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</p:sldIdLst>
  <p:sldSz type="35mm" cy="6858000" cx="10287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9D57"/>
    <a:srgbClr val="FFDD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44" y="44"/>
      </p:cViewPr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1048629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FE807894-68F4-4E40-A29A-8198DCA93E58}" type="datetimeFigureOut">
              <a:rPr lang="en-ZA" smtClean="0"/>
              <a:t>2023/07/10</a:t>
            </a:fld>
            <a:endParaRPr lang="en-ZA"/>
          </a:p>
        </p:txBody>
      </p:sp>
      <p:sp>
        <p:nvSpPr>
          <p:cNvPr id="1048630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1048631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0E01D10-8173-4FB6-9758-9FE624A62E9E}" type="slidenum">
              <a:rPr lang="en-ZA" smtClean="0"/>
              <a:t>‹#›</a:t>
            </a:fld>
            <a:endParaRPr lang="en-Z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hf dt="0" ftr="0" hdr="0" sldNum="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104862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3C573DD7-5C1E-4899-8B10-A06AA44AAEDD}" type="datetimeFigureOut">
              <a:rPr lang="en-ZA" smtClean="0"/>
              <a:t>2023/07/10</a:t>
            </a:fld>
            <a:endParaRPr lang="en-ZA"/>
          </a:p>
        </p:txBody>
      </p:sp>
      <p:sp>
        <p:nvSpPr>
          <p:cNvPr id="1048624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ZA"/>
          </a:p>
        </p:txBody>
      </p:sp>
      <p:sp>
        <p:nvSpPr>
          <p:cNvPr id="104862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4862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104862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E3A4199-C5FC-4B0A-B10A-88A7DF69F768}" type="slidenum">
              <a:rPr lang="en-ZA" smtClean="0"/>
              <a:t>‹#›</a:t>
            </a:fld>
            <a:endParaRPr lang="en-Z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hf dt="0" ftr="0" hdr="0" sldNum="1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3"/>
          <p:cNvSpPr>
            <a:spLocks noGrp="1"/>
          </p:cNvSpPr>
          <p:nvPr>
            <p:ph type="dt" sz="half" idx="2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57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57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  <p:sp>
        <p:nvSpPr>
          <p:cNvPr id="1048579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250576"/>
            <a:ext cx="9628094" cy="4926387"/>
          </a:xfrm>
          <a:prstGeom prst="rect"/>
        </p:spPr>
        <p:txBody>
          <a:bodyPr/>
          <a:lstStyle>
            <a:lvl1pPr>
              <a:defRPr b="1">
                <a:solidFill>
                  <a:srgbClr val="009D57"/>
                </a:solidFill>
              </a:defRPr>
            </a:lvl1pPr>
            <a:lvl2pPr>
              <a:defRPr b="1"/>
            </a:lvl2pPr>
          </a:lstStyle>
          <a:p>
            <a:pPr lvl="0"/>
            <a:r>
              <a:rPr dirty="0" lang="en-US"/>
              <a:t>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0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Date Placeholder 3"/>
          <p:cNvSpPr>
            <a:spLocks noGrp="1"/>
          </p:cNvSpPr>
          <p:nvPr>
            <p:ph type="dt" sz="half" idx="2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  <p:sp>
        <p:nvSpPr>
          <p:cNvPr id="104858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36177" y="1250576"/>
            <a:ext cx="9628094" cy="4926387"/>
          </a:xfrm>
          <a:prstGeom prst="rect"/>
        </p:spPr>
        <p:txBody>
          <a:bodyPr/>
          <a:lstStyle>
            <a:lvl1pPr>
              <a:defRPr b="1">
                <a:solidFill>
                  <a:srgbClr val="009D57"/>
                </a:solidFill>
              </a:defRPr>
            </a:lvl1pPr>
            <a:lvl2pPr>
              <a:defRPr b="1"/>
            </a:lvl2pPr>
            <a:lvl3pPr indent="-363538" marL="363538">
              <a:defRPr b="1"/>
            </a:lvl3pPr>
            <a:lvl4pPr indent="-349250" marL="712788"/>
            <a:lvl5pPr indent="-363538" marL="1076325"/>
          </a:lstStyle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6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Content Placeholder 2"/>
          <p:cNvSpPr>
            <a:spLocks noGrp="1"/>
          </p:cNvSpPr>
          <p:nvPr>
            <p:ph sz="half" idx="1"/>
          </p:nvPr>
        </p:nvSpPr>
        <p:spPr>
          <a:xfrm>
            <a:off x="336177" y="1250576"/>
            <a:ext cx="9628094" cy="4926387"/>
          </a:xfrm>
          <a:prstGeom prst="rect"/>
        </p:spPr>
        <p:txBody>
          <a:bodyPr/>
          <a:p>
            <a:pPr lvl="0"/>
            <a:r>
              <a:rPr dirty="0" lang="en-US"/>
              <a:t>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3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2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Date Placeholder 3"/>
          <p:cNvSpPr>
            <a:spLocks noGrp="1"/>
          </p:cNvSpPr>
          <p:nvPr>
            <p:ph type="dt" sz="half" idx="2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  <p:sp>
        <p:nvSpPr>
          <p:cNvPr id="1048610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36177" y="1250576"/>
            <a:ext cx="9628094" cy="4926387"/>
          </a:xfrm>
          <a:prstGeom prst="rect"/>
        </p:spPr>
        <p:txBody>
          <a:bodyPr/>
          <a:lstStyle>
            <a:lvl1pPr>
              <a:defRPr b="1">
                <a:solidFill>
                  <a:srgbClr val="009D57"/>
                </a:solidFill>
              </a:defRPr>
            </a:lvl1pPr>
            <a:lvl2pPr>
              <a:defRPr b="1"/>
            </a:lvl2pPr>
            <a:lvl3pPr indent="-363538" marL="363538">
              <a:defRPr b="1"/>
            </a:lvl3pPr>
            <a:lvl4pPr indent="-349250" marL="712788"/>
            <a:lvl5pPr indent="-363538" marL="1076325"/>
          </a:lstStyle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1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Content Placeholder 2"/>
          <p:cNvSpPr>
            <a:spLocks noGrp="1"/>
          </p:cNvSpPr>
          <p:nvPr>
            <p:ph sz="half" idx="1"/>
          </p:nvPr>
        </p:nvSpPr>
        <p:spPr>
          <a:xfrm>
            <a:off x="707231" y="1223682"/>
            <a:ext cx="4371975" cy="4953281"/>
          </a:xfrm>
          <a:prstGeom prst="rect"/>
        </p:spPr>
        <p:txBody>
          <a:bodyPr/>
          <a:lstStyle>
            <a:lvl1pPr>
              <a:defRPr b="1">
                <a:solidFill>
                  <a:srgbClr val="009D57"/>
                </a:solidFill>
              </a:defRPr>
            </a:lvl1pPr>
            <a:lvl2pPr>
              <a:defRPr b="1"/>
            </a:lvl2pPr>
          </a:lstStyle>
          <a:p>
            <a:pPr lvl="0"/>
            <a:r>
              <a:rPr dirty="0" lang="en-US"/>
              <a:t>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3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1223682"/>
            <a:ext cx="4371975" cy="4953281"/>
          </a:xfrm>
          <a:prstGeom prst="rect"/>
        </p:spPr>
        <p:txBody>
          <a:bodyPr/>
          <a:lstStyle>
            <a:lvl1pPr>
              <a:defRPr b="1">
                <a:solidFill>
                  <a:srgbClr val="009D57"/>
                </a:solidFill>
              </a:defRPr>
            </a:lvl1pPr>
            <a:lvl2pPr>
              <a:defRPr b="1"/>
            </a:lvl2pPr>
          </a:lstStyle>
          <a:p>
            <a:pPr lvl="0"/>
            <a:r>
              <a:rPr dirty="0" lang="en-US"/>
              <a:t>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4" name="Date Placeholder 3"/>
          <p:cNvSpPr>
            <a:spLocks noGrp="1"/>
          </p:cNvSpPr>
          <p:nvPr>
            <p:ph type="dt" sz="half" idx="10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  <p:sp>
        <p:nvSpPr>
          <p:cNvPr id="1048617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4093" y="1277471"/>
            <a:ext cx="9480178" cy="4760258"/>
          </a:xfrm>
          <a:prstGeom prst="rect"/>
        </p:spPr>
        <p:txBody>
          <a:bodyPr vert="eaVert"/>
          <a:lstStyle>
            <a:lvl1pPr>
              <a:defRPr b="1">
                <a:solidFill>
                  <a:srgbClr val="009D57"/>
                </a:solidFill>
              </a:defRPr>
            </a:lvl1pPr>
            <a:lvl2pPr>
              <a:defRPr b="1"/>
            </a:lvl2pPr>
          </a:lstStyle>
          <a:p>
            <a:pPr lvl="0"/>
            <a:r>
              <a:rPr dirty="0" lang="en-US"/>
              <a:t>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Date Placeholder 3"/>
          <p:cNvSpPr>
            <a:spLocks noGrp="1"/>
          </p:cNvSpPr>
          <p:nvPr>
            <p:ph type="dt" sz="half" idx="2"/>
          </p:nvPr>
        </p:nvSpPr>
        <p:spPr>
          <a:xfrm>
            <a:off x="484093" y="6176963"/>
            <a:ext cx="24608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4431" y="6176963"/>
            <a:ext cx="6215062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endParaRPr dirty="0" lang="en-ZA"/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99493" y="6176963"/>
            <a:ext cx="56477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0"/>
              </a:defRPr>
            </a:lvl1pPr>
          </a:lstStyle>
          <a:p>
            <a:fld id="{666F8C30-8AAE-45A1-BC5E-73E6F6615E68}" type="slidenum">
              <a:rPr lang="en-ZA" smtClean="0"/>
              <a:t>‹#›</a:t>
            </a:fld>
            <a:endParaRPr dirty="0" lang="en-ZA"/>
          </a:p>
        </p:txBody>
      </p:sp>
      <p:sp>
        <p:nvSpPr>
          <p:cNvPr id="1048621" name="Title Placeholder 1"/>
          <p:cNvSpPr>
            <a:spLocks noGrp="1"/>
          </p:cNvSpPr>
          <p:nvPr>
            <p:ph type="title"/>
          </p:nvPr>
        </p:nvSpPr>
        <p:spPr>
          <a:xfrm>
            <a:off x="2528047" y="1"/>
            <a:ext cx="6225988" cy="72614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>
              <a:defRPr b="1" sz="3000"/>
            </a:lvl1pPr>
          </a:lstStyle>
          <a:p>
            <a:r>
              <a:rPr dirty="0"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image" Target="../media/image1.jpeg"/><Relationship Id="rId9" Type="http://schemas.openxmlformats.org/officeDocument/2006/relationships/image" Target="../media/image2.jpeg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8">
            <a:lum/>
          </a:blip>
          <a:srcRect/>
          <a:stretch>
            <a:fillRect/>
          </a:stretch>
        </a:blipFill>
      </p:bgPr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9" cstate="print"/>
          <a:stretch>
            <a:fillRect/>
          </a:stretch>
        </p:blipFill>
        <p:spPr>
          <a:xfrm>
            <a:off x="0" y="0"/>
            <a:ext cx="10287000" cy="6858000"/>
          </a:xfrm>
          <a:prstGeom prst="rect"/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dt="0" ftr="0" hdr="0" sldNum="1"/>
  <p:txStyles>
    <p:titleStyle>
      <a:lvl1pPr algn="ctr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" panose="020B0502020104020203" pitchFamily="34" charset="0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" panose="020B0502020104020203" pitchFamily="34" charset="0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" panose="020B0502020104020203" pitchFamily="34" charset="0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" panose="020B0502020104020203" pitchFamily="34" charset="0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" panose="020B0502020104020203" pitchFamily="34" charset="0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" panose="020B0502020104020203" pitchFamily="34" charset="0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10287000" cy="6858000"/>
          </a:xfrm>
          <a:prstGeom prst="rect"/>
        </p:spPr>
      </p:pic>
      <p:pic>
        <p:nvPicPr>
          <p:cNvPr id="2097154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0" y="2031"/>
            <a:ext cx="10290049" cy="6855969"/>
          </a:xfrm>
          <a:prstGeom prst="rect"/>
        </p:spPr>
      </p:pic>
      <p:sp>
        <p:nvSpPr>
          <p:cNvPr id="1048581" name="Title 3"/>
          <p:cNvSpPr txBox="1"/>
          <p:nvPr/>
        </p:nvSpPr>
        <p:spPr>
          <a:xfrm>
            <a:off x="2279176" y="1978926"/>
            <a:ext cx="5595582" cy="2834692"/>
          </a:xfrm>
          <a:prstGeom prst="rect"/>
          <a:effectLst>
            <a:outerShdw algn="ctr" blurRad="50800" dir="5400000" dist="50800" rotWithShape="0">
              <a:schemeClr val="tx1"/>
            </a:outerShdw>
          </a:effectLst>
        </p:spPr>
        <p:txBody>
          <a:bodyPr anchor="ctr" bIns="45720" lIns="91440" rIns="91440" rtlCol="0" tIns="45720" vert="horz">
            <a:noAutofit/>
          </a:bodyPr>
          <a:lstStyle>
            <a:lvl1pPr algn="ctr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="1" sz="3000" kern="1200">
                <a:solidFill>
                  <a:schemeClr val="tx1"/>
                </a:solidFill>
                <a:latin typeface="Gill Sans" panose="020B0502020104020203" pitchFamily="34" charset="0"/>
                <a:ea typeface="+mj-ea"/>
                <a:cs typeface="+mj-cs"/>
              </a:defRPr>
            </a:lvl1pPr>
          </a:lstStyle>
          <a:p>
            <a:r>
              <a:rPr dirty="0" sz="50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NMBHD</a:t>
            </a:r>
          </a:p>
          <a:p>
            <a:r>
              <a:rPr dirty="0" sz="50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NEXT STEPS FOR STRENGTHENING PEP IMPLEMENTATION</a:t>
            </a:r>
            <a:endParaRPr dirty="0" sz="5000" lang="en-ZA">
              <a:solidFill>
                <a:srgbClr val="FFDD2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666F8C30-8AAE-45A1-BC5E-73E6F6615E68}" type="slidenum">
              <a:rPr lang="en-ZA" smtClean="0"/>
              <a:t>2</a:t>
            </a:fld>
            <a:endParaRPr dirty="0" lang="en-ZA"/>
          </a:p>
        </p:txBody>
      </p:sp>
      <p:pic>
        <p:nvPicPr>
          <p:cNvPr id="2097155" name="Content Placeholder 4"/>
          <p:cNvPicPr>
            <a:picLocks noChangeAspect="1" noGrp="1"/>
          </p:cNvPicPr>
          <p:nvPr>
            <p:ph sz="half" idx="1"/>
          </p:nvPr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" y="0"/>
            <a:ext cx="10286999" cy="6858000"/>
          </a:xfrm>
        </p:spPr>
      </p:pic>
      <p:sp>
        <p:nvSpPr>
          <p:cNvPr id="1048588" name="Title 3"/>
          <p:cNvSpPr txBox="1"/>
          <p:nvPr/>
        </p:nvSpPr>
        <p:spPr>
          <a:xfrm>
            <a:off x="2152651" y="1978926"/>
            <a:ext cx="6429374" cy="2834692"/>
          </a:xfrm>
          <a:prstGeom prst="rect"/>
          <a:effectLst>
            <a:outerShdw algn="ctr" blurRad="50800" dir="5400000" dist="50800" rotWithShape="0">
              <a:schemeClr val="tx1"/>
            </a:outerShdw>
          </a:effectLst>
        </p:spPr>
        <p:txBody>
          <a:bodyPr anchor="ctr" bIns="45720" lIns="91440" rIns="91440" rtlCol="0" tIns="45720" vert="horz">
            <a:normAutofit/>
          </a:bodyPr>
          <a:lstStyle>
            <a:lvl1pPr algn="ctr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="1" sz="3000" kern="1200">
                <a:solidFill>
                  <a:schemeClr val="tx1"/>
                </a:solidFill>
                <a:latin typeface="Gill Sans" panose="020B0502020104020203" pitchFamily="34" charset="0"/>
                <a:ea typeface="+mj-ea"/>
                <a:cs typeface="+mj-cs"/>
              </a:defRPr>
            </a:lvl1pPr>
          </a:lstStyle>
          <a:p>
            <a:pPr algn="l"/>
            <a:r>
              <a:rPr dirty="0" sz="32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Presentation Outline</a:t>
            </a:r>
          </a:p>
          <a:p>
            <a:pPr algn="l" indent="-457200" marL="457200">
              <a:buFont typeface="Arial" panose="020B0604020202020204" pitchFamily="34" charset="0"/>
              <a:buChar char="•"/>
            </a:pPr>
            <a:r>
              <a:rPr dirty="0" sz="32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Information sharing</a:t>
            </a:r>
          </a:p>
          <a:p>
            <a:pPr algn="l" indent="-457200" marL="457200">
              <a:buFont typeface="Arial" panose="020B0604020202020204" pitchFamily="34" charset="0"/>
              <a:buChar char="•"/>
            </a:pPr>
            <a:r>
              <a:rPr dirty="0" sz="32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Commencement of PEP Services</a:t>
            </a:r>
          </a:p>
          <a:p>
            <a:pPr algn="l" indent="-457200" marL="457200">
              <a:buFont typeface="Arial" panose="020B0604020202020204" pitchFamily="34" charset="0"/>
              <a:buChar char="•"/>
            </a:pPr>
            <a:r>
              <a:rPr dirty="0" sz="32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ACSM</a:t>
            </a:r>
          </a:p>
          <a:p>
            <a:pPr algn="l" indent="-457200" marL="457200">
              <a:buFont typeface="Arial" panose="020B0604020202020204" pitchFamily="34" charset="0"/>
              <a:buChar char="•"/>
            </a:pPr>
            <a:r>
              <a:rPr dirty="0" sz="3200" lang="en-US">
                <a:solidFill>
                  <a:srgbClr val="FFDD2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Facility &amp; District Plans</a:t>
            </a:r>
          </a:p>
          <a:p>
            <a:pPr algn="l"/>
            <a:endParaRPr dirty="0" sz="4000" lang="en-ZA">
              <a:solidFill>
                <a:srgbClr val="FFDD2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>
          <a:xfrm>
            <a:off x="2333625" y="-133350"/>
            <a:ext cx="6581775" cy="997193"/>
          </a:xfrm>
          <a:prstGeom prst="rect"/>
        </p:spPr>
        <p:txBody>
          <a:bodyPr>
            <a:normAutofit/>
          </a:bodyPr>
          <a:p>
            <a:r>
              <a:rPr b="1" dirty="0" sz="1800" lang="en-US"/>
              <a:t>DESCRIBE THE PROCESS FOR DEVELOPING THE DISTRICT PLAN TO SUPPORT PHC FACILITIES IN THE DISTRICT TO STRENGTHEN PEP IMPLEMENTATION</a:t>
            </a:r>
            <a:endParaRPr b="1" dirty="0" sz="1800" lang="en-ZA"/>
          </a:p>
        </p:txBody>
      </p:sp>
      <p:sp>
        <p:nvSpPr>
          <p:cNvPr id="1048590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666F8C30-8AAE-45A1-BC5E-73E6F6615E68}" type="slidenum">
              <a:rPr lang="en-ZA" smtClean="0"/>
              <a:t>3</a:t>
            </a:fld>
            <a:endParaRPr dirty="0" lang="en-ZA"/>
          </a:p>
        </p:txBody>
      </p:sp>
      <p:graphicFrame>
        <p:nvGraphicFramePr>
          <p:cNvPr id="4194304" name="Table 7"/>
          <p:cNvGraphicFramePr>
            <a:graphicFrameLocks noGrp="1"/>
          </p:cNvGraphicFramePr>
          <p:nvPr>
            <p:ph sz="half" idx="1"/>
          </p:nvPr>
        </p:nvGraphicFramePr>
        <p:xfrm>
          <a:off x="133350" y="971550"/>
          <a:ext cx="10020300" cy="5467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0100"/>
                <a:gridCol w="3340100"/>
                <a:gridCol w="3340100"/>
              </a:tblGrid>
              <a:tr h="402741">
                <a:tc>
                  <a:txBody>
                    <a:bodyPr/>
                    <a:p>
                      <a:r>
                        <a:rPr dirty="0" lang="en-GB"/>
                        <a:t>Activity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Responsible person</a:t>
                      </a:r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Time frame</a:t>
                      </a:r>
                    </a:p>
                  </a:txBody>
                </a:tc>
              </a:tr>
              <a:tr h="2184733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Provide feedback to all stakeholders Internal &amp; External (e.g., DAC, DMT, Partners, Governance Structures, Other Governmental Departments,  etc)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Dr </a:t>
                      </a:r>
                      <a:r>
                        <a:rPr dirty="0" lang="en-GB" err="1"/>
                        <a:t>Mayekiso</a:t>
                      </a:r>
                      <a:r>
                        <a:rPr dirty="0" lang="en-GB"/>
                        <a:t> (Drs and </a:t>
                      </a:r>
                      <a:r>
                        <a:rPr dirty="0" lang="en-GB" err="1"/>
                        <a:t>Pharmacisits</a:t>
                      </a:r>
                      <a:r>
                        <a:rPr dirty="0" lang="en-GB"/>
                        <a:t>)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Ms N. </a:t>
                      </a:r>
                      <a:r>
                        <a:rPr dirty="0" lang="en-GB" err="1"/>
                        <a:t>vd</a:t>
                      </a:r>
                      <a:r>
                        <a:rPr dirty="0" lang="en-GB"/>
                        <a:t> Bergh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By end July 2023</a:t>
                      </a:r>
                    </a:p>
                  </a:txBody>
                </a:tc>
              </a:tr>
              <a:tr h="993061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Avail Clinical Stationery, Job Aides, guidelines and IEC material to all stakeholders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Ms. N. </a:t>
                      </a:r>
                      <a:r>
                        <a:rPr dirty="0" lang="en-GB" err="1"/>
                        <a:t>vd</a:t>
                      </a:r>
                      <a:r>
                        <a:rPr dirty="0" lang="en-GB"/>
                        <a:t> Bergh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In progress</a:t>
                      </a:r>
                    </a:p>
                  </a:txBody>
                </a:tc>
              </a:tr>
              <a:tr h="1886815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Training (HCW, non-clinical staff)</a:t>
                      </a:r>
                    </a:p>
                    <a:p>
                      <a:pPr indent="-285750" lvl="1" marL="742950">
                        <a:buFont typeface="Wingdings" panose="05000000000000000000" pitchFamily="2" charset="2"/>
                        <a:buChar char="§"/>
                      </a:pPr>
                      <a:r>
                        <a:rPr dirty="0" lang="en-GB"/>
                        <a:t>Incorporate into the existing training plan (outstanding 32 facilities)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RTC (Ms. Perils)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12 July and ongoing following the district training plan</a:t>
                      </a: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>
          <a:xfrm>
            <a:off x="2538484" y="94129"/>
            <a:ext cx="6209731" cy="632013"/>
          </a:xfrm>
          <a:prstGeom prst="rect"/>
        </p:spPr>
        <p:txBody>
          <a:bodyPr>
            <a:normAutofit fontScale="90000"/>
          </a:bodyPr>
          <a:p>
            <a:r>
              <a:rPr dirty="0" sz="2000" lang="en-US"/>
              <a:t>WHAT ARE THE TIME FRAMES  FOR THE STRENGTHENING / COMMENCEMENT OF PEP SERVICES IN THE DISTRICT</a:t>
            </a:r>
            <a:endParaRPr dirty="0" lang="en-ZA"/>
          </a:p>
        </p:txBody>
      </p:sp>
      <p:sp>
        <p:nvSpPr>
          <p:cNvPr id="1048592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666F8C30-8AAE-45A1-BC5E-73E6F6615E68}" type="slidenum">
              <a:rPr lang="en-ZA" smtClean="0"/>
              <a:t>4</a:t>
            </a:fld>
            <a:endParaRPr dirty="0" lang="en-ZA"/>
          </a:p>
        </p:txBody>
      </p:sp>
      <p:graphicFrame>
        <p:nvGraphicFramePr>
          <p:cNvPr id="4194305" name="Table 5"/>
          <p:cNvGraphicFramePr>
            <a:graphicFrameLocks noGrp="1"/>
          </p:cNvGraphicFramePr>
          <p:nvPr>
            <p:ph sz="half" idx="1"/>
          </p:nvPr>
        </p:nvGraphicFramePr>
        <p:xfrm>
          <a:off x="53693" y="936624"/>
          <a:ext cx="10128531" cy="560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07"/>
                <a:gridCol w="3048000"/>
                <a:gridCol w="2295524"/>
              </a:tblGrid>
              <a:tr h="398441">
                <a:tc>
                  <a:txBody>
                    <a:bodyPr/>
                    <a:p>
                      <a:r>
                        <a:rPr dirty="0" lang="en-GB"/>
                        <a:t>Activity</a:t>
                      </a:r>
                      <a:endParaRPr dirty="0" lang="en-ZA"/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Responsible Person</a:t>
                      </a:r>
                      <a:endParaRPr dirty="0" lang="en-ZA"/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Time frame</a:t>
                      </a:r>
                      <a:endParaRPr dirty="0" lang="en-ZA"/>
                    </a:p>
                  </a:txBody>
                </a:tc>
              </a:tr>
              <a:tr h="3929828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sz="1800" lang="en-GB"/>
                        <a:t>PEP services are already provided in facilities, to strengthen as follows:</a:t>
                      </a:r>
                    </a:p>
                    <a:p>
                      <a:pPr indent="-285750" lvl="1" marL="742950">
                        <a:buFont typeface="Wingdings" panose="05000000000000000000" pitchFamily="2" charset="2"/>
                        <a:buChar char="§"/>
                      </a:pPr>
                      <a:r>
                        <a:rPr dirty="0" sz="1800" lang="en-GB"/>
                        <a:t>Utilization of clinical forms and PHC comprehensive tick register to optimize reporting into the </a:t>
                      </a:r>
                      <a:r>
                        <a:rPr dirty="0" sz="1800" lang="en-GB" err="1"/>
                        <a:t>WebDHIS</a:t>
                      </a:r>
                      <a:endParaRPr dirty="0" sz="1800" lang="en-GB"/>
                    </a:p>
                    <a:p>
                      <a:pPr indent="-285750" lvl="1" marL="742950">
                        <a:buFont typeface="Wingdings" panose="05000000000000000000" pitchFamily="2" charset="2"/>
                        <a:buChar char="§"/>
                      </a:pPr>
                      <a:r>
                        <a:rPr dirty="0" sz="1800" lang="en-GB"/>
                        <a:t>Provision of the stat dose of PEP whilst preparing to conduct e.g., HTS (NEW addition in guidelines – slide / page 15) </a:t>
                      </a:r>
                    </a:p>
                    <a:p>
                      <a:pPr indent="-285750" lvl="1" marL="742950">
                        <a:buFont typeface="Wingdings" panose="05000000000000000000" pitchFamily="2" charset="2"/>
                        <a:buChar char="§"/>
                      </a:pPr>
                      <a:r>
                        <a:rPr dirty="0" sz="1800" lang="en-GB"/>
                        <a:t>Ensure proper referral pathways to the secondary level of care where necessary (e.g., referral to TCCs in the event of sexual offenses).</a:t>
                      </a:r>
                    </a:p>
                    <a:p>
                      <a:pPr indent="-285750" lvl="1" marL="742950">
                        <a:buFont typeface="Wingdings" panose="05000000000000000000" pitchFamily="2" charset="2"/>
                        <a:buChar char="§"/>
                      </a:pPr>
                      <a:r>
                        <a:rPr dirty="0" sz="1800" lang="en-GB"/>
                        <a:t>Ensure availability of PEP drugs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All (23) facilities (incl. hospitals), and programs that attended the training on 10</a:t>
                      </a:r>
                      <a:r>
                        <a:rPr baseline="30000" dirty="0" lang="en-GB"/>
                        <a:t>th</a:t>
                      </a:r>
                      <a:r>
                        <a:rPr dirty="0" lang="en-GB"/>
                        <a:t> July (refer to the attendance register).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0" marL="0">
                        <a:buFont typeface="Arial" panose="020B0604020202020204" pitchFamily="34" charset="0"/>
                        <a:buNone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0" marL="0">
                        <a:buFont typeface="Arial" panose="020B0604020202020204" pitchFamily="34" charset="0"/>
                        <a:buNone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Sub – district Pharmacist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By 01</a:t>
                      </a:r>
                      <a:r>
                        <a:rPr baseline="30000" dirty="0" lang="en-GB"/>
                        <a:t>st</a:t>
                      </a:r>
                      <a:r>
                        <a:rPr dirty="0" lang="en-GB"/>
                        <a:t> Aug 23</a:t>
                      </a:r>
                    </a:p>
                  </a:txBody>
                </a:tc>
              </a:tr>
              <a:tr h="1277194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Conduct facility readiness assessments and implementation (availability of all necessary commodities, clinical stationery, PEP meds, guidelines, etc.)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Sub- district Coordinators,  Supervisors and Program coordinators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Sub District Pharmacists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By 2</a:t>
                      </a:r>
                      <a:r>
                        <a:rPr baseline="30000" dirty="0" lang="en-GB"/>
                        <a:t>nd</a:t>
                      </a:r>
                      <a:r>
                        <a:rPr dirty="0" lang="en-GB"/>
                        <a:t> Aug 23 and ongoing</a:t>
                      </a: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>
          <a:xfrm>
            <a:off x="2538484" y="94129"/>
            <a:ext cx="6182435" cy="632013"/>
          </a:xfrm>
          <a:prstGeom prst="rect"/>
        </p:spPr>
        <p:txBody>
          <a:bodyPr>
            <a:normAutofit fontScale="90000"/>
          </a:bodyPr>
          <a:p>
            <a:pPr algn="l"/>
            <a:r>
              <a:rPr dirty="0" sz="1800" lang="en-GB"/>
              <a:t>HOW WILL HP, WBPHCOTS, ISHP AND SUPPORTING PARTNERS GENERATE  DEMAND &amp; SOCIAL MOBILISATION  TO RAISE  AWARENESS ABOUT PEP SERVICES</a:t>
            </a:r>
            <a:endParaRPr dirty="0" sz="1800" lang="en-ZA"/>
          </a:p>
        </p:txBody>
      </p:sp>
      <p:sp>
        <p:nvSpPr>
          <p:cNvPr id="1048594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666F8C30-8AAE-45A1-BC5E-73E6F6615E68}" type="slidenum">
              <a:rPr lang="en-ZA" smtClean="0"/>
              <a:t>5</a:t>
            </a:fld>
            <a:endParaRPr dirty="0" lang="en-ZA"/>
          </a:p>
        </p:txBody>
      </p:sp>
      <p:graphicFrame>
        <p:nvGraphicFramePr>
          <p:cNvPr id="4194306" name="Table 5"/>
          <p:cNvGraphicFramePr>
            <a:graphicFrameLocks noGrp="1"/>
          </p:cNvGraphicFramePr>
          <p:nvPr>
            <p:ph sz="half" idx="1"/>
          </p:nvPr>
        </p:nvGraphicFramePr>
        <p:xfrm>
          <a:off x="109537" y="2003425"/>
          <a:ext cx="10067925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3325"/>
                <a:gridCol w="3448050"/>
                <a:gridCol w="2876550"/>
              </a:tblGrid>
              <a:tr h="370840">
                <a:tc>
                  <a:txBody>
                    <a:bodyPr/>
                    <a:p>
                      <a:r>
                        <a:rPr dirty="0" lang="en-GB"/>
                        <a:t>Activity</a:t>
                      </a:r>
                      <a:endParaRPr dirty="0" lang="en-ZA"/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Responsible Person</a:t>
                      </a:r>
                      <a:endParaRPr dirty="0" lang="en-ZA"/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Time frame</a:t>
                      </a:r>
                      <a:endParaRPr dirty="0" lang="en-ZA"/>
                    </a:p>
                  </a:txBody>
                </a:tc>
              </a:tr>
              <a:tr h="370840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ACSM activities</a:t>
                      </a:r>
                    </a:p>
                    <a:p>
                      <a:pPr indent="-285750" lvl="1" marL="742950">
                        <a:buFont typeface="Wingdings" panose="05000000000000000000" pitchFamily="2" charset="2"/>
                        <a:buChar char="q"/>
                      </a:pPr>
                      <a:r>
                        <a:rPr dirty="0" lang="en-GB"/>
                        <a:t>Different Community awareness campaigns and distribution of IEC materials</a:t>
                      </a:r>
                    </a:p>
                    <a:p>
                      <a:pPr indent="-285750" lvl="1" marL="742950">
                        <a:buFont typeface="Wingdings" panose="05000000000000000000" pitchFamily="2" charset="2"/>
                        <a:buChar char="q"/>
                      </a:pPr>
                      <a:r>
                        <a:rPr dirty="0" lang="en-GB"/>
                        <a:t>Health week campaign (NMU)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Ms </a:t>
                      </a:r>
                      <a:r>
                        <a:rPr dirty="0" lang="en-GB" err="1"/>
                        <a:t>Sohuma</a:t>
                      </a:r>
                      <a:r>
                        <a:rPr dirty="0" lang="en-GB"/>
                        <a:t> &amp; Team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WBPHCOTs; ISHP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District Supporting Partners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Nelson Mandela  University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14</a:t>
                      </a:r>
                      <a:r>
                        <a:rPr baseline="30000" dirty="0" lang="en-GB"/>
                        <a:t>th</a:t>
                      </a:r>
                      <a:r>
                        <a:rPr dirty="0" lang="en-GB"/>
                        <a:t> July and ongoing, targeting health calendar days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4 – 8 Aug 2023</a:t>
                      </a: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2538484" y="94129"/>
            <a:ext cx="6182435" cy="632013"/>
          </a:xfrm>
          <a:prstGeom prst="rect"/>
        </p:spPr>
        <p:txBody>
          <a:bodyPr>
            <a:normAutofit fontScale="90000"/>
          </a:bodyPr>
          <a:p>
            <a:pPr algn="l"/>
            <a:r>
              <a:rPr b="1" dirty="0" sz="1800" lang="en-US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Describe the process &amp; time frame for developing the district </a:t>
            </a:r>
            <a:r>
              <a:rPr b="1" dirty="0" sz="1800" lang="en-US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plan to support PHC facilities in the district to strengthen PEP implementation.</a:t>
            </a:r>
            <a:endParaRPr dirty="0" sz="1800" lang="en-ZA"/>
          </a:p>
        </p:txBody>
      </p:sp>
      <p:sp>
        <p:nvSpPr>
          <p:cNvPr id="1048596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666F8C30-8AAE-45A1-BC5E-73E6F6615E68}" type="slidenum">
              <a:rPr lang="en-ZA" smtClean="0"/>
              <a:t>6</a:t>
            </a:fld>
            <a:endParaRPr dirty="0" lang="en-ZA"/>
          </a:p>
        </p:txBody>
      </p:sp>
      <p:graphicFrame>
        <p:nvGraphicFramePr>
          <p:cNvPr id="4194307" name="Table 5"/>
          <p:cNvGraphicFramePr>
            <a:graphicFrameLocks noGrp="1"/>
          </p:cNvGraphicFramePr>
          <p:nvPr>
            <p:ph sz="half" idx="1"/>
          </p:nvPr>
        </p:nvGraphicFramePr>
        <p:xfrm>
          <a:off x="1" y="1708148"/>
          <a:ext cx="10287000" cy="3764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4779"/>
                <a:gridCol w="3523078"/>
                <a:gridCol w="2939143"/>
              </a:tblGrid>
              <a:tr h="1008903">
                <a:tc>
                  <a:txBody>
                    <a:bodyPr/>
                    <a:p>
                      <a:r>
                        <a:rPr dirty="0" lang="en-GB"/>
                        <a:t>Activity</a:t>
                      </a:r>
                      <a:endParaRPr dirty="0" lang="en-ZA"/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Responsible Person</a:t>
                      </a:r>
                      <a:endParaRPr dirty="0" lang="en-ZA"/>
                    </a:p>
                  </a:txBody>
                </a:tc>
                <a:tc>
                  <a:txBody>
                    <a:bodyPr/>
                    <a:p>
                      <a:r>
                        <a:rPr dirty="0" lang="en-GB"/>
                        <a:t>Time frame</a:t>
                      </a:r>
                      <a:endParaRPr dirty="0" lang="en-ZA"/>
                    </a:p>
                  </a:txBody>
                </a:tc>
              </a:tr>
              <a:tr h="1292974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Compilation of Facility Implementation Plans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OMs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Cluster Supervisors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27 July 23</a:t>
                      </a:r>
                    </a:p>
                  </a:txBody>
                </a:tc>
              </a:tr>
              <a:tr h="1008903"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Consolidation and Submission of the District Implementation Plan</a:t>
                      </a:r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endParaRPr dirty="0" lang="en-GB"/>
                    </a:p>
                    <a:p>
                      <a:pPr indent="0" marL="0">
                        <a:buFont typeface="Arial" panose="020B0604020202020204" pitchFamily="34" charset="0"/>
                        <a:buNone/>
                      </a:pPr>
                      <a:endParaRPr dirty="0" lang="en-GB"/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Ms. N. </a:t>
                      </a:r>
                      <a:r>
                        <a:rPr dirty="0" lang="en-GB" err="1"/>
                        <a:t>vd</a:t>
                      </a:r>
                      <a:r>
                        <a:rPr dirty="0" lang="en-GB"/>
                        <a:t> Bergh</a:t>
                      </a:r>
                    </a:p>
                  </a:txBody>
                </a:tc>
                <a:tc>
                  <a:txBody>
                    <a:bodyPr/>
                    <a:p>
                      <a:pPr indent="-285750" marL="285750">
                        <a:buFont typeface="Arial" panose="020B0604020202020204" pitchFamily="34" charset="0"/>
                        <a:buChar char="•"/>
                      </a:pPr>
                      <a:r>
                        <a:rPr dirty="0" lang="en-GB"/>
                        <a:t>10 Aug 23</a:t>
                      </a: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-935269987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-935269987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-935269987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Office135616331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PRESENTATION  NAME</dc:title>
  <dc:creator>Elrien Robson</dc:creator>
  <cp:lastModifiedBy>Nadiema Van der Bergh</cp:lastModifiedBy>
  <dcterms:created xsi:type="dcterms:W3CDTF">2021-10-07T08:40:12Z</dcterms:created>
  <dcterms:modified xsi:type="dcterms:W3CDTF">2023-07-10T18:46:07Z</dcterms:modified>
</cp:coreProperties>
</file>