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bin" ContentType="application/vnd.openxmlformats-officedocument.oleObject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4.xml" ContentType="application/vnd.openxmlformats-officedocument.presentationml.slideLayout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5.xml" ContentType="application/vnd.openxmlformats-officedocument.presentationml.slideLayout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57" r:id="rId1"/>
    <p:sldMasterId id="2147483658" r:id="rId2"/>
  </p:sldMasterIdLst>
  <p:notesMasterIdLst>
    <p:notesMasterId r:id="rId3"/>
  </p:notesMasterIdLst>
  <p:sldIdLst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6" r:id="rId15"/>
    <p:sldId id="277" r:id="rId16"/>
    <p:sldId id="278" r:id="rId17"/>
    <p:sldId id="279" r:id="rId18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C638D2-16C8-4D6C-9DEA-F66FE5B8B55C}" type="doc">
      <dgm:prSet loTypeId="urn:microsoft.com/office/officeart/2005/8/layout/gear1" loCatId="relationship" qsTypeId="urn:microsoft.com/office/officeart/2005/8/quickstyle/simple3" qsCatId="simple" csTypeId="urn:microsoft.com/office/officeart/2005/8/colors/colorful3" csCatId="colorful" phldr="1"/>
      <dgm:spPr/>
    </dgm:pt>
    <dgm:pt modelId="{259B8A0B-88BD-49FD-8512-BADEBE69860E}">
      <dgm:prSet phldrT="[Text]" custT="1"/>
      <dgm:spPr/>
      <dgm:t>
        <a:bodyPr/>
        <a:lstStyle/>
        <a:p>
          <a:r>
            <a:rPr lang="en-US" sz="1600" b="1"/>
            <a:t>Screening and management  (STIs, Pregnancy, HBV, HCV, Tetanus, GBV)</a:t>
          </a:r>
        </a:p>
      </dgm:t>
    </dgm:pt>
    <dgm:pt modelId="{F426F079-2D33-4968-8ADF-03920A854B20}" type="parTrans" cxnId="{E9F74D89-B9F9-487D-B700-DEE7964722DB}">
      <dgm:prSet/>
      <dgm:spPr/>
      <dgm:t>
        <a:bodyPr/>
        <a:lstStyle/>
        <a:p>
          <a:endParaRPr lang="en-US" b="1"/>
        </a:p>
      </dgm:t>
    </dgm:pt>
    <dgm:pt modelId="{1CD975BE-C29D-4777-8D7C-21EB340ADA85}" type="sibTrans" cxnId="{E9F74D89-B9F9-487D-B700-DEE7964722DB}">
      <dgm:prSet/>
      <dgm:spPr/>
      <dgm:t>
        <a:bodyPr/>
        <a:lstStyle/>
        <a:p>
          <a:endParaRPr lang="en-US" b="1"/>
        </a:p>
      </dgm:t>
    </dgm:pt>
    <dgm:pt modelId="{CD74D578-EFAB-4591-91D5-118DAD1378CD}">
      <dgm:prSet phldrT="[Text]" custT="1"/>
      <dgm:spPr/>
      <dgm:t>
        <a:bodyPr/>
        <a:lstStyle/>
        <a:p>
          <a:r>
            <a:rPr lang="en-US" sz="1600" b="1"/>
            <a:t>Psycho-social support</a:t>
          </a:r>
        </a:p>
      </dgm:t>
    </dgm:pt>
    <dgm:pt modelId="{A211987C-D158-41F6-805F-D790591E5071}" type="parTrans" cxnId="{557AF8BD-9F74-417C-91B1-F96FE1FAF225}">
      <dgm:prSet/>
      <dgm:spPr/>
      <dgm:t>
        <a:bodyPr/>
        <a:lstStyle/>
        <a:p>
          <a:endParaRPr lang="en-US" b="1"/>
        </a:p>
      </dgm:t>
    </dgm:pt>
    <dgm:pt modelId="{FFC830A0-1191-4DC1-A983-C9BBA19B7282}" type="sibTrans" cxnId="{557AF8BD-9F74-417C-91B1-F96FE1FAF225}">
      <dgm:prSet/>
      <dgm:spPr>
        <a:noFill/>
      </dgm:spPr>
      <dgm:t>
        <a:bodyPr/>
        <a:lstStyle/>
        <a:p>
          <a:endParaRPr lang="en-US" sz="2000" b="1"/>
        </a:p>
      </dgm:t>
    </dgm:pt>
    <dgm:pt modelId="{B6F6695C-7533-4EB0-AC97-BD968D1F47DC}">
      <dgm:prSet phldrT="[Text]" custT="1"/>
      <dgm:spPr/>
      <dgm:t>
        <a:bodyPr/>
        <a:lstStyle/>
        <a:p>
          <a:r>
            <a:rPr lang="en-US" sz="1600" b="1"/>
            <a:t>HIV counselling, combination prevention and treatment</a:t>
          </a:r>
        </a:p>
      </dgm:t>
    </dgm:pt>
    <dgm:pt modelId="{027E44A7-F9E5-49F4-871F-2426819FA5A0}" type="parTrans" cxnId="{B7506BD6-91AC-40A7-A845-DCF4711CA255}">
      <dgm:prSet/>
      <dgm:spPr/>
      <dgm:t>
        <a:bodyPr/>
        <a:lstStyle/>
        <a:p>
          <a:endParaRPr lang="en-US" b="1"/>
        </a:p>
      </dgm:t>
    </dgm:pt>
    <dgm:pt modelId="{68AA9E28-CDF6-4678-AFF8-2AB87F4F6107}" type="sibTrans" cxnId="{B7506BD6-91AC-40A7-A845-DCF4711CA255}">
      <dgm:prSet/>
      <dgm:spPr/>
      <dgm:t>
        <a:bodyPr/>
        <a:lstStyle/>
        <a:p>
          <a:endParaRPr lang="en-US" sz="2000" b="1"/>
        </a:p>
      </dgm:t>
    </dgm:pt>
    <dgm:pt modelId="{58EA557B-0F6E-4CC8-86AD-D684F8624F87}" type="pres">
      <dgm:prSet presAssocID="{9EC638D2-16C8-4D6C-9DEA-F66FE5B8B55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D0ACB21-51FC-428B-B9C9-831CA967EC3A}" type="pres">
      <dgm:prSet presAssocID="{259B8A0B-88BD-49FD-8512-BADEBE69860E}" presName="gear1" presStyleLbl="node1" presStyleIdx="0" presStyleCnt="3" custScaleX="125672" custScaleY="125672">
        <dgm:presLayoutVars>
          <dgm:chMax val="1"/>
          <dgm:bulletEnabled val="1"/>
        </dgm:presLayoutVars>
      </dgm:prSet>
      <dgm:spPr/>
    </dgm:pt>
    <dgm:pt modelId="{26AD5155-B02C-4DC5-9116-137FF750EF33}" type="pres">
      <dgm:prSet presAssocID="{259B8A0B-88BD-49FD-8512-BADEBE69860E}" presName="gear1srcNode" presStyleLbl="node1" presStyleIdx="0" presStyleCnt="3"/>
      <dgm:spPr/>
    </dgm:pt>
    <dgm:pt modelId="{1DDA3C40-F6EA-436C-8785-360208378B9D}" type="pres">
      <dgm:prSet presAssocID="{259B8A0B-88BD-49FD-8512-BADEBE69860E}" presName="gear1dstNode" presStyleLbl="node1" presStyleIdx="0" presStyleCnt="3"/>
      <dgm:spPr/>
    </dgm:pt>
    <dgm:pt modelId="{B53BB803-9D69-4C48-8DD3-970905B16DFB}" type="pres">
      <dgm:prSet presAssocID="{CD74D578-EFAB-4591-91D5-118DAD1378CD}" presName="gear2" presStyleLbl="node1" presStyleIdx="1" presStyleCnt="3" custScaleX="125672" custScaleY="125672">
        <dgm:presLayoutVars>
          <dgm:chMax val="1"/>
          <dgm:bulletEnabled val="1"/>
        </dgm:presLayoutVars>
      </dgm:prSet>
      <dgm:spPr/>
    </dgm:pt>
    <dgm:pt modelId="{9FFDD470-DB1C-4D8E-9050-40E85B3060B4}" type="pres">
      <dgm:prSet presAssocID="{CD74D578-EFAB-4591-91D5-118DAD1378CD}" presName="gear2srcNode" presStyleLbl="node1" presStyleIdx="1" presStyleCnt="3"/>
      <dgm:spPr/>
    </dgm:pt>
    <dgm:pt modelId="{3A2BD0AC-13E9-4D26-8CEA-E7C0DCFE0420}" type="pres">
      <dgm:prSet presAssocID="{CD74D578-EFAB-4591-91D5-118DAD1378CD}" presName="gear2dstNode" presStyleLbl="node1" presStyleIdx="1" presStyleCnt="3"/>
      <dgm:spPr/>
    </dgm:pt>
    <dgm:pt modelId="{0F11B404-D454-456A-A99C-B33044F006E3}" type="pres">
      <dgm:prSet presAssocID="{B6F6695C-7533-4EB0-AC97-BD968D1F47DC}" presName="gear3" presStyleLbl="node1" presStyleIdx="2" presStyleCnt="3" custScaleX="125672" custScaleY="125672"/>
      <dgm:spPr/>
    </dgm:pt>
    <dgm:pt modelId="{F5015E37-25A0-4DF7-A4FC-498B5F8D66A1}" type="pres">
      <dgm:prSet presAssocID="{B6F6695C-7533-4EB0-AC97-BD968D1F47D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4332FFEB-7225-480F-9E29-EA02E86D583F}" type="pres">
      <dgm:prSet presAssocID="{B6F6695C-7533-4EB0-AC97-BD968D1F47DC}" presName="gear3srcNode" presStyleLbl="node1" presStyleIdx="2" presStyleCnt="3"/>
      <dgm:spPr/>
    </dgm:pt>
    <dgm:pt modelId="{273D34B1-B9F1-4B46-90A0-F79286BA066A}" type="pres">
      <dgm:prSet presAssocID="{B6F6695C-7533-4EB0-AC97-BD968D1F47DC}" presName="gear3dstNode" presStyleLbl="node1" presStyleIdx="2" presStyleCnt="3"/>
      <dgm:spPr/>
    </dgm:pt>
    <dgm:pt modelId="{715C7873-4908-4CA3-9C5D-884A52D3878B}" type="pres">
      <dgm:prSet presAssocID="{1CD975BE-C29D-4777-8D7C-21EB340ADA85}" presName="connector1" presStyleLbl="sibTrans2D1" presStyleIdx="0" presStyleCnt="3"/>
      <dgm:spPr/>
    </dgm:pt>
    <dgm:pt modelId="{EC9DA8EB-BF2A-4A39-9566-C0B794B30820}" type="pres">
      <dgm:prSet presAssocID="{FFC830A0-1191-4DC1-A983-C9BBA19B7282}" presName="connector2" presStyleLbl="sibTrans2D1" presStyleIdx="1" presStyleCnt="3" custScaleX="188430" custScaleY="168295"/>
      <dgm:spPr/>
    </dgm:pt>
    <dgm:pt modelId="{2A493574-E312-4CCB-A926-2A97A42F7A31}" type="pres">
      <dgm:prSet presAssocID="{68AA9E28-CDF6-4678-AFF8-2AB87F4F6107}" presName="connector3" presStyleLbl="sibTrans2D1" presStyleIdx="2" presStyleCnt="3" custScaleX="125672" custScaleY="125672"/>
      <dgm:spPr/>
    </dgm:pt>
  </dgm:ptLst>
  <dgm:cxnLst>
    <dgm:cxn modelId="{C0C3C016-FC8F-44E9-9F19-0643C343FAAF}" type="presOf" srcId="{CD74D578-EFAB-4591-91D5-118DAD1378CD}" destId="{9FFDD470-DB1C-4D8E-9050-40E85B3060B4}" srcOrd="1" destOrd="0" presId="urn:microsoft.com/office/officeart/2005/8/layout/gear1"/>
    <dgm:cxn modelId="{2DFBE82B-C68D-4886-AB27-2D1D165337AE}" type="presOf" srcId="{CD74D578-EFAB-4591-91D5-118DAD1378CD}" destId="{3A2BD0AC-13E9-4D26-8CEA-E7C0DCFE0420}" srcOrd="2" destOrd="0" presId="urn:microsoft.com/office/officeart/2005/8/layout/gear1"/>
    <dgm:cxn modelId="{EE8FB12C-1708-42B3-B913-5A840E8BBCFA}" type="presOf" srcId="{68AA9E28-CDF6-4678-AFF8-2AB87F4F6107}" destId="{2A493574-E312-4CCB-A926-2A97A42F7A31}" srcOrd="0" destOrd="0" presId="urn:microsoft.com/office/officeart/2005/8/layout/gear1"/>
    <dgm:cxn modelId="{2AC4DE31-506C-4AFF-B28A-CC9EA506255A}" type="presOf" srcId="{259B8A0B-88BD-49FD-8512-BADEBE69860E}" destId="{7D0ACB21-51FC-428B-B9C9-831CA967EC3A}" srcOrd="0" destOrd="0" presId="urn:microsoft.com/office/officeart/2005/8/layout/gear1"/>
    <dgm:cxn modelId="{8A105F5F-463E-4719-B65D-DF01171E7C01}" type="presOf" srcId="{1CD975BE-C29D-4777-8D7C-21EB340ADA85}" destId="{715C7873-4908-4CA3-9C5D-884A52D3878B}" srcOrd="0" destOrd="0" presId="urn:microsoft.com/office/officeart/2005/8/layout/gear1"/>
    <dgm:cxn modelId="{9728E642-95A0-44E7-8C8E-1BF548ECDC7F}" type="presOf" srcId="{B6F6695C-7533-4EB0-AC97-BD968D1F47DC}" destId="{273D34B1-B9F1-4B46-90A0-F79286BA066A}" srcOrd="3" destOrd="0" presId="urn:microsoft.com/office/officeart/2005/8/layout/gear1"/>
    <dgm:cxn modelId="{9194C572-6755-4F7F-9188-1D69643CDD3F}" type="presOf" srcId="{259B8A0B-88BD-49FD-8512-BADEBE69860E}" destId="{26AD5155-B02C-4DC5-9116-137FF750EF33}" srcOrd="1" destOrd="0" presId="urn:microsoft.com/office/officeart/2005/8/layout/gear1"/>
    <dgm:cxn modelId="{F6E9717F-FCBA-403F-A3C2-FDCFEDDCB2A4}" type="presOf" srcId="{CD74D578-EFAB-4591-91D5-118DAD1378CD}" destId="{B53BB803-9D69-4C48-8DD3-970905B16DFB}" srcOrd="0" destOrd="0" presId="urn:microsoft.com/office/officeart/2005/8/layout/gear1"/>
    <dgm:cxn modelId="{E9F74D89-B9F9-487D-B700-DEE7964722DB}" srcId="{9EC638D2-16C8-4D6C-9DEA-F66FE5B8B55C}" destId="{259B8A0B-88BD-49FD-8512-BADEBE69860E}" srcOrd="0" destOrd="0" parTransId="{F426F079-2D33-4968-8ADF-03920A854B20}" sibTransId="{1CD975BE-C29D-4777-8D7C-21EB340ADA85}"/>
    <dgm:cxn modelId="{A810238D-74F9-4C9E-A305-356E12C916EC}" type="presOf" srcId="{B6F6695C-7533-4EB0-AC97-BD968D1F47DC}" destId="{F5015E37-25A0-4DF7-A4FC-498B5F8D66A1}" srcOrd="1" destOrd="0" presId="urn:microsoft.com/office/officeart/2005/8/layout/gear1"/>
    <dgm:cxn modelId="{DF512C9C-6665-466C-B58A-1F50DA65770A}" type="presOf" srcId="{9EC638D2-16C8-4D6C-9DEA-F66FE5B8B55C}" destId="{58EA557B-0F6E-4CC8-86AD-D684F8624F87}" srcOrd="0" destOrd="0" presId="urn:microsoft.com/office/officeart/2005/8/layout/gear1"/>
    <dgm:cxn modelId="{F00FA4AC-43DA-4DE7-B42E-94606BE56523}" type="presOf" srcId="{259B8A0B-88BD-49FD-8512-BADEBE69860E}" destId="{1DDA3C40-F6EA-436C-8785-360208378B9D}" srcOrd="2" destOrd="0" presId="urn:microsoft.com/office/officeart/2005/8/layout/gear1"/>
    <dgm:cxn modelId="{557AF8BD-9F74-417C-91B1-F96FE1FAF225}" srcId="{9EC638D2-16C8-4D6C-9DEA-F66FE5B8B55C}" destId="{CD74D578-EFAB-4591-91D5-118DAD1378CD}" srcOrd="1" destOrd="0" parTransId="{A211987C-D158-41F6-805F-D790591E5071}" sibTransId="{FFC830A0-1191-4DC1-A983-C9BBA19B7282}"/>
    <dgm:cxn modelId="{215DD2C5-D963-4962-85AD-1DDBA5B7C7AB}" type="presOf" srcId="{FFC830A0-1191-4DC1-A983-C9BBA19B7282}" destId="{EC9DA8EB-BF2A-4A39-9566-C0B794B30820}" srcOrd="0" destOrd="0" presId="urn:microsoft.com/office/officeart/2005/8/layout/gear1"/>
    <dgm:cxn modelId="{8E7294C8-531E-47B3-A2AF-DC0ADD1AC00A}" type="presOf" srcId="{B6F6695C-7533-4EB0-AC97-BD968D1F47DC}" destId="{4332FFEB-7225-480F-9E29-EA02E86D583F}" srcOrd="2" destOrd="0" presId="urn:microsoft.com/office/officeart/2005/8/layout/gear1"/>
    <dgm:cxn modelId="{B7506BD6-91AC-40A7-A845-DCF4711CA255}" srcId="{9EC638D2-16C8-4D6C-9DEA-F66FE5B8B55C}" destId="{B6F6695C-7533-4EB0-AC97-BD968D1F47DC}" srcOrd="2" destOrd="0" parTransId="{027E44A7-F9E5-49F4-871F-2426819FA5A0}" sibTransId="{68AA9E28-CDF6-4678-AFF8-2AB87F4F6107}"/>
    <dgm:cxn modelId="{13C816E3-6623-46F2-B38D-FCD8AF6CE229}" type="presOf" srcId="{B6F6695C-7533-4EB0-AC97-BD968D1F47DC}" destId="{0F11B404-D454-456A-A99C-B33044F006E3}" srcOrd="0" destOrd="0" presId="urn:microsoft.com/office/officeart/2005/8/layout/gear1"/>
    <dgm:cxn modelId="{A7C3AE58-5B99-4F28-A83E-7760DBE6AE94}" type="presParOf" srcId="{58EA557B-0F6E-4CC8-86AD-D684F8624F87}" destId="{7D0ACB21-51FC-428B-B9C9-831CA967EC3A}" srcOrd="0" destOrd="0" presId="urn:microsoft.com/office/officeart/2005/8/layout/gear1"/>
    <dgm:cxn modelId="{85CE2507-17E5-48F0-A940-05A63ECE8B13}" type="presParOf" srcId="{58EA557B-0F6E-4CC8-86AD-D684F8624F87}" destId="{26AD5155-B02C-4DC5-9116-137FF750EF33}" srcOrd="1" destOrd="0" presId="urn:microsoft.com/office/officeart/2005/8/layout/gear1"/>
    <dgm:cxn modelId="{6332D0BC-B282-426A-BD28-56A9DE309A15}" type="presParOf" srcId="{58EA557B-0F6E-4CC8-86AD-D684F8624F87}" destId="{1DDA3C40-F6EA-436C-8785-360208378B9D}" srcOrd="2" destOrd="0" presId="urn:microsoft.com/office/officeart/2005/8/layout/gear1"/>
    <dgm:cxn modelId="{947A48C3-B4F8-43E9-8ADE-F7D61DA8BC18}" type="presParOf" srcId="{58EA557B-0F6E-4CC8-86AD-D684F8624F87}" destId="{B53BB803-9D69-4C48-8DD3-970905B16DFB}" srcOrd="3" destOrd="0" presId="urn:microsoft.com/office/officeart/2005/8/layout/gear1"/>
    <dgm:cxn modelId="{E7273BB5-AAF0-471D-BDEC-FB40B25A56D6}" type="presParOf" srcId="{58EA557B-0F6E-4CC8-86AD-D684F8624F87}" destId="{9FFDD470-DB1C-4D8E-9050-40E85B3060B4}" srcOrd="4" destOrd="0" presId="urn:microsoft.com/office/officeart/2005/8/layout/gear1"/>
    <dgm:cxn modelId="{791B81B7-5CE9-4D0A-9129-4215377EFDFA}" type="presParOf" srcId="{58EA557B-0F6E-4CC8-86AD-D684F8624F87}" destId="{3A2BD0AC-13E9-4D26-8CEA-E7C0DCFE0420}" srcOrd="5" destOrd="0" presId="urn:microsoft.com/office/officeart/2005/8/layout/gear1"/>
    <dgm:cxn modelId="{7D7AC9E2-5EED-4880-99C5-F8B1FCB099CB}" type="presParOf" srcId="{58EA557B-0F6E-4CC8-86AD-D684F8624F87}" destId="{0F11B404-D454-456A-A99C-B33044F006E3}" srcOrd="6" destOrd="0" presId="urn:microsoft.com/office/officeart/2005/8/layout/gear1"/>
    <dgm:cxn modelId="{65327EE1-F0A6-404C-ACBE-FA989B5A1DE2}" type="presParOf" srcId="{58EA557B-0F6E-4CC8-86AD-D684F8624F87}" destId="{F5015E37-25A0-4DF7-A4FC-498B5F8D66A1}" srcOrd="7" destOrd="0" presId="urn:microsoft.com/office/officeart/2005/8/layout/gear1"/>
    <dgm:cxn modelId="{1C4F85ED-1653-46BA-8C7F-42F151FB956B}" type="presParOf" srcId="{58EA557B-0F6E-4CC8-86AD-D684F8624F87}" destId="{4332FFEB-7225-480F-9E29-EA02E86D583F}" srcOrd="8" destOrd="0" presId="urn:microsoft.com/office/officeart/2005/8/layout/gear1"/>
    <dgm:cxn modelId="{FDD9261A-A742-4653-9F95-66626FE013AA}" type="presParOf" srcId="{58EA557B-0F6E-4CC8-86AD-D684F8624F87}" destId="{273D34B1-B9F1-4B46-90A0-F79286BA066A}" srcOrd="9" destOrd="0" presId="urn:microsoft.com/office/officeart/2005/8/layout/gear1"/>
    <dgm:cxn modelId="{3E2AA9E6-FB8E-4A53-9591-30CEE21A953F}" type="presParOf" srcId="{58EA557B-0F6E-4CC8-86AD-D684F8624F87}" destId="{715C7873-4908-4CA3-9C5D-884A52D3878B}" srcOrd="10" destOrd="0" presId="urn:microsoft.com/office/officeart/2005/8/layout/gear1"/>
    <dgm:cxn modelId="{FE3E634F-44F6-460F-BD64-E88D38801AAF}" type="presParOf" srcId="{58EA557B-0F6E-4CC8-86AD-D684F8624F87}" destId="{EC9DA8EB-BF2A-4A39-9566-C0B794B30820}" srcOrd="11" destOrd="0" presId="urn:microsoft.com/office/officeart/2005/8/layout/gear1"/>
    <dgm:cxn modelId="{CC1B4644-262F-4C90-8BB8-E678F53F48C2}" type="presParOf" srcId="{58EA557B-0F6E-4CC8-86AD-D684F8624F87}" destId="{2A493574-E312-4CCB-A926-2A97A42F7A3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ACB21-51FC-428B-B9C9-831CA967EC3A}">
      <dsp:nvSpPr>
        <dsp:cNvPr id="0" name=""/>
        <dsp:cNvSpPr/>
      </dsp:nvSpPr>
      <dsp:spPr>
        <a:xfrm>
          <a:off x="2484649" y="1673946"/>
          <a:ext cx="3086145" cy="3086145"/>
        </a:xfrm>
        <a:prstGeom prst="gear9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Screening and management  (STIs, Pregnancy, HBV, HCV, Tetanus, GBV)</a:t>
          </a:r>
        </a:p>
      </dsp:txBody>
      <dsp:txXfrm>
        <a:off x="3105101" y="2396861"/>
        <a:ext cx="1845241" cy="1586342"/>
      </dsp:txXfrm>
    </dsp:sp>
    <dsp:sp modelId="{B53BB803-9D69-4C48-8DD3-970905B16DFB}">
      <dsp:nvSpPr>
        <dsp:cNvPr id="0" name=""/>
        <dsp:cNvSpPr/>
      </dsp:nvSpPr>
      <dsp:spPr>
        <a:xfrm>
          <a:off x="1141838" y="1179472"/>
          <a:ext cx="2244469" cy="2244469"/>
        </a:xfrm>
        <a:prstGeom prst="gear6">
          <a:avLst/>
        </a:prstGeom>
        <a:gradFill rotWithShape="0">
          <a:gsLst>
            <a:gs pos="0">
              <a:schemeClr val="accent3">
                <a:hueOff val="-1032445"/>
                <a:satOff val="290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-1032445"/>
                <a:satOff val="290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-1032445"/>
                <a:satOff val="290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Psycho-social support</a:t>
          </a:r>
        </a:p>
      </dsp:txBody>
      <dsp:txXfrm>
        <a:off x="1706890" y="1747939"/>
        <a:ext cx="1114365" cy="1107535"/>
      </dsp:txXfrm>
    </dsp:sp>
    <dsp:sp modelId="{0F11B404-D454-456A-A99C-B33044F006E3}">
      <dsp:nvSpPr>
        <dsp:cNvPr id="0" name=""/>
        <dsp:cNvSpPr/>
      </dsp:nvSpPr>
      <dsp:spPr>
        <a:xfrm rot="20700000">
          <a:off x="2146797" y="-48035"/>
          <a:ext cx="2199122" cy="2199122"/>
        </a:xfrm>
        <a:prstGeom prst="gear6">
          <a:avLst/>
        </a:prstGeom>
        <a:gradFill rotWithShape="0">
          <a:gsLst>
            <a:gs pos="0">
              <a:schemeClr val="accent3">
                <a:hueOff val="-2064891"/>
                <a:satOff val="58120"/>
                <a:lumOff val="-4118"/>
                <a:alphaOff val="0"/>
                <a:tint val="50000"/>
                <a:satMod val="300000"/>
              </a:schemeClr>
            </a:gs>
            <a:gs pos="35000">
              <a:schemeClr val="accent3">
                <a:hueOff val="-2064891"/>
                <a:satOff val="58120"/>
                <a:lumOff val="-4118"/>
                <a:alphaOff val="0"/>
                <a:tint val="37000"/>
                <a:satMod val="300000"/>
              </a:schemeClr>
            </a:gs>
            <a:gs pos="100000">
              <a:schemeClr val="accent3">
                <a:hueOff val="-2064891"/>
                <a:satOff val="58120"/>
                <a:lumOff val="-411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HIV counselling, combination prevention and treatment </a:t>
          </a:r>
        </a:p>
      </dsp:txBody>
      <dsp:txXfrm rot="-20700000">
        <a:off x="2629129" y="434296"/>
        <a:ext cx="1234458" cy="1234458"/>
      </dsp:txXfrm>
    </dsp:sp>
    <dsp:sp modelId="{715C7873-4908-4CA3-9C5D-884A52D3878B}">
      <dsp:nvSpPr>
        <dsp:cNvPr id="0" name=""/>
        <dsp:cNvSpPr/>
      </dsp:nvSpPr>
      <dsp:spPr>
        <a:xfrm>
          <a:off x="2614015" y="1616903"/>
          <a:ext cx="3143314" cy="3143314"/>
        </a:xfrm>
        <a:prstGeom prst="circularArrow">
          <a:avLst>
            <a:gd name="adj1" fmla="val 4687"/>
            <a:gd name="adj2" fmla="val 299029"/>
            <a:gd name="adj3" fmla="val 2522296"/>
            <a:gd name="adj4" fmla="val 15848133"/>
            <a:gd name="adj5" fmla="val 546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C9DA8EB-BF2A-4A39-9566-C0B794B30820}">
      <dsp:nvSpPr>
        <dsp:cNvPr id="0" name=""/>
        <dsp:cNvSpPr/>
      </dsp:nvSpPr>
      <dsp:spPr>
        <a:xfrm>
          <a:off x="45004" y="232524"/>
          <a:ext cx="4303392" cy="3843546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A493574-E312-4CCB-A926-2A97A42F7A31}">
      <dsp:nvSpPr>
        <dsp:cNvPr id="0" name=""/>
        <dsp:cNvSpPr/>
      </dsp:nvSpPr>
      <dsp:spPr>
        <a:xfrm>
          <a:off x="1650570" y="-523948"/>
          <a:ext cx="3094562" cy="309456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hueOff val="-2064891"/>
                <a:satOff val="58120"/>
                <a:lumOff val="-4118"/>
                <a:alphaOff val="0"/>
                <a:tint val="50000"/>
                <a:satMod val="300000"/>
              </a:schemeClr>
            </a:gs>
            <a:gs pos="35000">
              <a:schemeClr val="accent3">
                <a:hueOff val="-2064891"/>
                <a:satOff val="58120"/>
                <a:lumOff val="-4118"/>
                <a:alphaOff val="0"/>
                <a:tint val="37000"/>
                <a:satMod val="300000"/>
              </a:schemeClr>
            </a:gs>
            <a:gs pos="100000">
              <a:schemeClr val="accent3">
                <a:hueOff val="-2064891"/>
                <a:satOff val="58120"/>
                <a:lumOff val="-411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71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9A66A79-93C4-4031-99A9-C4521E8D4B82}" type="datetimeFigureOut">
              <a:rPr lang="en-ZA" smtClean="0"/>
              <a:t>2023/02/13</a:t>
            </a:fld>
            <a:endParaRPr lang="en-ZA"/>
          </a:p>
        </p:txBody>
      </p:sp>
      <p:sp>
        <p:nvSpPr>
          <p:cNvPr id="1048716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ZA"/>
          </a:p>
        </p:txBody>
      </p:sp>
      <p:sp>
        <p:nvSpPr>
          <p:cNvPr id="104871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71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71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DFEA787-72FE-4FB1-8A7C-5E08B152F7EE}" type="slidenum">
              <a:rPr lang="en-ZA" smtClean="0"/>
              <a:t>‹#›</a:t>
            </a:fld>
            <a:endParaRPr lang="en-Z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8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ZA" err="1"/>
              <a:t>Thatho</a:t>
            </a:r>
            <a:endParaRPr lang="en-ZA"/>
          </a:p>
        </p:txBody>
      </p:sp>
      <p:sp>
        <p:nvSpPr>
          <p:cNvPr id="10485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6BEE330-1D57-40C4-84FC-CD065D426895}" type="slidenum">
              <a:rPr baseline="0" b="0" cap="none" sz="1200" i="0" kern="1200" kumimoji="0" lang="en-ZA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algn="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baseline="0" b="0" cap="none" sz="1200" i="0" kern="1200" kumimoji="0" lang="en-ZA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/>
            <a:r>
              <a:rPr baseline="0" b="0" sz="1800" i="0" lang="en-US" strike="noStrike" u="none">
                <a:latin typeface="Avenir-Roman"/>
              </a:rPr>
              <a:t>The five-pillar approach has been refined in the 2025 Road Map to reflect the emphasis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in the Global AIDS Strategy (2021–2026) and the demands of an evolving epidemic.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Highlighted now are people-</a:t>
            </a:r>
            <a:r>
              <a:rPr baseline="0" b="0" sz="1800" i="0" lang="en-US" err="1" strike="noStrike" u="none">
                <a:latin typeface="Avenir-Roman"/>
              </a:rPr>
              <a:t>centred</a:t>
            </a:r>
            <a:r>
              <a:rPr baseline="0" b="0" sz="1800" i="0" lang="en-US" strike="noStrike" u="none">
                <a:latin typeface="Avenir-Roman"/>
              </a:rPr>
              <a:t> approaches, addressing persistent inequalities in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access to and use of services and promoting integration and complementarity between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service delivery platforms.</a:t>
            </a:r>
          </a:p>
          <a:p>
            <a:pPr algn="l"/>
            <a:endParaRPr baseline="0" b="0" sz="1800" i="0" lang="en-US" strike="noStrike" u="none">
              <a:latin typeface="Avenir-Roman"/>
            </a:endParaRPr>
          </a:p>
          <a:p>
            <a:pPr algn="l"/>
            <a:r>
              <a:rPr baseline="0" b="0" sz="1800" i="0" lang="en-US" strike="noStrike" u="none">
                <a:latin typeface="Avenir-Roman"/>
              </a:rPr>
              <a:t>Pillar 5 on antiretroviral-based prevention speaks to high impact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prevention tools that are relevant to all populations. Pillar 5 emphasizes the vital</a:t>
            </a:r>
          </a:p>
          <a:p>
            <a:pPr algn="l"/>
            <a:r>
              <a:rPr baseline="0" b="0" sz="1800" i="0" lang="en-US" strike="noStrike" u="none">
                <a:latin typeface="Avenir-Roman"/>
              </a:rPr>
              <a:t>complementarity between HIV prevention and HIV treatment and care services.</a:t>
            </a:r>
          </a:p>
          <a:p>
            <a:pPr algn="l"/>
            <a:endParaRPr baseline="0" b="0" sz="1800" i="0" lang="en-US" strike="noStrike" u="none">
              <a:latin typeface="Avenir-Roman"/>
            </a:endParaRPr>
          </a:p>
          <a:p>
            <a:pPr algn="l"/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Post-exposure prophylaxis has been under-utilized in HIV prevention response. It has</a:t>
            </a:r>
          </a:p>
          <a:p>
            <a:pPr algn="l"/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been a critical component of the clinical management of sexual assault survivors</a:t>
            </a:r>
            <a:r>
              <a:rPr baseline="0" b="0" sz="1800" i="0" lang="en-US" strike="noStrike" u="none">
                <a:solidFill>
                  <a:srgbClr val="213364"/>
                </a:solidFill>
                <a:latin typeface="Avenir-Book"/>
              </a:rPr>
              <a:t> </a:t>
            </a:r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and in reducing</a:t>
            </a:r>
          </a:p>
          <a:p>
            <a:pPr algn="l"/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occupational risk, but remains largely unavailable outside clinical settings. There is</a:t>
            </a:r>
          </a:p>
          <a:p>
            <a:pPr algn="l"/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urgent need to address demand and supply-side barriers to the use of post-exposure</a:t>
            </a:r>
          </a:p>
          <a:p>
            <a:pPr algn="l"/>
            <a:r>
              <a:rPr baseline="0" b="0" sz="1800" i="0" lang="en-US" strike="noStrike" u="none">
                <a:solidFill>
                  <a:srgbClr val="213364"/>
                </a:solidFill>
                <a:latin typeface="Avenir-Roman"/>
              </a:rPr>
              <a:t>prophylaxis and increase access to the non-health sector for key and priority populations.</a:t>
            </a:r>
            <a:endParaRPr lang="en-US"/>
          </a:p>
        </p:txBody>
      </p:sp>
      <p:sp>
        <p:nvSpPr>
          <p:cNvPr id="104860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DFEA787-72FE-4FB1-8A7C-5E08B152F7EE}" type="slidenum">
              <a:rPr lang="en-ZA" smtClean="0"/>
              <a:t>4</a:t>
            </a:fld>
            <a:endParaRPr lang="en-Z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sp>
        <p:nvSpPr>
          <p:cNvPr id="104863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DFEA787-72FE-4FB1-8A7C-5E08B152F7EE}" type="slidenum">
              <a:rPr lang="en-ZA" smtClean="0"/>
              <a:t>5</a:t>
            </a:fld>
            <a:endParaRPr lang="en-Z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Slide Image Placeholder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BD66214-CB5B-4917-AF91-97868017CB76}" type="slidenum">
              <a:rPr baseline="0" b="0" cap="none" sz="1300" i="0" kern="1200" kumimoji="0" lang="en-ZA" noProof="0" normalizeH="0" spc="0" strike="noStrike" u="none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algn="r" defTabSz="914400" eaLnBrk="0" fontAlgn="base" hangingPunct="0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baseline="0" b="0" cap="none" sz="1300" i="0" kern="1200" kumimoji="0" lang="en-ZA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Slide Image Placeholder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6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BD66214-CB5B-4917-AF91-97868017CB76}" type="slidenum">
              <a:rPr baseline="0" b="0" cap="none" sz="1300" i="0" kern="1200" kumimoji="0" lang="en-ZA" noProof="0" normalizeH="0" spc="0" strike="noStrike" u="none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algn="r" defTabSz="914400" eaLnBrk="0" fontAlgn="base" hangingPunct="0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baseline="0" b="0" cap="none" sz="1300" i="0" kern="1200" kumimoji="0" lang="en-ZA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oleObject" Target="../embeddings/oleObject0.bin"/><Relationship Id="rId3" Type="http://schemas.openxmlformats.org/officeDocument/2006/relationships/image" Target="../media/image1.emf"/><Relationship Id="rId4" Type="http://schemas.openxmlformats.org/officeDocument/2006/relationships/tags" Target="../tags/tag2.xml"/><Relationship Id="rId5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oleObject" Target="../embeddings/oleObject1.bin"/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oleObject" Target="../embeddings/oleObject2.bin"/><Relationship Id="rId3" Type="http://schemas.openxmlformats.org/officeDocument/2006/relationships/image" Target="../media/image1.emf"/><Relationship Id="rId4" Type="http://schemas.openxmlformats.org/officeDocument/2006/relationships/tags" Target="../tags/tag5.xml"/><Relationship Id="rId5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oleObject" Target="../embeddings/oleObject3.bin"/><Relationship Id="rId3" Type="http://schemas.openxmlformats.org/officeDocument/2006/relationships/image" Target="../media/image1.emf"/><Relationship Id="rId4" Type="http://schemas.openxmlformats.org/officeDocument/2006/relationships/tags" Target="../tags/tag7.xml"/><Relationship Id="rId5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oleObject" Target="../embeddings/oleObject5.bin"/><Relationship Id="rId3" Type="http://schemas.openxmlformats.org/officeDocument/2006/relationships/image" Target="../media/image1.emf"/><Relationship Id="rId4" Type="http://schemas.openxmlformats.org/officeDocument/2006/relationships/tags" Target="../tags/tag10.xml"/><Relationship Id="rId5" Type="http://schemas.openxmlformats.org/officeDocument/2006/relationships/slideMaster" Target="../slideMasters/slideMaster2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oleObject" Target="../embeddings/oleObject6.bin"/><Relationship Id="rId3" Type="http://schemas.openxmlformats.org/officeDocument/2006/relationships/image" Target="../media/image1.emf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oleObject" Target="../embeddings/oleObject7.bin"/><Relationship Id="rId3" Type="http://schemas.openxmlformats.org/officeDocument/2006/relationships/image" Target="../media/image1.emf"/><Relationship Id="rId4" Type="http://schemas.openxmlformats.org/officeDocument/2006/relationships/tags" Target="../tags/tag14.xml"/><Relationship Id="rId5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9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72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91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800" i="0" lang="en-ZA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692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sp>
        <p:nvSpPr>
          <p:cNvPr id="1048693" name="Rectangle 7"/>
          <p:cNvSpPr/>
          <p:nvPr userDrawn="1"/>
        </p:nvSpPr>
        <p:spPr>
          <a:xfrm>
            <a:off x="0" y="0"/>
            <a:ext cx="12192000" cy="598370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/>
            <a:endParaRPr lang="en-ZA"/>
          </a:p>
        </p:txBody>
      </p:sp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344787" y="2465484"/>
            <a:ext cx="11407824" cy="1052736"/>
          </a:xfrm>
          <a:prstGeom prst="rect"/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ZA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55" name="Object 1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45729" name="Straight Connector 6"/>
          <p:cNvCxnSpPr>
            <a:cxnSpLocks/>
          </p:cNvCxnSpPr>
          <p:nvPr/>
        </p:nvCxnSpPr>
        <p:spPr>
          <a:xfrm>
            <a:off x="0" y="5949280"/>
            <a:ext cx="12192000" cy="1588"/>
          </a:xfrm>
          <a:prstGeom prst="line"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6" name="Picture 1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4" cstate="print"/>
          <a:srcRect r="26000"/>
          <a:stretch>
            <a:fillRect/>
          </a:stretch>
        </p:blipFill>
        <p:spPr bwMode="auto">
          <a:xfrm>
            <a:off x="304800" y="1219200"/>
            <a:ext cx="2090058" cy="1412201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7157" name="Picture 7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5" cstate="print"/>
          <a:srcRect l="5799" r="18813"/>
          <a:stretch>
            <a:fillRect/>
          </a:stretch>
        </p:blipFill>
        <p:spPr bwMode="auto">
          <a:xfrm flipH="1">
            <a:off x="304800" y="2743201"/>
            <a:ext cx="2090058" cy="137200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7158" name="Picture 4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6" cstate="print"/>
          <a:srcRect l="11563" r="32932" b="27168"/>
          <a:stretch>
            <a:fillRect/>
          </a:stretch>
        </p:blipFill>
        <p:spPr bwMode="auto">
          <a:xfrm>
            <a:off x="304801" y="4267200"/>
            <a:ext cx="2090057" cy="13716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45730" name="Straight Connector 5"/>
          <p:cNvCxnSpPr>
            <a:cxnSpLocks/>
          </p:cNvCxnSpPr>
          <p:nvPr userDrawn="1"/>
        </p:nvCxnSpPr>
        <p:spPr>
          <a:xfrm>
            <a:off x="3352800" y="2667000"/>
            <a:ext cx="8534400" cy="1588"/>
          </a:xfrm>
          <a:prstGeom prst="line"/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7"/>
          <p:cNvCxnSpPr>
            <a:cxnSpLocks/>
          </p:cNvCxnSpPr>
          <p:nvPr userDrawn="1"/>
        </p:nvCxnSpPr>
        <p:spPr>
          <a:xfrm>
            <a:off x="3352800" y="4191000"/>
            <a:ext cx="8534400" cy="1588"/>
          </a:xfrm>
          <a:prstGeom prst="line"/>
          <a:ln>
            <a:solidFill>
              <a:srgbClr val="005D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78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352800" y="2852738"/>
            <a:ext cx="8534400" cy="1223962"/>
          </a:xfrm>
          <a:prstGeom prst="rect"/>
        </p:spPr>
        <p:txBody>
          <a:bodyPr anchor="ctr"/>
          <a:lstStyle>
            <a:lvl1pPr indent="0" marL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ZA"/>
              <a:t>Edit Master text styles</a:t>
            </a:r>
          </a:p>
        </p:txBody>
      </p:sp>
      <p:sp>
        <p:nvSpPr>
          <p:cNvPr id="1048579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566988" y="6026664"/>
            <a:ext cx="9290050" cy="642424"/>
          </a:xfrm>
          <a:prstGeom prst="rect"/>
        </p:spPr>
        <p:txBody>
          <a:bodyPr/>
          <a:lstStyle>
            <a:lvl1pPr indent="0" marL="0">
              <a:buNone/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ZA"/>
              <a:t>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61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97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200" i="0" lang="en-US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>
            <a:off x="344787" y="0"/>
            <a:ext cx="11407824" cy="1052736"/>
          </a:xfrm>
          <a:prstGeom prst="rect"/>
        </p:spPr>
        <p:txBody>
          <a:bodyPr anchor="ctr"/>
          <a:lstStyle>
            <a:lvl1pPr algn="l">
              <a:defRPr sz="220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4859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389" y="1277840"/>
            <a:ext cx="11512649" cy="4672110"/>
          </a:xfrm>
          <a:prstGeom prst="rect"/>
        </p:spPr>
        <p:txBody>
          <a:bodyPr/>
          <a:lstStyle>
            <a:lvl1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285750" marL="742950">
              <a:buFont typeface="Courier New" panose="02070309020205020404" pitchFamily="49" charset="0"/>
              <a:buChar char="o"/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600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566988" y="6026664"/>
            <a:ext cx="8281540" cy="642424"/>
          </a:xfrm>
          <a:prstGeom prst="rect"/>
        </p:spPr>
        <p:txBody>
          <a:bodyPr/>
          <a:lstStyle>
            <a:lvl1pPr indent="0" marL="0">
              <a:buNone/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01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1D3B91E-F347-4FD2-B4D5-E43BC94318D3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10487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0CCECB-6865-48F9-A000-06B1D1EFC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extBox 24"/>
          <p:cNvSpPr txBox="1"/>
          <p:nvPr/>
        </p:nvSpPr>
        <p:spPr>
          <a:xfrm>
            <a:off x="10737539" y="6654664"/>
            <a:ext cx="1193428" cy="184666"/>
          </a:xfrm>
          <a:prstGeom prst="rect"/>
          <a:noFill/>
        </p:spPr>
        <p:txBody>
          <a:bodyPr rtlCol="0" wrap="square">
            <a:spAutoFit/>
          </a:bodyPr>
          <a:p>
            <a:pPr algn="r"/>
            <a:fld id="{866A5236-44AD-2042-BEB4-E68B6DAEE093}" type="slidenum">
              <a:rPr sz="600" lang="en-US" smtClean="0">
                <a:solidFill>
                  <a:schemeClr val="bg1"/>
                </a:solidFill>
              </a:rPr>
              <a:pPr algn="r"/>
              <a:t>‹#›</a:t>
            </a:fld>
            <a:endParaRPr sz="600" lang="en-US">
              <a:solidFill>
                <a:schemeClr val="bg1"/>
              </a:solidFill>
            </a:endParaRPr>
          </a:p>
        </p:txBody>
      </p:sp>
      <p:sp>
        <p:nvSpPr>
          <p:cNvPr id="10487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584325"/>
            <a:ext cx="10972800" cy="4360366"/>
          </a:xfrm>
          <a:prstGeom prst="rect"/>
        </p:spPr>
        <p:txBody>
          <a:bodyPr vert="horz"/>
          <a:lstStyle>
            <a:lvl1pPr>
              <a:buClr>
                <a:srgbClr val="008080"/>
              </a:buClr>
              <a:buSzPct val="100000"/>
              <a:buFont typeface="Arial"/>
              <a:buChar char="•"/>
              <a:defRPr b="0" sz="2100" spc="0">
                <a:solidFill>
                  <a:srgbClr val="535352"/>
                </a:solidFill>
                <a:latin typeface="Calibri"/>
                <a:cs typeface="Calibri"/>
              </a:defRPr>
            </a:lvl1pPr>
            <a:lvl2pPr>
              <a:buClr>
                <a:srgbClr val="008080"/>
              </a:buClr>
              <a:defRPr>
                <a:solidFill>
                  <a:srgbClr val="535352"/>
                </a:solidFill>
                <a:latin typeface="Calibri"/>
                <a:cs typeface="Calibri"/>
              </a:defRPr>
            </a:lvl2pPr>
            <a:lvl3pPr indent="-171450" marL="857250">
              <a:buClr>
                <a:srgbClr val="008080"/>
              </a:buClr>
              <a:buSzPct val="83000"/>
              <a:buFont typeface="Courier New"/>
              <a:buChar char="o"/>
              <a:defRPr>
                <a:solidFill>
                  <a:srgbClr val="535352"/>
                </a:solidFill>
                <a:latin typeface="Calibri"/>
                <a:cs typeface="Calibri"/>
              </a:defRPr>
            </a:lvl3pPr>
            <a:lvl4pPr>
              <a:defRPr>
                <a:solidFill>
                  <a:srgbClr val="535352"/>
                </a:solidFill>
                <a:latin typeface="Calibri"/>
                <a:cs typeface="Calibri"/>
              </a:defRPr>
            </a:lvl4pPr>
            <a:lvl5pPr>
              <a:defRPr>
                <a:solidFill>
                  <a:srgbClr val="535352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48711" name="Rectangle 5"/>
          <p:cNvSpPr/>
          <p:nvPr/>
        </p:nvSpPr>
        <p:spPr>
          <a:xfrm>
            <a:off x="0" y="0"/>
            <a:ext cx="12192000" cy="1143000"/>
          </a:xfrm>
          <a:prstGeom prst="rect"/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4869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3C57280-2609-4359-BC8F-A33D870DCBEB}" type="datetimeFigureOut">
              <a:rPr lang="en-ZA" smtClean="0"/>
              <a:t>2023/02/13</a:t>
            </a:fld>
            <a:endParaRPr lang="en-ZA"/>
          </a:p>
        </p:txBody>
      </p:sp>
      <p:sp>
        <p:nvSpPr>
          <p:cNvPr id="104869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9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EFFC912-5178-4C53-9335-F07009A3097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1555166-1DBA-4729-991B-D47410515465}" type="datetimeFigureOut">
              <a:rPr lang="en-ZA" smtClean="0"/>
              <a:t>2023/02/13</a:t>
            </a:fld>
            <a:endParaRPr lang="en-ZA"/>
          </a:p>
        </p:txBody>
      </p:sp>
      <p:sp>
        <p:nvSpPr>
          <p:cNvPr id="104858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58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747AE3D-0812-4BB1-80C7-54037E11F614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 0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Shape 33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/>
        </p:spPr>
        <p:txBody>
          <a:bodyPr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048713" name="Shape 34"/>
          <p:cNvSpPr>
            <a:spLocks noGrp="1"/>
          </p:cNvSpPr>
          <p:nvPr>
            <p:ph type="sldNum" sz="quarter" idx="2"/>
          </p:nvPr>
        </p:nvSpPr>
        <p:spPr>
          <a:xfrm>
            <a:off x="8610600" y="6356352"/>
            <a:ext cx="2743200" cy="365125"/>
          </a:xfrm>
          <a:prstGeom prst="rect"/>
        </p:spPr>
        <p:txBody>
          <a:bodyPr/>
          <a:p>
            <a:pPr lvl="0"/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4870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3C57280-2609-4359-BC8F-A33D870DCBEB}" type="datetimeFigureOut">
              <a:rPr lang="en-ZA" smtClean="0"/>
              <a:t>2023/02/13</a:t>
            </a:fld>
            <a:endParaRPr lang="en-ZA"/>
          </a:p>
        </p:txBody>
      </p:sp>
      <p:sp>
        <p:nvSpPr>
          <p:cNvPr id="10487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EFFC912-5178-4C53-9335-F07009A30972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6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60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89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200" i="0" lang="en-US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59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389" y="1277840"/>
            <a:ext cx="11512649" cy="4672110"/>
          </a:xfrm>
          <a:prstGeom prst="rect"/>
        </p:spPr>
        <p:txBody>
          <a:bodyPr/>
          <a:lstStyle>
            <a:lvl1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285750" marL="742950">
              <a:buFont typeface="Courier New" panose="02070309020205020404" pitchFamily="49" charset="0"/>
              <a:buChar char="o"/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591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566988" y="6026664"/>
            <a:ext cx="8281540" cy="642424"/>
          </a:xfrm>
          <a:prstGeom prst="rect"/>
        </p:spPr>
        <p:txBody>
          <a:bodyPr/>
          <a:lstStyle>
            <a:lvl1pPr indent="0" marL="0">
              <a:buNone/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592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sp>
        <p:nvSpPr>
          <p:cNvPr id="104859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1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67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36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200" i="0" lang="en-US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63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389" y="1277840"/>
            <a:ext cx="11512649" cy="4672110"/>
          </a:xfrm>
          <a:prstGeom prst="rect"/>
        </p:spPr>
        <p:txBody>
          <a:bodyPr/>
          <a:lstStyle>
            <a:lvl1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285750" marL="742950">
              <a:buFont typeface="Courier New" panose="02070309020205020404" pitchFamily="49" charset="0"/>
              <a:buChar char="o"/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638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566988" y="6026664"/>
            <a:ext cx="8281540" cy="642424"/>
          </a:xfrm>
          <a:prstGeom prst="rect"/>
        </p:spPr>
        <p:txBody>
          <a:bodyPr/>
          <a:lstStyle>
            <a:lvl1pPr indent="0" marL="0">
              <a:buNone/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39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sp>
        <p:nvSpPr>
          <p:cNvPr id="1048640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90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8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71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83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800" i="0" lang="en-ZA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684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sp>
        <p:nvSpPr>
          <p:cNvPr id="1048685" name="Rectangle 7"/>
          <p:cNvSpPr/>
          <p:nvPr userDrawn="1"/>
        </p:nvSpPr>
        <p:spPr>
          <a:xfrm>
            <a:off x="0" y="0"/>
            <a:ext cx="12192000" cy="598370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/>
            <a:endParaRPr lang="en-ZA"/>
          </a:p>
        </p:txBody>
      </p:sp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344787" y="2465484"/>
            <a:ext cx="11407824" cy="1052736"/>
          </a:xfrm>
          <a:prstGeom prst="rect"/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ZA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9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4" imgW="395" progId="TCLayout.ActiveDocument.1">
                  <p:embed/>
                </p:oleObj>
              </mc:Choice>
              <mc:Fallback>
                <p:oleObj name="think-cell Slide" r:id="rId2" imgH="394" imgW="395" progId="TCLayout.ActiveDocument.1">
                  <p:embed/>
                  <p:pic>
                    <p:nvPicPr>
                      <p:cNvPr id="2097166" name="Object 4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12" name="Rectangle 1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vert="horz" wrap="none">
            <a:noAutofit/>
          </a:bodyPr>
          <a:p>
            <a:pPr algn="ctr" eaLnBrk="1" indent="0" lvl="0"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baseline="0" b="0" sz="2200" i="0" lang="en-US">
              <a:latin typeface="Calibri" panose="020F0502020204030204" pitchFamily="34" charset="0"/>
              <a:ea typeface="Verdan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344787" y="0"/>
            <a:ext cx="11407824" cy="1052736"/>
          </a:xfrm>
          <a:prstGeom prst="rect"/>
        </p:spPr>
        <p:txBody>
          <a:bodyPr anchor="ctr"/>
          <a:lstStyle>
            <a:lvl1pPr algn="l">
              <a:defRPr sz="220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4861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4389" y="1277840"/>
            <a:ext cx="11512649" cy="4672110"/>
          </a:xfrm>
          <a:prstGeom prst="rect"/>
        </p:spPr>
        <p:txBody>
          <a:bodyPr/>
          <a:lstStyle>
            <a:lvl1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285750" marL="742950">
              <a:buFont typeface="Courier New" panose="02070309020205020404" pitchFamily="49" charset="0"/>
              <a:buChar char="o"/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615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566988" y="6026664"/>
            <a:ext cx="8281540" cy="642424"/>
          </a:xfrm>
          <a:prstGeom prst="rect"/>
        </p:spPr>
        <p:txBody>
          <a:bodyPr/>
          <a:lstStyle>
            <a:lvl1pPr indent="0" marL="0">
              <a:buNone/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8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16" name="Rectangle 26"/>
          <p:cNvSpPr txBox="1">
            <a:spLocks noChangeArrowheads="1"/>
          </p:cNvSpPr>
          <p:nvPr userDrawn="1"/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9501DC7-01C0-451D-8B12-E3D1264C8596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4EEC7F7-71ED-472F-B6E0-BC02D1196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ags" Target="../tags/tag8.xml"/><Relationship Id="rId12" Type="http://schemas.openxmlformats.org/officeDocument/2006/relationships/oleObject" Target="../embeddings/oleObject4.bin"/><Relationship Id="rId13" Type="http://schemas.openxmlformats.org/officeDocument/2006/relationships/image" Target="../media/image1.emf"/><Relationship Id="rId14" Type="http://schemas.openxmlformats.org/officeDocument/2006/relationships/image" Target="../media/image5.jpeg"/><Relationship Id="rId15" Type="http://schemas.openxmlformats.org/officeDocument/2006/relationships/image" Target="../media/image6.jpeg"/><Relationship Id="rId16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tags" Target="../tags/tag15.xml"/><Relationship Id="rId7" Type="http://schemas.openxmlformats.org/officeDocument/2006/relationships/oleObject" Target="../embeddings/oleObject8.bin"/><Relationship Id="rId8" Type="http://schemas.openxmlformats.org/officeDocument/2006/relationships/image" Target="../media/image1.emf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Object 1" hidden="1"/>
          <p:cNvGraphicFramePr>
            <a:graphicFrameLocks noChangeAspect="1"/>
          </p:cNvGraphicFramePr>
          <p:nvPr userDrawn="1">
            <p:custDataLst>
              <p:tags r:id="rId1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H="394" imgW="395" progId="TCLayout.ActiveDocument.1">
                  <p:embed/>
                </p:oleObj>
              </mc:Choice>
              <mc:Fallback>
                <p:oleObj name="think-cell Slide" r:id="rId12" imgH="394" imgW="395" progId="TCLayout.ActiveDocument.1">
                  <p:embed/>
                  <p:pic>
                    <p:nvPicPr>
                      <p:cNvPr id="2097152" name="Object 1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76" name="Rectangle 6"/>
          <p:cNvSpPr/>
          <p:nvPr/>
        </p:nvSpPr>
        <p:spPr>
          <a:xfrm>
            <a:off x="0" y="0"/>
            <a:ext cx="12192000" cy="1066800"/>
          </a:xfrm>
          <a:prstGeom prst="rect"/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/>
            <a:endParaRPr sz="1800" lang="en-ZA"/>
          </a:p>
        </p:txBody>
      </p:sp>
      <p:pic>
        <p:nvPicPr>
          <p:cNvPr id="2097153" name="Picture 7" descr="NDOH Logo.jpg"/>
          <p:cNvPicPr>
            <a:picLocks noChangeAspect="1"/>
          </p:cNvPicPr>
          <p:nvPr/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79376" y="6080006"/>
            <a:ext cx="1956363" cy="633080"/>
          </a:xfrm>
          <a:prstGeom prst="rect"/>
        </p:spPr>
      </p:pic>
      <p:cxnSp>
        <p:nvCxnSpPr>
          <p:cNvPr id="3145728" name="Straight Connector 14"/>
          <p:cNvCxnSpPr>
            <a:cxnSpLocks/>
          </p:cNvCxnSpPr>
          <p:nvPr userDrawn="1"/>
        </p:nvCxnSpPr>
        <p:spPr>
          <a:xfrm>
            <a:off x="0" y="5949280"/>
            <a:ext cx="12192000" cy="1588"/>
          </a:xfrm>
          <a:prstGeom prst="line"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77" name="Rectangle 2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lvl1pPr algn="r">
              <a:defRPr sz="1200"/>
            </a:lvl1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pic>
        <p:nvPicPr>
          <p:cNvPr id="2097154" name="Picture 8" descr="Logo, company name  Description automatically generated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10921752" y="5993296"/>
            <a:ext cx="838200" cy="838200"/>
          </a:xfrm>
          <a:prstGeom prst="rect"/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1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8" name="Object 1" hidden="1"/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H="394" imgW="395" progId="TCLayout.ActiveDocument.1">
                  <p:embed/>
                </p:oleObj>
              </mc:Choice>
              <mc:Fallback>
                <p:oleObj name="think-cell Slide" r:id="rId7" imgH="394" imgW="395" progId="TCLayout.ActiveDocument.1">
                  <p:embed/>
                  <p:pic>
                    <p:nvPicPr>
                      <p:cNvPr id="2097163" name="Object 1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10" name="Rectangle 6"/>
          <p:cNvSpPr/>
          <p:nvPr/>
        </p:nvSpPr>
        <p:spPr>
          <a:xfrm>
            <a:off x="0" y="0"/>
            <a:ext cx="12192000" cy="1066800"/>
          </a:xfrm>
          <a:prstGeom prst="rect"/>
          <a:solidFill>
            <a:srgbClr val="005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sz="1800" lang="en-US"/>
          </a:p>
        </p:txBody>
      </p:sp>
      <p:pic>
        <p:nvPicPr>
          <p:cNvPr id="2097164" name="Picture 7" descr="NDOH Logo.jpg"/>
          <p:cNvPicPr>
            <a:picLocks noChangeAspect="1"/>
          </p:cNvPicPr>
          <p:nvPr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479376" y="6080006"/>
            <a:ext cx="1956363" cy="633080"/>
          </a:xfrm>
          <a:prstGeom prst="rect"/>
        </p:spPr>
      </p:pic>
      <p:cxnSp>
        <p:nvCxnSpPr>
          <p:cNvPr id="3145732" name="Straight Connector 14"/>
          <p:cNvCxnSpPr>
            <a:cxnSpLocks/>
          </p:cNvCxnSpPr>
          <p:nvPr userDrawn="1"/>
        </p:nvCxnSpPr>
        <p:spPr>
          <a:xfrm>
            <a:off x="0" y="5949280"/>
            <a:ext cx="12192000" cy="1588"/>
          </a:xfrm>
          <a:prstGeom prst="line"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1" name="Rectangle 2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759952" y="6605736"/>
            <a:ext cx="432048" cy="252264"/>
          </a:xfrm>
          <a:prstGeom prst="rect"/>
        </p:spPr>
        <p:txBody>
          <a:bodyPr anchor="b"/>
          <a:lstStyle>
            <a:lvl1pPr algn="r">
              <a:defRPr sz="1200"/>
            </a:lvl1pPr>
          </a:lstStyle>
          <a:p>
            <a:fld id="{2017EE79-33E5-4C4B-BAE3-E8DBEA3383C6}" type="slidenum">
              <a:rPr lang="en-ZA" smtClean="0"/>
              <a:t>‹#›</a:t>
            </a:fld>
            <a:endParaRPr lang="en-ZA"/>
          </a:p>
        </p:txBody>
      </p:sp>
      <p:pic>
        <p:nvPicPr>
          <p:cNvPr id="2097165" name="Picture 8" descr="Logo, company name  Description automatically generated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921752" y="5993296"/>
            <a:ext cx="838200" cy="838200"/>
          </a:xfrm>
          <a:prstGeom prst="rect"/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dt="0" ftr="0" hdr="0" sldNum="1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14.xml"/><Relationship Id="rId7" Type="http://schemas.openxmlformats.org/officeDocument/2006/relationships/notesSlide" Target="../notesSlides/notesSlide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oleObject" Target="../embeddings/oleObject9.bin"/><Relationship Id="rId3" Type="http://schemas.openxmlformats.org/officeDocument/2006/relationships/image" Target="../media/image10.emf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oleObject" Target="../embeddings/oleObject10.bin"/><Relationship Id="rId3" Type="http://schemas.openxmlformats.org/officeDocument/2006/relationships/image" Target="../media/image10.emf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22638" y="2624138"/>
            <a:ext cx="8534400" cy="1223962"/>
          </a:xfrm>
        </p:spPr>
        <p:txBody>
          <a:bodyPr/>
          <a:p>
            <a:endParaRPr b="1" sz="2800" lang="en-US">
              <a:latin typeface="+mn-lt"/>
            </a:endParaRPr>
          </a:p>
          <a:p>
            <a:endParaRPr b="1" sz="2800" lang="en-US">
              <a:latin typeface="+mn-lt"/>
            </a:endParaRPr>
          </a:p>
          <a:p>
            <a:pPr algn="ctr"/>
            <a:r>
              <a:rPr b="1" sz="2800" lang="en-US">
                <a:latin typeface="+mn-lt"/>
              </a:rPr>
              <a:t>Post Exposure Prophylaxis (PEP) Workshop</a:t>
            </a:r>
          </a:p>
          <a:p>
            <a:pPr algn="ctr"/>
            <a:r>
              <a:rPr b="1" sz="2800" lang="en-US">
                <a:latin typeface="+mn-lt"/>
              </a:rPr>
              <a:t>Overview </a:t>
            </a:r>
          </a:p>
          <a:p>
            <a:endParaRPr b="1" sz="2800" lang="en-US">
              <a:latin typeface="+mn-lt"/>
            </a:endParaRPr>
          </a:p>
        </p:txBody>
      </p:sp>
      <p:sp>
        <p:nvSpPr>
          <p:cNvPr id="1048581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r>
              <a:rPr sz="1800" lang="en-ZA"/>
              <a:t>7  February 2023 </a:t>
            </a:r>
          </a:p>
          <a:p>
            <a:r>
              <a:rPr sz="1800" lang="en-ZA"/>
              <a:t>PEP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3650" b="6270"/>
          <a:stretch>
            <a:fillRect/>
          </a:stretch>
        </p:blipFill>
        <p:spPr>
          <a:xfrm>
            <a:off x="3335780" y="1247774"/>
            <a:ext cx="6123872" cy="5610225"/>
          </a:xfrm>
          <a:prstGeom prst="rect"/>
          <a:ln w="9525">
            <a:solidFill>
              <a:schemeClr val="tx1"/>
            </a:solidFill>
          </a:ln>
        </p:spPr>
      </p:pic>
      <p:sp>
        <p:nvSpPr>
          <p:cNvPr id="1048588" name="TextBox 5"/>
          <p:cNvSpPr txBox="1"/>
          <p:nvPr/>
        </p:nvSpPr>
        <p:spPr>
          <a:xfrm>
            <a:off x="3335780" y="21193"/>
            <a:ext cx="6100762" cy="369332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r>
              <a:rPr sz="1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9676" y="1052513"/>
            <a:ext cx="11499900" cy="4672110"/>
          </a:xfrm>
        </p:spPr>
        <p:txBody>
          <a:bodyPr/>
          <a:p>
            <a:pPr indent="-342900" lvl="0" marL="342900">
              <a:lnSpc>
                <a:spcPct val="150000"/>
              </a:lnSpc>
              <a:buFont typeface="+mj-lt"/>
              <a:buAutoNum type="arabicPeriod"/>
            </a:pPr>
            <a:r>
              <a:rPr dirty="0" sz="2400" lang="en-US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guidance on providing PEP services at the facility </a:t>
            </a:r>
            <a:endParaRPr dirty="0" sz="2400" lang="en-ZA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lvl="0" marL="342900">
              <a:lnSpc>
                <a:spcPct val="150000"/>
              </a:lnSpc>
              <a:buFont typeface="+mj-lt"/>
              <a:buAutoNum type="arabicPeriod"/>
            </a:pPr>
            <a:r>
              <a:rPr dirty="0" sz="2400" lang="en-US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 quality of PEP services if already provided in the facility</a:t>
            </a:r>
            <a:endParaRPr dirty="0" sz="2400" lang="en-ZA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lvl="0" marL="342900">
              <a:lnSpc>
                <a:spcPct val="150000"/>
              </a:lnSpc>
              <a:buFont typeface="+mj-lt"/>
              <a:buAutoNum type="arabicPeriod"/>
            </a:pPr>
            <a:r>
              <a:rPr dirty="0" sz="2400" lang="en-US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Facilitate access to PEP services for eligible persons visiting the facility </a:t>
            </a:r>
            <a:endParaRPr dirty="0" sz="2400" lang="en-ZA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lvl="0" marL="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dirty="0" sz="2400" lang="en-US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 PEP with all PHC services (including HIV prevention, treatment and related sexual and reproductive health services offered at the facility)</a:t>
            </a:r>
            <a:endParaRPr dirty="0" sz="2400" lang="en-ZA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lvl="0" marL="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dirty="0" sz="24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Develop action plans for strengthening PEP implementation</a:t>
            </a:r>
          </a:p>
          <a:p>
            <a:pPr indent="-342900" lvl="0" marL="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dirty="0" sz="2400" lang="en-ZA">
                <a:latin typeface="Arial" panose="020B0604020202020204" pitchFamily="34" charset="0"/>
                <a:ea typeface="Times New Roman" panose="02020603050405020304" pitchFamily="18" charset="0"/>
              </a:rPr>
              <a:t>Update on progress with oral PrEP in </a:t>
            </a:r>
            <a:r>
              <a:rPr dirty="0" sz="2400" lang="en-ZA" err="1">
                <a:latin typeface="Arial" panose="020B0604020202020204" pitchFamily="34" charset="0"/>
                <a:ea typeface="Times New Roman" panose="02020603050405020304" pitchFamily="18" charset="0"/>
              </a:rPr>
              <a:t>Mphumalanga</a:t>
            </a:r>
            <a:endParaRPr dirty="0" sz="2400" lang="en-ZA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dirty="0" sz="2000" lang="en-US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4859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dirty="0" lang="en-ZA"/>
          </a:p>
        </p:txBody>
      </p:sp>
      <p:sp>
        <p:nvSpPr>
          <p:cNvPr id="104859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407775" cy="1052513"/>
          </a:xfrm>
          <a:prstGeom prst="rect"/>
        </p:spPr>
        <p:txBody>
          <a:bodyPr/>
          <a:p>
            <a:br>
              <a:rPr b="1" sz="2800" lang="en-US">
                <a:solidFill>
                  <a:schemeClr val="bg1"/>
                </a:solidFill>
              </a:rPr>
            </a:br>
            <a:r>
              <a:rPr b="1" sz="32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Objectives</a:t>
            </a:r>
            <a:r>
              <a:rPr sz="32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b="1" sz="28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4"/>
          <p:cNvSpPr>
            <a:spLocks noGrp="1"/>
          </p:cNvSpPr>
          <p:nvPr>
            <p:ph type="title"/>
          </p:nvPr>
        </p:nvSpPr>
        <p:spPr/>
        <p:txBody>
          <a:bodyPr anchor="b"/>
          <a:p>
            <a:r>
              <a:rPr b="1" sz="3200" lang="en-US">
                <a:latin typeface="Arial" panose="020B0604020202020204" pitchFamily="34" charset="0"/>
                <a:cs typeface="Arial" panose="020B0604020202020204" pitchFamily="34" charset="0"/>
              </a:rPr>
              <a:t>Comprehensive and integrated HIV prevention approach </a:t>
            </a:r>
          </a:p>
        </p:txBody>
      </p:sp>
      <p:sp>
        <p:nvSpPr>
          <p:cNvPr id="1048603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r>
              <a:rPr sz="900" lang="en-US">
                <a:solidFill>
                  <a:schemeClr val="bg2"/>
                </a:solidFill>
              </a:rPr>
              <a:t>* HIV Prevention 2025 Roadmap</a:t>
            </a:r>
          </a:p>
        </p:txBody>
      </p:sp>
      <p:sp>
        <p:nvSpPr>
          <p:cNvPr id="104860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60200" y="6605588"/>
            <a:ext cx="431800" cy="252412"/>
          </a:xfrm>
        </p:spPr>
        <p:txBody>
          <a:bodyPr/>
          <a:p>
            <a:fld id="{2017EE79-33E5-4C4B-BAE3-E8DBEA3383C6}" type="slidenum">
              <a:rPr lang="en-ZA" smtClean="0"/>
              <a:t>4</a:t>
            </a:fld>
            <a:endParaRPr lang="en-ZA"/>
          </a:p>
        </p:txBody>
      </p:sp>
      <p:pic>
        <p:nvPicPr>
          <p:cNvPr id="2097162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41921" y="1052736"/>
            <a:ext cx="9606607" cy="4973928"/>
          </a:xfrm>
          <a:prstGeom prst="rect"/>
        </p:spPr>
      </p:pic>
      <p:sp>
        <p:nvSpPr>
          <p:cNvPr id="1048605" name="Rectangle: Rounded Corners 7"/>
          <p:cNvSpPr/>
          <p:nvPr/>
        </p:nvSpPr>
        <p:spPr>
          <a:xfrm>
            <a:off x="8453120" y="1899920"/>
            <a:ext cx="1391920" cy="2164080"/>
          </a:xfrm>
          <a:prstGeom prst="roundRect"/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6" name="Star: 5 Points 8"/>
          <p:cNvSpPr/>
          <p:nvPr/>
        </p:nvSpPr>
        <p:spPr>
          <a:xfrm>
            <a:off x="9926320" y="1899920"/>
            <a:ext cx="111760" cy="111760"/>
          </a:xfrm>
          <a:prstGeom prst="star5"/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 anchor="b"/>
          <a:p>
            <a:pPr algn="ctr"/>
            <a:r>
              <a:rPr b="1" sz="3200" lang="en-US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Integration of HIV prevention services </a:t>
            </a:r>
          </a:p>
        </p:txBody>
      </p:sp>
      <p:sp>
        <p:nvSpPr>
          <p:cNvPr id="1048618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Freeform: Shape 5"/>
          <p:cNvSpPr/>
          <p:nvPr/>
        </p:nvSpPr>
        <p:spPr>
          <a:xfrm>
            <a:off x="2534117" y="2706866"/>
            <a:ext cx="2220809" cy="1665197"/>
          </a:xfrm>
          <a:custGeom>
            <a:avLst/>
            <a:gdLst>
              <a:gd name="connsiteX0" fmla="*/ 0 w 1924993"/>
              <a:gd name="connsiteY0" fmla="*/ 832599 h 1665197"/>
              <a:gd name="connsiteX1" fmla="*/ 475747 w 1924993"/>
              <a:gd name="connsiteY1" fmla="*/ 0 h 1665197"/>
              <a:gd name="connsiteX2" fmla="*/ 1449246 w 1924993"/>
              <a:gd name="connsiteY2" fmla="*/ 0 h 1665197"/>
              <a:gd name="connsiteX3" fmla="*/ 1924993 w 1924993"/>
              <a:gd name="connsiteY3" fmla="*/ 832599 h 1665197"/>
              <a:gd name="connsiteX4" fmla="*/ 1449246 w 1924993"/>
              <a:gd name="connsiteY4" fmla="*/ 1665197 h 1665197"/>
              <a:gd name="connsiteX5" fmla="*/ 475747 w 1924993"/>
              <a:gd name="connsiteY5" fmla="*/ 1665197 h 1665197"/>
              <a:gd name="connsiteX6" fmla="*/ 0 w 1924993"/>
              <a:gd name="connsiteY6" fmla="*/ 832599 h 166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993" h="1665197">
                <a:moveTo>
                  <a:pt x="0" y="832599"/>
                </a:moveTo>
                <a:lnTo>
                  <a:pt x="475747" y="0"/>
                </a:lnTo>
                <a:lnTo>
                  <a:pt x="1449246" y="0"/>
                </a:lnTo>
                <a:lnTo>
                  <a:pt x="1924993" y="832599"/>
                </a:lnTo>
                <a:lnTo>
                  <a:pt x="1449246" y="1665197"/>
                </a:lnTo>
                <a:lnTo>
                  <a:pt x="475747" y="1665197"/>
                </a:lnTo>
                <a:lnTo>
                  <a:pt x="0" y="832599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anchorCtr="0" bIns="294997" lIns="338048" numCol="1" rIns="338048" spcCol="1270" spcFirstLastPara="0" tIns="294997" vert="horz" wrap="square">
            <a:noAutofit/>
          </a:bodyPr>
          <a:p>
            <a:pPr algn="ctr" defTabSz="666750" indent="0" lvl="0" mar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b="1" sz="2400" kern="1200" lang="en-US">
                <a:solidFill>
                  <a:schemeClr val="bg1"/>
                </a:solidFill>
              </a:rPr>
              <a:t>PEP primary package</a:t>
            </a:r>
          </a:p>
        </p:txBody>
      </p:sp>
      <p:grpSp>
        <p:nvGrpSpPr>
          <p:cNvPr id="49" name="Group 24"/>
          <p:cNvGrpSpPr/>
          <p:nvPr/>
        </p:nvGrpSpPr>
        <p:grpSpPr>
          <a:xfrm>
            <a:off x="2737654" y="1192368"/>
            <a:ext cx="2023989" cy="1364738"/>
            <a:chOff x="3007253" y="1192368"/>
            <a:chExt cx="1754390" cy="1364738"/>
          </a:xfrm>
        </p:grpSpPr>
        <p:sp>
          <p:nvSpPr>
            <p:cNvPr id="1048620" name="Hexagon 6"/>
            <p:cNvSpPr/>
            <p:nvPr/>
          </p:nvSpPr>
          <p:spPr>
            <a:xfrm>
              <a:off x="4035349" y="1910182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21" name="Freeform: Shape 7"/>
            <p:cNvSpPr/>
            <p:nvPr/>
          </p:nvSpPr>
          <p:spPr>
            <a:xfrm>
              <a:off x="3007253" y="1192368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  <a:solidFill>
              <a:srgbClr val="9426A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 indent="0" lvl="0" mar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b="1" sz="2000" kern="1200" lang="en-US">
                  <a:solidFill>
                    <a:schemeClr val="tx1"/>
                  </a:solidFill>
                </a:rPr>
                <a:t>PEP stat dose</a:t>
              </a:r>
            </a:p>
          </p:txBody>
        </p:sp>
      </p:grpSp>
      <p:grpSp>
        <p:nvGrpSpPr>
          <p:cNvPr id="50" name="Group 25"/>
          <p:cNvGrpSpPr/>
          <p:nvPr/>
        </p:nvGrpSpPr>
        <p:grpSpPr>
          <a:xfrm>
            <a:off x="4211601" y="2031773"/>
            <a:ext cx="1819937" cy="1674117"/>
            <a:chOff x="4454020" y="2031773"/>
            <a:chExt cx="1577518" cy="1674117"/>
          </a:xfrm>
        </p:grpSpPr>
        <p:sp>
          <p:nvSpPr>
            <p:cNvPr id="1048622" name="Hexagon 8"/>
            <p:cNvSpPr/>
            <p:nvPr/>
          </p:nvSpPr>
          <p:spPr>
            <a:xfrm>
              <a:off x="4882991" y="3080092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23" name="Freeform: Shape 9"/>
            <p:cNvSpPr/>
            <p:nvPr/>
          </p:nvSpPr>
          <p:spPr>
            <a:xfrm>
              <a:off x="4454020" y="2031773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 indent="0" lvl="0" mar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b="1" kern="1200" lang="en-US">
                  <a:solidFill>
                    <a:schemeClr val="tx1"/>
                  </a:solidFill>
                </a:rPr>
                <a:t>HIV test</a:t>
              </a:r>
            </a:p>
          </p:txBody>
        </p:sp>
      </p:grpSp>
      <p:grpSp>
        <p:nvGrpSpPr>
          <p:cNvPr id="51" name="Group 26"/>
          <p:cNvGrpSpPr/>
          <p:nvPr/>
        </p:nvGrpSpPr>
        <p:grpSpPr>
          <a:xfrm>
            <a:off x="4027180" y="3681948"/>
            <a:ext cx="2004358" cy="1364738"/>
            <a:chOff x="4294164" y="3681948"/>
            <a:chExt cx="1737374" cy="1364738"/>
          </a:xfrm>
        </p:grpSpPr>
        <p:sp>
          <p:nvSpPr>
            <p:cNvPr id="1048624" name="Hexagon 10"/>
            <p:cNvSpPr/>
            <p:nvPr/>
          </p:nvSpPr>
          <p:spPr>
            <a:xfrm>
              <a:off x="4294164" y="4400701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25" name="Freeform: Shape 11"/>
            <p:cNvSpPr/>
            <p:nvPr/>
          </p:nvSpPr>
          <p:spPr>
            <a:xfrm>
              <a:off x="4454020" y="3681948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b="1" lang="en-US">
                  <a:solidFill>
                    <a:schemeClr val="tx1"/>
                  </a:solidFill>
                </a:rPr>
                <a:t>Counselling and support</a:t>
              </a:r>
            </a:p>
          </p:txBody>
        </p:sp>
      </p:grpSp>
      <p:grpSp>
        <p:nvGrpSpPr>
          <p:cNvPr id="52" name="Group 27"/>
          <p:cNvGrpSpPr/>
          <p:nvPr/>
        </p:nvGrpSpPr>
        <p:grpSpPr>
          <a:xfrm>
            <a:off x="2564397" y="4522293"/>
            <a:ext cx="2020374" cy="1364738"/>
            <a:chOff x="2833515" y="4522293"/>
            <a:chExt cx="1751256" cy="1364738"/>
          </a:xfrm>
        </p:grpSpPr>
        <p:sp>
          <p:nvSpPr>
            <p:cNvPr id="1048626" name="Hexagon 12"/>
            <p:cNvSpPr/>
            <p:nvPr/>
          </p:nvSpPr>
          <p:spPr>
            <a:xfrm>
              <a:off x="2833515" y="4537785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27" name="Freeform: Shape 13"/>
            <p:cNvSpPr/>
            <p:nvPr/>
          </p:nvSpPr>
          <p:spPr>
            <a:xfrm>
              <a:off x="3007253" y="4522293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 indent="0" lvl="0" mar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b="1" kern="1200" lang="en-US">
                  <a:solidFill>
                    <a:schemeClr val="tx1"/>
                  </a:solidFill>
                </a:rPr>
                <a:t>Additional services</a:t>
              </a:r>
            </a:p>
          </p:txBody>
        </p:sp>
      </p:grpSp>
      <p:grpSp>
        <p:nvGrpSpPr>
          <p:cNvPr id="53" name="Group 28"/>
          <p:cNvGrpSpPr/>
          <p:nvPr/>
        </p:nvGrpSpPr>
        <p:grpSpPr>
          <a:xfrm>
            <a:off x="1311349" y="3368344"/>
            <a:ext cx="1819937" cy="1679281"/>
            <a:chOff x="1553768" y="3368344"/>
            <a:chExt cx="1577518" cy="1679281"/>
          </a:xfrm>
        </p:grpSpPr>
        <p:sp>
          <p:nvSpPr>
            <p:cNvPr id="1048628" name="Hexagon 14"/>
            <p:cNvSpPr/>
            <p:nvPr/>
          </p:nvSpPr>
          <p:spPr>
            <a:xfrm>
              <a:off x="1971992" y="3368344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29" name="Freeform: Shape 15"/>
            <p:cNvSpPr/>
            <p:nvPr/>
          </p:nvSpPr>
          <p:spPr>
            <a:xfrm>
              <a:off x="1553768" y="3682887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 indent="0" lvl="0" mar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b="1" kern="1200" lang="en-US">
                  <a:solidFill>
                    <a:schemeClr val="tx1"/>
                  </a:solidFill>
                </a:rPr>
                <a:t>Emergency </a:t>
              </a:r>
              <a:r>
                <a:rPr b="1" sz="1600" kern="1200" lang="en-US">
                  <a:solidFill>
                    <a:schemeClr val="tx1"/>
                  </a:solidFill>
                </a:rPr>
                <a:t>contraception</a:t>
              </a:r>
            </a:p>
          </p:txBody>
        </p:sp>
      </p:grpSp>
      <p:grpSp>
        <p:nvGrpSpPr>
          <p:cNvPr id="54" name="Group 30"/>
          <p:cNvGrpSpPr/>
          <p:nvPr/>
        </p:nvGrpSpPr>
        <p:grpSpPr>
          <a:xfrm>
            <a:off x="1288676" y="2029896"/>
            <a:ext cx="1990154" cy="1364738"/>
            <a:chOff x="1553768" y="2029896"/>
            <a:chExt cx="1725062" cy="1364738"/>
          </a:xfrm>
        </p:grpSpPr>
        <p:sp>
          <p:nvSpPr>
            <p:cNvPr id="1048630" name="Hexagon 29"/>
            <p:cNvSpPr/>
            <p:nvPr/>
          </p:nvSpPr>
          <p:spPr>
            <a:xfrm>
              <a:off x="2552536" y="2049949"/>
              <a:ext cx="726294" cy="625798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8631" name="Freeform: Shape 16"/>
            <p:cNvSpPr/>
            <p:nvPr/>
          </p:nvSpPr>
          <p:spPr>
            <a:xfrm>
              <a:off x="1553768" y="2029896"/>
              <a:ext cx="1577518" cy="1364738"/>
            </a:xfrm>
            <a:custGeom>
              <a:avLst/>
              <a:gdLst>
                <a:gd name="connsiteX0" fmla="*/ 0 w 1577518"/>
                <a:gd name="connsiteY0" fmla="*/ 682369 h 1364738"/>
                <a:gd name="connsiteX1" fmla="*/ 389906 w 1577518"/>
                <a:gd name="connsiteY1" fmla="*/ 0 h 1364738"/>
                <a:gd name="connsiteX2" fmla="*/ 1187612 w 1577518"/>
                <a:gd name="connsiteY2" fmla="*/ 0 h 1364738"/>
                <a:gd name="connsiteX3" fmla="*/ 1577518 w 1577518"/>
                <a:gd name="connsiteY3" fmla="*/ 682369 h 1364738"/>
                <a:gd name="connsiteX4" fmla="*/ 1187612 w 1577518"/>
                <a:gd name="connsiteY4" fmla="*/ 1364738 h 1364738"/>
                <a:gd name="connsiteX5" fmla="*/ 389906 w 1577518"/>
                <a:gd name="connsiteY5" fmla="*/ 1364738 h 1364738"/>
                <a:gd name="connsiteX6" fmla="*/ 0 w 1577518"/>
                <a:gd name="connsiteY6" fmla="*/ 682369 h 13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7518" h="1364738">
                  <a:moveTo>
                    <a:pt x="0" y="682369"/>
                  </a:moveTo>
                  <a:lnTo>
                    <a:pt x="389906" y="0"/>
                  </a:lnTo>
                  <a:lnTo>
                    <a:pt x="1187612" y="0"/>
                  </a:lnTo>
                  <a:lnTo>
                    <a:pt x="1577518" y="682369"/>
                  </a:lnTo>
                  <a:lnTo>
                    <a:pt x="1187612" y="1364738"/>
                  </a:lnTo>
                  <a:lnTo>
                    <a:pt x="389906" y="1364738"/>
                  </a:lnTo>
                  <a:lnTo>
                    <a:pt x="0" y="68236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 bIns="245216" lIns="280478" numCol="1" rIns="280478" spcCol="1270" spcFirstLastPara="0" tIns="245216" vert="horz" wrap="square">
              <a:noAutofit/>
            </a:bodyPr>
            <a:p>
              <a:pPr algn="ctr" defTabSz="666750" indent="0" lvl="0" mar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b="1" kern="1200" lang="en-US">
                  <a:solidFill>
                    <a:schemeClr val="tx1"/>
                  </a:solidFill>
                </a:rPr>
                <a:t>28-day PEP medication</a:t>
              </a:r>
            </a:p>
          </p:txBody>
        </p:sp>
      </p:grpSp>
      <p:graphicFrame>
        <p:nvGraphicFramePr>
          <p:cNvPr id="4194310" name="Diagram 31"/>
          <p:cNvGraphicFramePr>
            <a:graphicFrameLocks/>
          </p:cNvGraphicFramePr>
          <p:nvPr/>
        </p:nvGraphicFramePr>
        <p:xfrm>
          <a:off x="5936833" y="1071739"/>
          <a:ext cx="6361440" cy="4464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632" name="Shape 65"/>
          <p:cNvSpPr/>
          <p:nvPr/>
        </p:nvSpPr>
        <p:spPr>
          <a:xfrm rot="905833">
            <a:off x="5262358" y="4104677"/>
            <a:ext cx="3277482" cy="217132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">
                      <p:stCondLst>
                        <p:cond delay="indefinite"/>
                      </p:stCondLst>
                      <p:childTnLst>
                        <p:par>
                          <p:cTn fill="hold" id="12">
                            <p:stCondLst>
                              <p:cond delay="0"/>
                            </p:stCondLst>
                            <p:childTnLst>
                              <p:par>
                                <p:cTn fill="hold" id="13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">
                      <p:stCondLst>
                        <p:cond delay="indefinite"/>
                      </p:stCondLst>
                      <p:childTnLst>
                        <p:par>
                          <p:cTn fill="hold" id="20">
                            <p:stCondLst>
                              <p:cond delay="0"/>
                            </p:stCondLst>
                            <p:childTnLst>
                              <p:par>
                                <p:cTn fill="hold" id="21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27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7D0ACB21-51FC-428B-B9C9-831CA967EC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29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715C7873-4908-4CA3-9C5D-884A52D38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31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B53BB803-9D69-4C48-8DD3-970905B16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33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EC9DA8EB-BF2A-4A39-9566-C0B794B308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35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0F11B404-D454-456A-A99C-B33044F00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grpId="0" id="37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>
                                            <p:graphicEl>
                                              <a:dgm id="{2A493574-E312-4CCB-A926-2A97A42F7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9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194310" grpId="0">
        <p:bldSub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48642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43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407775" cy="1052513"/>
          </a:xfrm>
          <a:prstGeom prst="rect"/>
        </p:spPr>
        <p:txBody>
          <a:bodyPr/>
          <a:p>
            <a:br>
              <a:rPr b="1" sz="2800" lang="en-US">
                <a:solidFill>
                  <a:schemeClr val="bg1"/>
                </a:solidFill>
              </a:rPr>
            </a:br>
            <a:r>
              <a:rPr b="1" sz="32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and Guideline Overview</a:t>
            </a:r>
            <a:endParaRPr b="1" sz="28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68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42488" y="1277840"/>
            <a:ext cx="7216922" cy="4501523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pPr algn="just" indent="0" marL="57150">
              <a:spcAft>
                <a:spcPts val="800"/>
              </a:spcAft>
              <a:buNone/>
            </a:pPr>
            <a:r>
              <a:rPr b="1" sz="2000" lang="en-US">
                <a:latin typeface="+mn-lt"/>
                <a:cs typeface="Times New Roman" panose="02020603050405020304" pitchFamily="18" charset="0"/>
              </a:rPr>
              <a:t>Comprises of 8 sections, namely: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Exposures that pose a risk of HIV or HBV transmission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Package of care for the management of the exposed individual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Post-exposure prophylaxis for the prevention of HIV in adults and adolescents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Post-exposure prophylaxis for the prevention of HIV in children 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Post-exposure prophylaxis for the prevention of Hepatitis B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Post-exposure prophylaxis for the prevention of Hepatitis C, STIs, pregnancy, and tetanus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Tetanus prevention</a:t>
            </a:r>
          </a:p>
          <a:p>
            <a:pPr algn="just" indent="-457200" marL="514350">
              <a:spcAft>
                <a:spcPts val="800"/>
              </a:spcAft>
              <a:buFont typeface="+mj-lt"/>
              <a:buAutoNum type="arabicPeriod"/>
            </a:pPr>
            <a:r>
              <a:rPr sz="2000" lang="en-GB">
                <a:latin typeface="+mn-lt"/>
                <a:cs typeface="Times New Roman" panose="02020603050405020304" pitchFamily="18" charset="0"/>
              </a:rPr>
              <a:t>Monitoring and evaluation</a:t>
            </a: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4864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4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407775" cy="1052513"/>
          </a:xfrm>
          <a:prstGeom prst="rect"/>
        </p:spPr>
        <p:txBody>
          <a:bodyPr/>
          <a:p>
            <a:br>
              <a:rPr b="1" sz="2800" lang="en-US">
                <a:solidFill>
                  <a:schemeClr val="bg1"/>
                </a:solidFill>
              </a:rPr>
            </a:br>
            <a:endParaRPr b="1" sz="28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7" name="TextBox 3"/>
          <p:cNvSpPr txBox="1"/>
          <p:nvPr/>
        </p:nvSpPr>
        <p:spPr>
          <a:xfrm>
            <a:off x="276446" y="2228370"/>
            <a:ext cx="9333219" cy="897602"/>
          </a:xfrm>
          <a:prstGeom prst="rect"/>
          <a:noFill/>
          <a:ln w="57150">
            <a:solidFill>
              <a:srgbClr val="C00000"/>
            </a:solidFill>
          </a:ln>
        </p:spPr>
        <p:txBody>
          <a:bodyPr rtlCol="0" wrap="square">
            <a:spAutoFit/>
          </a:bodyPr>
          <a:p>
            <a:endParaRPr lang="en-ZA"/>
          </a:p>
        </p:txBody>
      </p:sp>
      <p:sp>
        <p:nvSpPr>
          <p:cNvPr id="1048648" name="TextBox 9"/>
          <p:cNvSpPr txBox="1"/>
          <p:nvPr/>
        </p:nvSpPr>
        <p:spPr>
          <a:xfrm>
            <a:off x="334962" y="5012231"/>
            <a:ext cx="3816977" cy="369332"/>
          </a:xfrm>
          <a:prstGeom prst="rect"/>
          <a:noFill/>
          <a:ln w="57150">
            <a:solidFill>
              <a:srgbClr val="C00000"/>
            </a:solidFill>
          </a:ln>
        </p:spPr>
        <p:txBody>
          <a:bodyPr rtlCol="0" wrap="square">
            <a:spAutoFit/>
          </a:bodyPr>
          <a:p>
            <a:endParaRPr lang="en-ZA"/>
          </a:p>
        </p:txBody>
      </p:sp>
      <p:sp>
        <p:nvSpPr>
          <p:cNvPr id="1048649" name="TextBox 11"/>
          <p:cNvSpPr txBox="1"/>
          <p:nvPr/>
        </p:nvSpPr>
        <p:spPr>
          <a:xfrm>
            <a:off x="2950634" y="211145"/>
            <a:ext cx="6100232" cy="523220"/>
          </a:xfrm>
          <a:prstGeom prst="rect"/>
          <a:noFill/>
        </p:spPr>
        <p:txBody>
          <a:bodyPr wrap="square">
            <a:spAutoFit/>
          </a:bodyPr>
          <a:p>
            <a: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and Guideline Overview</a:t>
            </a:r>
            <a:endParaRPr sz="2800" lang="en-Z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2994" y="1092945"/>
            <a:ext cx="11746011" cy="4672110"/>
          </a:xfrm>
        </p:spPr>
        <p:txBody>
          <a:bodyPr/>
          <a:p>
            <a:pPr algn="just" indent="0" marL="57150">
              <a:spcAft>
                <a:spcPts val="800"/>
              </a:spcAft>
              <a:buNone/>
            </a:pPr>
            <a:r>
              <a:rPr b="1" sz="1600" lang="en-GB">
                <a:latin typeface="Arial" panose="020B0604020202020204" pitchFamily="34" charset="0"/>
                <a:cs typeface="Arial" panose="020B0604020202020204" pitchFamily="34" charset="0"/>
              </a:rPr>
              <a:t>PEP data elements currently reported on DHIS:</a:t>
            </a: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Sexual Assault cases seen at PHC facility</a:t>
            </a: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New sexual assault case HIV neg offered ARV PEP</a:t>
            </a:r>
            <a:endParaRPr b="1" sz="1600"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1600"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r>
              <a:rPr b="1" sz="1600" lang="en-GB">
                <a:latin typeface="Arial" panose="020B0604020202020204" pitchFamily="34" charset="0"/>
                <a:cs typeface="Arial" panose="020B0604020202020204" pitchFamily="34" charset="0"/>
              </a:rPr>
              <a:t>PEP indicator on DHIS</a:t>
            </a:r>
          </a:p>
          <a:p>
            <a:pPr algn="just" indent="-2857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Sexual assault prophylaxis rate</a:t>
            </a:r>
            <a:endParaRPr b="1" sz="1600"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1600"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r>
              <a:rPr b="1" sz="1600" lang="en-GB">
                <a:latin typeface="Arial" panose="020B0604020202020204" pitchFamily="34" charset="0"/>
                <a:cs typeface="Arial" panose="020B0604020202020204" pitchFamily="34" charset="0"/>
              </a:rPr>
              <a:t>New PEP Data Elements (Proposed on NIDS) (</a:t>
            </a: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as @ April 2023)</a:t>
            </a:r>
            <a:endParaRPr b="1" sz="1600"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Person exposed to HIV who tested HIV negative and was issued with Post Exposure Prophylaxis (PEP) (NEW)</a:t>
            </a: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Sexual Assault cases seen at PHC facility (Current)</a:t>
            </a: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sz="1600" lang="en-GB">
                <a:latin typeface="Arial" panose="020B0604020202020204" pitchFamily="34" charset="0"/>
                <a:cs typeface="Arial" panose="020B0604020202020204" pitchFamily="34" charset="0"/>
              </a:rPr>
              <a:t>New sexual assault case HIV neg offered ARV PEP (Current)</a:t>
            </a:r>
          </a:p>
          <a:p>
            <a:pPr algn="just" marL="400050"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sz="2000" lang="en-GB">
              <a:latin typeface="+mn-lt"/>
              <a:cs typeface="Times New Roman" panose="02020603050405020304" pitchFamily="18" charset="0"/>
            </a:endParaRPr>
          </a:p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48651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5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407775" cy="1052513"/>
          </a:xfrm>
          <a:prstGeom prst="rect"/>
        </p:spPr>
        <p:txBody>
          <a:bodyPr/>
          <a:p>
            <a:br>
              <a:rPr b="1" sz="2800" lang="en-US">
                <a:solidFill>
                  <a:schemeClr val="bg1"/>
                </a:solidFill>
              </a:rPr>
            </a:br>
            <a: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Monitoring &amp; Evaluation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2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6" imgW="395" progId="TCLayout.ActiveDocument.1">
                  <p:embed/>
                </p:oleObj>
              </mc:Choice>
              <mc:Fallback>
                <p:oleObj name="think-cell Slide" r:id="rId2" imgH="396" imgW="395" progId="TCLayout.ActiveDocument.1">
                  <p:embed/>
                  <p:pic>
                    <p:nvPicPr>
                      <p:cNvPr id="2097169" name="Object 8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58" name="TextBox 1"/>
          <p:cNvSpPr txBox="1"/>
          <p:nvPr/>
        </p:nvSpPr>
        <p:spPr>
          <a:xfrm>
            <a:off x="1770689" y="1076181"/>
            <a:ext cx="6381017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Phased Implementation</a:t>
            </a:r>
          </a:p>
          <a:p>
            <a:endParaRPr lang="en-US"/>
          </a:p>
        </p:txBody>
      </p:sp>
      <p:sp>
        <p:nvSpPr>
          <p:cNvPr id="1048659" name="Title 1"/>
          <p:cNvSpPr txBox="1"/>
          <p:nvPr/>
        </p:nvSpPr>
        <p:spPr>
          <a:xfrm>
            <a:off x="0" y="0"/>
            <a:ext cx="12192000" cy="974969"/>
          </a:xfrm>
          <a:prstGeom prst="rect"/>
          <a:solidFill>
            <a:srgbClr val="005C28"/>
          </a:solidFill>
        </p:spPr>
        <p:txBody>
          <a:bodyPr anchor="ctr"/>
          <a:lstStyle>
            <a:lvl1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2pPr>
            <a:lvl3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3pPr>
            <a:lvl4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4pPr>
            <a:lvl5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5pPr>
            <a:lvl6pPr algn="l" fontAlgn="base" marL="4572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6pPr>
            <a:lvl7pPr algn="l" fontAlgn="base" marL="9144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7pPr>
            <a:lvl8pPr algn="l" fontAlgn="base" marL="13716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8pPr>
            <a:lvl9pPr algn="l" fontAlgn="base" marL="18288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9pPr>
          </a:lstStyle>
          <a:p>
            <a:pPr algn="ctr"/>
            <a:r>
              <a:rPr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      </a:t>
            </a:r>
            <a:r>
              <a:rPr b="1" lang="en-US"/>
              <a:t>Summary of Facilities Reporting on PEP (DHIS)</a:t>
            </a:r>
            <a:r>
              <a:rPr b="1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: Period 2016-2022</a:t>
            </a:r>
          </a:p>
        </p:txBody>
      </p:sp>
      <p:graphicFrame>
        <p:nvGraphicFramePr>
          <p:cNvPr id="4194313" name="Table 9"/>
          <p:cNvGraphicFramePr>
            <a:graphicFrameLocks noGrp="1"/>
          </p:cNvGraphicFramePr>
          <p:nvPr/>
        </p:nvGraphicFramePr>
        <p:xfrm>
          <a:off x="862457" y="1281069"/>
          <a:ext cx="9125082" cy="4295862"/>
        </p:xfrm>
        <a:graphic>
          <a:graphicData uri="http://schemas.openxmlformats.org/drawingml/2006/table">
            <a:tbl>
              <a:tblPr/>
              <a:tblGrid>
                <a:gridCol w="685386"/>
                <a:gridCol w="717643"/>
                <a:gridCol w="701786"/>
                <a:gridCol w="729857"/>
                <a:gridCol w="903235"/>
                <a:gridCol w="701786"/>
                <a:gridCol w="1054821"/>
                <a:gridCol w="1001213"/>
                <a:gridCol w="1001213"/>
                <a:gridCol w="842143"/>
                <a:gridCol w="785999"/>
              </a:tblGrid>
              <a:tr h="1059542">
                <a:tc>
                  <a:txBody>
                    <a:bodyPr/>
                    <a:p>
                      <a:pPr algn="ctr" fontAlgn="ctr" rtl="0"/>
                      <a:endParaRPr b="1" sz="1100" i="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fontAlgn="ctr" rtl="0"/>
                      <a:r>
                        <a:rPr b="1" sz="18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Clinic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CHC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fontAlgn="ctr" rtl="0"/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CDC</a:t>
                      </a:r>
                      <a:endParaRPr b="1" sz="1800" i="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Hospital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Satellite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2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Correctional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Private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just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8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350" marR="6350" marT="6350" marB="0" anchor="ctr" anchorCtr="1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KZN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NW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b="0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363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b="1" sz="1800" i="0" lang="en-US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1022</a:t>
                      </a:r>
                    </a:p>
                  </a:txBody>
                  <a:tcPr marL="6350" marR="6350" marT="6350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1534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48660" name="TextBox 2"/>
          <p:cNvSpPr txBox="1"/>
          <p:nvPr/>
        </p:nvSpPr>
        <p:spPr>
          <a:xfrm>
            <a:off x="723014" y="3941135"/>
            <a:ext cx="9633098" cy="369332"/>
          </a:xfrm>
          <a:prstGeom prst="rect"/>
          <a:noFill/>
          <a:ln w="57150">
            <a:solidFill>
              <a:srgbClr val="C00000"/>
            </a:solidFill>
          </a:ln>
        </p:spPr>
        <p:txBody>
          <a:bodyPr rtlCol="0" wrap="square">
            <a:spAutoFit/>
          </a:bodyPr>
          <a:p>
            <a:endParaRPr lang="en-Z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4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" imgH="396" imgW="395" progId="TCLayout.ActiveDocument.1">
                  <p:embed/>
                </p:oleObj>
              </mc:Choice>
              <mc:Fallback>
                <p:oleObj name="think-cell Slide" r:id="rId2" imgH="396" imgW="395" progId="TCLayout.ActiveDocument.1">
                  <p:embed/>
                  <p:pic>
                    <p:nvPicPr>
                      <p:cNvPr id="2097170" name="Object 8" hidden="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3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64" name="TextBox 1"/>
          <p:cNvSpPr txBox="1"/>
          <p:nvPr/>
        </p:nvSpPr>
        <p:spPr>
          <a:xfrm>
            <a:off x="1770689" y="1076181"/>
            <a:ext cx="6381017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Phased Implementation</a:t>
            </a:r>
          </a:p>
          <a:p>
            <a:endParaRPr lang="en-US"/>
          </a:p>
        </p:txBody>
      </p:sp>
      <p:sp>
        <p:nvSpPr>
          <p:cNvPr id="1048665" name="Title 1"/>
          <p:cNvSpPr txBox="1"/>
          <p:nvPr/>
        </p:nvSpPr>
        <p:spPr>
          <a:xfrm>
            <a:off x="0" y="0"/>
            <a:ext cx="12192000" cy="974969"/>
          </a:xfrm>
          <a:prstGeom prst="rect"/>
          <a:solidFill>
            <a:srgbClr val="005C28"/>
          </a:solidFill>
        </p:spPr>
        <p:txBody>
          <a:bodyPr anchor="ctr"/>
          <a:lstStyle>
            <a:lvl1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2pPr>
            <a:lvl3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3pPr>
            <a:lvl4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4pPr>
            <a:lvl5pPr algn="l" eaLnBrk="0" fontAlgn="base" hangingPunct="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5pPr>
            <a:lvl6pPr algn="l" fontAlgn="base" marL="4572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6pPr>
            <a:lvl7pPr algn="l" fontAlgn="base" marL="9144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7pPr>
            <a:lvl8pPr algn="l" fontAlgn="base" marL="13716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8pPr>
            <a:lvl9pPr algn="l" fontAlgn="base" marL="1828800" rtl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-109" charset="0"/>
                <a:ea typeface="Arial" pitchFamily="-109" charset="0"/>
                <a:cs typeface="Arial" pitchFamily="-109" charset="0"/>
              </a:defRPr>
            </a:lvl9pPr>
          </a:lstStyle>
          <a:p>
            <a:pPr algn="ctr"/>
            <a:r>
              <a:rPr b="1" sz="2400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      </a:t>
            </a:r>
            <a:r>
              <a:rPr b="1" sz="2800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Oral PrEP and PEP PHC Implementation and Reporting (DHIS): </a:t>
            </a:r>
          </a:p>
          <a:p>
            <a:pPr algn="ctr"/>
            <a:r>
              <a:rPr b="1" sz="2800" kern="0" lang="en-ZA">
                <a:solidFill>
                  <a:prstClr val="white"/>
                </a:solidFill>
                <a:latin typeface="Calibri (Headings)"/>
                <a:cs typeface="Arial" panose="020B0604020202020204" pitchFamily="34" charset="0"/>
              </a:rPr>
              <a:t>Period 2016 -2022</a:t>
            </a:r>
          </a:p>
        </p:txBody>
      </p:sp>
      <p:graphicFrame>
        <p:nvGraphicFramePr>
          <p:cNvPr id="4194315" name="Table 9"/>
          <p:cNvGraphicFramePr>
            <a:graphicFrameLocks noGrp="1"/>
          </p:cNvGraphicFramePr>
          <p:nvPr/>
        </p:nvGraphicFramePr>
        <p:xfrm>
          <a:off x="1334814" y="1180030"/>
          <a:ext cx="9564414" cy="4135116"/>
        </p:xfrm>
        <a:graphic>
          <a:graphicData uri="http://schemas.openxmlformats.org/drawingml/2006/table">
            <a:tbl>
              <a:tblPr/>
              <a:tblGrid>
                <a:gridCol w="977247"/>
                <a:gridCol w="2157042"/>
                <a:gridCol w="1696886"/>
                <a:gridCol w="1418890"/>
                <a:gridCol w="1742278"/>
                <a:gridCol w="1572071"/>
              </a:tblGrid>
              <a:tr h="1019896">
                <a:tc>
                  <a:txBody>
                    <a:bodyPr/>
                    <a:p>
                      <a:pPr algn="ctr" fontAlgn="ctr" rtl="0"/>
                      <a:r>
                        <a:rPr b="1" sz="16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Province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ctr" fontAlgn="ctr" rtl="0"/>
                      <a:r>
                        <a:rPr b="1" sz="16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PHC Facility Implementation Targets</a:t>
                      </a:r>
                    </a:p>
                    <a:p>
                      <a:pPr algn="ctr" fontAlgn="ctr" rtl="0"/>
                      <a:r>
                        <a:rPr b="1" sz="1600" i="0" lang="en-US" err="1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PrEP</a:t>
                      </a:r>
                      <a:endParaRPr b="1" sz="1600" i="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ctr" fontAlgn="ctr" rtl="0"/>
                      <a:r>
                        <a:rPr b="1" sz="16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PHC Facilities Implementing </a:t>
                      </a:r>
                      <a:r>
                        <a:rPr b="1" sz="1600" i="0" lang="en-US" err="1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PrEP</a:t>
                      </a:r>
                      <a:endParaRPr b="1" sz="1600" i="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sz="1400" i="0" kern="120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ctr" fontAlgn="ctr" rtl="0"/>
                      <a:r>
                        <a:rPr b="1" sz="16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PHC </a:t>
                      </a:r>
                      <a:r>
                        <a:rPr b="1" sz="1600" i="0" lang="en-US" err="1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PrEP</a:t>
                      </a:r>
                      <a:endParaRPr b="1" sz="1600" i="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 rtl="0"/>
                      <a:r>
                        <a:rPr b="1" sz="1600" i="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Facility Coverage</a:t>
                      </a:r>
                    </a:p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sz="1400" i="0" kern="120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sz="16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PHC Facilities Implementing PEP</a:t>
                      </a:r>
                    </a:p>
                  </a:txBody>
                  <a:tcPr marL="6350" marR="6350" marT="635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="1" sz="1600" i="0" kern="1200" lang="en-US" strike="noStrike" u="non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PHC PEP Facility Coverage</a:t>
                      </a:r>
                      <a:endParaRPr b="1" sz="1400" i="0" kern="1200" lang="en-US" strike="noStrike" u="non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28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343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KZN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NW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0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343"/>
                    </a:solidFill>
                  </a:tcPr>
                </a:tc>
              </a:tr>
              <a:tr h="311522"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3 505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1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2 607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defTabSz="914400" eaLnBrk="1" fontAlgn="b" hangingPunct="1" latinLnBrk="0" marL="0" rtl="0"/>
                      <a:r>
                        <a:rPr b="1" sz="1800" i="0" kern="120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1187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sz="1800" i="0" lang="en-US" strike="noStrike" u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94316" name="Table 4"/>
          <p:cNvGraphicFramePr>
            <a:graphicFrameLocks noGrp="1"/>
          </p:cNvGraphicFramePr>
          <p:nvPr/>
        </p:nvGraphicFramePr>
        <p:xfrm>
          <a:off x="3033839" y="5582219"/>
          <a:ext cx="6166364" cy="399199"/>
        </p:xfrm>
        <a:graphic>
          <a:graphicData uri="http://schemas.openxmlformats.org/drawingml/2006/table">
            <a:tbl>
              <a:tblPr firstRow="1" bandRow="1"/>
              <a:tblGrid>
                <a:gridCol w="513864"/>
                <a:gridCol w="1027727"/>
                <a:gridCol w="513864"/>
                <a:gridCol w="1027727"/>
                <a:gridCol w="513864"/>
                <a:gridCol w="1027727"/>
                <a:gridCol w="513864"/>
                <a:gridCol w="1027727"/>
              </a:tblGrid>
              <a:tr h="399199"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sz="1600" lang="en-US"/>
                    </a:p>
                  </a:txBody>
                  <a:tcPr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b="0" sz="1600" lang="en-US"/>
                        <a:t>≤25%</a:t>
                      </a:r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sz="1600" lang="en-US"/>
                    </a:p>
                  </a:txBody>
                  <a:tcPr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b="0" sz="1600" lang="en-US"/>
                        <a:t>26%-50%</a:t>
                      </a:r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b="0" sz="1600" lang="en-US"/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FFFF00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sz="1600" lang="en-US"/>
                        <a:t>51%-75%</a:t>
                      </a:r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b="0" sz="1600" lang="en-US"/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algn="l" defTabSz="914400" eaLnBrk="1" hangingPunct="1" latinLnBrk="0" marL="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algn="l" defTabSz="914400" eaLnBrk="1" hangingPunct="1" latinLnBrk="0" marL="457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algn="l" defTabSz="914400" eaLnBrk="1" hangingPunct="1" latinLnBrk="0" marL="914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algn="l" defTabSz="914400" eaLnBrk="1" hangingPunct="1" latinLnBrk="0" marL="1371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algn="l" defTabSz="914400" eaLnBrk="1" hangingPunct="1" latinLnBrk="0" marL="18288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algn="l" defTabSz="914400" eaLnBrk="1" hangingPunct="1" latinLnBrk="0" marL="22860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algn="l" defTabSz="914400" eaLnBrk="1" hangingPunct="1" latinLnBrk="0" marL="27432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algn="l" defTabSz="914400" eaLnBrk="1" hangingPunct="1" latinLnBrk="0" marL="32004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algn="l" defTabSz="914400" eaLnBrk="1" hangingPunct="1" latinLnBrk="0" marL="3657600" rtl="0">
                        <a:defRPr b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sz="1600" kern="1200" lang="en-US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&gt;75%</a:t>
                      </a:r>
                    </a:p>
                  </a:txBody>
                  <a:tcPr anchor="ctr">
                    <a:lnL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lastClr="000000" val="windowText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9676" y="1052513"/>
            <a:ext cx="11499900" cy="4672110"/>
          </a:xfrm>
        </p:spPr>
        <p:txBody>
          <a:bodyPr/>
          <a:p>
            <a:pPr algn="just" indent="0" marL="57150">
              <a:spcAft>
                <a:spcPts val="800"/>
              </a:spcAft>
              <a:buNone/>
            </a:pPr>
            <a:endParaRPr b="1" sz="2000" lang="en-US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48670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r>
              <a:rPr lang="en-ZA"/>
              <a:t>Reason for deviations: Some clients/survivors reporting after 72 hours, some already HIV positive, refusal of PEP</a:t>
            </a:r>
          </a:p>
        </p:txBody>
      </p:sp>
      <p:sp>
        <p:nvSpPr>
          <p:cNvPr id="1048671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407775" cy="1052513"/>
          </a:xfrm>
          <a:prstGeom prst="rect"/>
        </p:spPr>
        <p:txBody>
          <a:bodyPr/>
          <a:p>
            <a: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implementation progress Persons Offered PEP </a:t>
            </a:r>
            <a:b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FY21/22 &amp; </a:t>
            </a:r>
            <a:r>
              <a:rPr b="1" sz="32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22/23</a:t>
            </a:r>
            <a:r>
              <a:rPr sz="32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b="1" sz="28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94317" name="Table 5"/>
          <p:cNvGraphicFramePr>
            <a:graphicFrameLocks noGrp="1"/>
          </p:cNvGraphicFramePr>
          <p:nvPr/>
        </p:nvGraphicFramePr>
        <p:xfrm>
          <a:off x="81023" y="1052513"/>
          <a:ext cx="12085884" cy="492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927"/>
                <a:gridCol w="963095"/>
                <a:gridCol w="1287262"/>
                <a:gridCol w="1518081"/>
                <a:gridCol w="1242874"/>
                <a:gridCol w="1358284"/>
                <a:gridCol w="1402671"/>
                <a:gridCol w="1779186"/>
                <a:gridCol w="1767504"/>
              </a:tblGrid>
              <a:tr h="872291">
                <a:tc>
                  <a:txBody>
                    <a:bodyPr/>
                    <a:p>
                      <a:r>
                        <a:rPr lang="en-ZA"/>
                        <a:t>Province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lang="en-ZA"/>
                        <a:t>Target 21/22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lang="en-ZA"/>
                        <a:t>Progress to target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lang="en-ZA"/>
                        <a:t>% Actual achieved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lang="en-ZA"/>
                        <a:t>Annual Target 22/23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lang="en-GB"/>
                        <a:t>Q1 &amp; 2 target</a:t>
                      </a:r>
                      <a:endParaRPr lang="en-ZA"/>
                    </a:p>
                  </a:txBody>
                </a:tc>
                <a:tc>
                  <a:txBody>
                    <a:bodyPr/>
                    <a:p>
                      <a:r>
                        <a:rPr lang="en-GB"/>
                        <a:t>Progress to Q1&amp; Q2 target</a:t>
                      </a:r>
                      <a:endParaRPr lang="en-ZA"/>
                    </a:p>
                  </a:txBody>
                </a:tc>
                <a:tc>
                  <a:txBody>
                    <a:bodyPr/>
                    <a:p>
                      <a:r>
                        <a:rPr lang="en-GB"/>
                        <a:t>% Actual achieved</a:t>
                      </a:r>
                      <a:endParaRPr lang="en-ZA"/>
                    </a:p>
                  </a:txBody>
                </a:tc>
                <a:tc>
                  <a:txBody>
                    <a:bodyPr/>
                    <a:p>
                      <a:r>
                        <a:rPr lang="en-GB"/>
                        <a:t>FY23/24 targets</a:t>
                      </a:r>
                      <a:endParaRPr lang="en-ZA"/>
                    </a:p>
                  </a:txBody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EC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13 067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3 991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31%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5 281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2 640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1740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65%</a:t>
                      </a:r>
                      <a:endParaRPr lang="en-ZA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GB" strike="noStrike" u="none">
                          <a:effectLst/>
                          <a:latin typeface="+mn-lt"/>
                        </a:rPr>
                        <a:t>5 809</a:t>
                      </a:r>
                      <a:endParaRPr b="0" sz="1800" i="0" lang="en-ZA" strike="noStrike" u="none"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8916">
                <a:tc>
                  <a:txBody>
                    <a:bodyPr/>
                    <a:p>
                      <a:r>
                        <a:rPr lang="en-ZA"/>
                        <a:t>FS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1 128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1 443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125%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1 740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870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760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87%</a:t>
                      </a:r>
                      <a:endParaRPr lang="en-ZA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1 914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GP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5 447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5 879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108%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5 197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2 598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2092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80%</a:t>
                      </a:r>
                      <a:endParaRPr lang="en-ZA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GB" strike="noStrike" u="none">
                          <a:effectLst/>
                          <a:latin typeface="+mn-lt"/>
                        </a:rPr>
                        <a:t>5</a:t>
                      </a:r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 716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KZN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4 772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4 755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99%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4 772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2 386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2480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103%</a:t>
                      </a:r>
                      <a:endParaRPr lang="en-ZA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GB" strike="noStrike" u="none">
                          <a:effectLst/>
                          <a:latin typeface="+mn-lt"/>
                        </a:rPr>
                        <a:t>5</a:t>
                      </a:r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 197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LP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3 500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2 845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81%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2 669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1 320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1291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97%</a:t>
                      </a:r>
                      <a:endParaRPr lang="en-ZA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GB" strike="noStrike" u="none">
                          <a:effectLst/>
                          <a:latin typeface="+mn-lt"/>
                        </a:rPr>
                        <a:t>3 </a:t>
                      </a:r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335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MP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4 200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1 978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47%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2 556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1 278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914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71%</a:t>
                      </a:r>
                      <a:endParaRPr lang="en-ZA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GB" strike="noStrike" u="none">
                          <a:effectLst/>
                          <a:latin typeface="+mn-lt"/>
                        </a:rPr>
                        <a:t>2</a:t>
                      </a:r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 811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NC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509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557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109%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495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244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75%</a:t>
                      </a:r>
                      <a:endParaRPr lang="en-ZA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544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lang="en-ZA"/>
                        <a:t>NW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1 924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1 547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79%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1 761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884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667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75%</a:t>
                      </a:r>
                      <a:endParaRPr lang="en-ZA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1 937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86820">
                <a:tc>
                  <a:txBody>
                    <a:bodyPr/>
                    <a:p>
                      <a:r>
                        <a:rPr lang="en-ZA"/>
                        <a:t>WC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3 004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3 217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lang="en-ZA"/>
                        <a:t>107%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ZA"/>
                        <a:t>5 548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2 774</a:t>
                      </a:r>
                      <a:endParaRPr lang="en-ZA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1430</a:t>
                      </a:r>
                    </a:p>
                  </a:txBody>
                  <a:tcPr marL="7620" marR="7620" marT="762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lang="en-GB"/>
                        <a:t>51%</a:t>
                      </a:r>
                      <a:endParaRPr lang="en-ZA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r" fontAlgn="b"/>
                      <a:r>
                        <a:rPr b="0" sz="1800" i="0" lang="en-ZA" strike="noStrike" u="none">
                          <a:effectLst/>
                          <a:latin typeface="+mn-lt"/>
                        </a:rPr>
                        <a:t>3 362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81765">
                <a:tc>
                  <a:txBody>
                    <a:bodyPr/>
                    <a:p>
                      <a:r>
                        <a:rPr b="1" lang="en-ZA"/>
                        <a:t>SA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b="1" lang="en-ZA"/>
                        <a:t>37 551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b="1" lang="en-ZA"/>
                        <a:t>26 212</a:t>
                      </a:r>
                    </a:p>
                  </a:txBody>
                </a:tc>
                <a:tc>
                  <a:txBody>
                    <a:bodyPr/>
                    <a:p>
                      <a:pPr algn="r"/>
                      <a:r>
                        <a:rPr b="1" lang="en-ZA"/>
                        <a:t>70%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b="1" lang="en-GB"/>
                        <a:t>30 019</a:t>
                      </a:r>
                      <a:endParaRPr b="1"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b="1" lang="en-GB"/>
                        <a:t>15 004</a:t>
                      </a:r>
                      <a:endParaRPr b="1"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b="1" lang="en-GB"/>
                        <a:t>11 599</a:t>
                      </a:r>
                      <a:endParaRPr b="1" lang="en-ZA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b="1" lang="en-GB"/>
                        <a:t>77%</a:t>
                      </a:r>
                      <a:endParaRPr b="1" lang="en-ZA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b="1" lang="en-GB"/>
                        <a:t>3</a:t>
                      </a:r>
                      <a:r>
                        <a:rPr b="1" lang="en-ZA"/>
                        <a:t>0 625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sz="2800" lang="en-ZA"/>
              <a:t>Post Exposure Prophylaxis (PEP) Targets</a:t>
            </a:r>
          </a:p>
        </p:txBody>
      </p:sp>
      <p:sp>
        <p:nvSpPr>
          <p:cNvPr id="104867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2374" y="1092945"/>
            <a:ext cx="11512649" cy="4672110"/>
          </a:xfrm>
        </p:spPr>
        <p:txBody>
          <a:bodyPr/>
          <a:p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PEP targets are developed nationally</a:t>
            </a:r>
          </a:p>
          <a:p>
            <a:pPr indent="0" marL="0">
              <a:buNone/>
            </a:pPr>
            <a:endParaRPr sz="1800" lang="en-ZA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PEP targets for each new financial year are derived by reviewing PEP data reported on DHIS for the last 2 financial years</a:t>
            </a:r>
          </a:p>
          <a:p>
            <a:pPr lvl="1"/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An average of the 2 years PEP data taken is used to determine the PEP targets</a:t>
            </a:r>
          </a:p>
          <a:p>
            <a:pPr lvl="1"/>
            <a:endParaRPr sz="1800" lang="en-ZA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Challenges faced with using above methodology:</a:t>
            </a:r>
          </a:p>
          <a:p>
            <a:pPr lvl="1"/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Reliance on data reported which is not always accurately reported</a:t>
            </a:r>
          </a:p>
          <a:p>
            <a:pPr lvl="1"/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Focus remains with PEP provided to persons experiencing sexual assault (as this is the only data reported on the DHIS)</a:t>
            </a:r>
          </a:p>
          <a:p>
            <a:endParaRPr sz="1800" lang="en-ZA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marL="0">
              <a:buNone/>
            </a:pPr>
            <a:r>
              <a:rPr b="1" sz="1800" lang="en-ZA"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 : targets should be based on the HIV negative population having access to PEP</a:t>
            </a:r>
          </a:p>
          <a:p>
            <a:pPr lvl="1"/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Focus on all public PHC facilities offering PEP as an emergency HIV prevention intervention</a:t>
            </a:r>
          </a:p>
          <a:p>
            <a:pPr lvl="1"/>
            <a:r>
              <a:rPr sz="1800" lang="en-ZA">
                <a:latin typeface="Arial" panose="020B0604020202020204" pitchFamily="34" charset="0"/>
                <a:cs typeface="Arial" panose="020B0604020202020204" pitchFamily="34" charset="0"/>
              </a:rPr>
              <a:t>Measurement : No. of public PHC facilities reporting PEP initiation (In addition to hospitals and Thuthuzela Centres)</a:t>
            </a:r>
          </a:p>
        </p:txBody>
      </p:sp>
      <p:sp>
        <p:nvSpPr>
          <p:cNvPr id="104867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r>
              <a:rPr lang="en-ZA"/>
              <a:t>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PEP focus on only on sexual assault and occupational exposure</a:t>
            </a:r>
          </a:p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Majority of the public primary health care facilities are not offering PEP to all persons exposed</a:t>
            </a:r>
          </a:p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Guidance on who and how PEP is  implemented is not always very explicit to frontline health care workers at PHC facilities</a:t>
            </a:r>
          </a:p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Capacitation of all frontline health care workers to implement PEP is required</a:t>
            </a:r>
          </a:p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PEP data elements for reporting on PEP is limited</a:t>
            </a:r>
          </a:p>
          <a:p>
            <a:pPr>
              <a:lnSpc>
                <a:spcPct val="150000"/>
              </a:lnSpc>
            </a:pPr>
            <a:r>
              <a:rPr sz="2000" lang="en-US">
                <a:latin typeface="Arial" panose="020B0604020202020204" pitchFamily="34" charset="0"/>
                <a:cs typeface="Arial" panose="020B0604020202020204" pitchFamily="34" charset="0"/>
              </a:rPr>
              <a:t>PEP implementation target setting not efficient and requires a revision</a:t>
            </a:r>
          </a:p>
          <a:p>
            <a:pPr indent="0" marL="0">
              <a:buNone/>
            </a:pPr>
            <a:endParaRPr b="1" lang="en-US"/>
          </a:p>
        </p:txBody>
      </p:sp>
      <p:sp>
        <p:nvSpPr>
          <p:cNvPr id="1048676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017EE79-33E5-4C4B-BAE3-E8DBEA3383C6}" type="slidenum">
              <a:rPr lang="en-ZA" smtClean="0"/>
              <a:t>13</a:t>
            </a:fld>
            <a:endParaRPr lang="en-ZA"/>
          </a:p>
        </p:txBody>
      </p:sp>
      <p:sp>
        <p:nvSpPr>
          <p:cNvPr id="1048678" name="Title 1"/>
          <p:cNvSpPr txBox="1"/>
          <p:nvPr/>
        </p:nvSpPr>
        <p:spPr>
          <a:xfrm>
            <a:off x="0" y="0"/>
            <a:ext cx="11407775" cy="1052513"/>
          </a:xfrm>
          <a:prstGeom prst="rect"/>
        </p:spPr>
        <p:txBody>
          <a:bodyPr anchor="b"/>
          <a:lstStyle>
            <a:lvl1pPr algn="ctr" defTabSz="914400" eaLnBrk="1" hangingPunct="1" latinLnBrk="0" rtl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b="1" sz="2800"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with PEP Implementation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4"/>
          <p:cNvSpPr>
            <a:spLocks noGrp="1"/>
          </p:cNvSpPr>
          <p:nvPr>
            <p:ph type="title"/>
          </p:nvPr>
        </p:nvSpPr>
        <p:spPr>
          <a:xfrm>
            <a:off x="124654" y="148390"/>
            <a:ext cx="11407824" cy="1052736"/>
          </a:xfrm>
        </p:spPr>
        <p:txBody>
          <a:bodyPr/>
          <a:p>
            <a:r>
              <a:rPr b="1" sz="2800" lang="en-ZA">
                <a:latin typeface="Arial" panose="020B0604020202020204" pitchFamily="34" charset="0"/>
                <a:cs typeface="Arial" panose="020B0604020202020204" pitchFamily="34" charset="0"/>
              </a:rPr>
              <a:t>In conclusion this workshop aims to support the provinces to:</a:t>
            </a:r>
          </a:p>
        </p:txBody>
      </p:sp>
      <p:sp>
        <p:nvSpPr>
          <p:cNvPr id="1048680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pPr algn="just" lvl="1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sz="20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eview current PEP service delivery in provinces;</a:t>
            </a:r>
            <a:endParaRPr sz="2000" lang="en-ZA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lvl="1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Identify challenges and  bottlenecks affecting implementation on the ground</a:t>
            </a:r>
          </a:p>
          <a:p>
            <a:pPr algn="just" lvl="1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latin typeface="Arial" panose="020B0604020202020204" pitchFamily="34" charset="0"/>
                <a:ea typeface="Times New Roman" panose="02020603050405020304" pitchFamily="18" charset="0"/>
              </a:rPr>
              <a:t>Share &amp; review </a:t>
            </a:r>
            <a:r>
              <a:rPr sz="20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PEP training resources, clinical tools and job aides that are drawn from the current PEP clinical guidelines</a:t>
            </a:r>
          </a:p>
          <a:p>
            <a:pPr algn="just" lvl="2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sz="20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rovide guidance on identifying eligible clients for PEP initiation and clinical management and follow-up</a:t>
            </a:r>
          </a:p>
          <a:p>
            <a:pPr algn="just" lvl="2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latin typeface="Arial" panose="020B0604020202020204" pitchFamily="34" charset="0"/>
                <a:ea typeface="Times New Roman" panose="02020603050405020304" pitchFamily="18" charset="0"/>
              </a:rPr>
              <a:t>Provide guidance on transition from PEP to PrEP for eligible clients</a:t>
            </a:r>
            <a:endParaRPr sz="2000" lang="en-ZA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lvl="1">
              <a:lnSpc>
                <a:spcPct val="115000"/>
              </a:lnSpc>
              <a:spcBef>
                <a:spcPts val="1200"/>
              </a:spcBef>
            </a:pPr>
            <a:r>
              <a:rPr sz="2000" lang="en-ZA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Develop action plans for strengthening PEP implementation</a:t>
            </a:r>
            <a:endParaRPr sz="2000" lang="en-ZA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marL="0">
              <a:buNone/>
            </a:pPr>
            <a:endParaRPr sz="2800" lang="en-ZA"/>
          </a:p>
        </p:txBody>
      </p:sp>
      <p:sp>
        <p:nvSpPr>
          <p:cNvPr id="1048681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8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60200" y="6605588"/>
            <a:ext cx="431800" cy="252412"/>
          </a:xfrm>
        </p:spPr>
        <p:txBody>
          <a:bodyPr/>
          <a:p>
            <a:fld id="{2017EE79-33E5-4C4B-BAE3-E8DBEA3383C6}" type="slidenum">
              <a:rPr lang="en-ZA" smtClean="0"/>
              <a:t>14</a:t>
            </a:fld>
            <a:endParaRPr lang="en-Z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3"/>
          <p:cNvSpPr>
            <a:spLocks noGrp="1"/>
          </p:cNvSpPr>
          <p:nvPr>
            <p:ph type="title"/>
          </p:nvPr>
        </p:nvSpPr>
        <p:spPr>
          <a:solidFill>
            <a:srgbClr val="005C28"/>
          </a:solidFill>
        </p:spPr>
        <p:txBody>
          <a:bodyPr>
            <a:normAutofit fontScale="90000"/>
          </a:bodyPr>
          <a:p>
            <a:pPr algn="ctr"/>
            <a:br>
              <a:rPr sz="4000" lang="en-ZA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4400" lang="en-ZA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sz="4000" lang="en-ZA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4000" lang="en-ZA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8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06200" y="6553200"/>
            <a:ext cx="685800" cy="304800"/>
          </a:xfrm>
        </p:spPr>
        <p:txBody>
          <a:bodyPr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A14F054A-1A36-443C-BE9A-7E62A227BE57}" type="slidenum">
              <a:rPr baseline="0" b="0" cap="none" sz="12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algn="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15</a:t>
            </a:fld>
            <a:endParaRPr baseline="0" b="0" cap="none" sz="12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PNDeIVz0RoyyGqFVhYARYQ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hinkcellActiveDocDoNotDelete"/>
</p:tagLst>
</file>

<file path=ppt/tags/tag5.xml><?xml version="1.0" encoding="utf-8"?>
<p:tagLst xmlns:p="http://schemas.openxmlformats.org/presentationml/2006/main">
  <p:tag name="THINKCELLSHAPEDONOTDELETE" val="tPNDeIVz0RoyyGqFVhYARYQ"/>
</p:tagLst>
</file>

<file path=ppt/tags/tag6.xml><?xml version="1.0" encoding="utf-8"?>
<p:tagLst xmlns:p="http://schemas.openxmlformats.org/presentationml/2006/main">
  <p:tag name="THINKCELLSHAPEDONOTDELETE" val="thinkcellActiveDocDoNotDelete"/>
</p:tagLst>
</file>

<file path=ppt/tags/tag7.xml><?xml version="1.0" encoding="utf-8"?>
<p:tagLst xmlns:p="http://schemas.openxmlformats.org/presentationml/2006/main">
  <p:tag name="THINKCELLSHAPEDONOTDELETE" val="tPNDeIVz0RoyyGqFVhYARYQ"/>
</p:tagLst>
</file>

<file path=ppt/tags/tag8.xml><?xml version="1.0" encoding="utf-8"?>
<p:tagLst xmlns:p="http://schemas.openxmlformats.org/presentationml/2006/main">
  <p:tag name="THINKCELLSHAPEDONOTDELETE" val="thinkcellActiveDocDoNotDelete"/>
</p:tagLst>
</file>

<file path=ppt/tags/tag9.xml><?xml version="1.0" encoding="utf-8"?>
<p:tagLst xmlns:p="http://schemas.openxmlformats.org/presentationml/2006/main">
  <p:tag name="THINKCELLSHAPEDONOTDELETE" val="thinkcellActiveDocDoNotDelete"/>
</p:tagLst>
</file>

<file path=ppt/tags/tag10.xml><?xml version="1.0" encoding="utf-8"?>
<p:tagLst xmlns:p="http://schemas.openxmlformats.org/presentationml/2006/main">
  <p:tag name="THINKCELLSHAPEDONOTDELETE" val="tPNDeIVz0RoyyGqFVhYARYQ"/>
</p:tagLst>
</file>

<file path=ppt/tags/tag11.xml><?xml version="1.0" encoding="utf-8"?>
<p:tagLst xmlns:p="http://schemas.openxmlformats.org/presentationml/2006/main">
  <p:tag name="THINKCELLSHAPEDONOTDELETE" val="thinkcellActiveDocDoNotDelete"/>
</p:tagLst>
</file>

<file path=ppt/tags/tag12.xml><?xml version="1.0" encoding="utf-8"?>
<p:tagLst xmlns:p="http://schemas.openxmlformats.org/presentationml/2006/main">
  <p:tag name="THINKCELLSHAPEDONOTDELETE" val="tPNDeIVz0RoyyGqFVhYARYQ"/>
</p:tagLst>
</file>

<file path=ppt/tags/tag13.xml><?xml version="1.0" encoding="utf-8"?>
<p:tagLst xmlns:p="http://schemas.openxmlformats.org/presentationml/2006/main">
  <p:tag name="THINKCELLSHAPEDONOTDELETE" val="thinkcellActiveDocDoNotDelete"/>
</p:tagLst>
</file>

<file path=ppt/tags/tag14.xml><?xml version="1.0" encoding="utf-8"?>
<p:tagLst xmlns:p="http://schemas.openxmlformats.org/presentationml/2006/main">
  <p:tag name="THINKCELLSHAPEDONOTDELETE" val="tPNDeIVz0RoyyGqFVhYARYQ"/>
</p:tagLst>
</file>

<file path=ppt/tags/tag15.xml><?xml version="1.0" encoding="utf-8"?>
<p:tagLst xmlns:p="http://schemas.openxmlformats.org/presentationml/2006/main">
  <p:tag name="THINKCELLSHAPEDONOTDELETE" val="thinkcellActiveDocDoNotDelete"/>
</p:tagLst>
</file>

<file path=ppt/tags/tag16.xml><?xml version="1.0" encoding="utf-8"?>
<p:tagLst xmlns:p="http://schemas.openxmlformats.org/presentationml/2006/main">
  <p:tag name="THINKCELLSHAPEDONOTDELETE" val="thinkcellActiveDocDoNotDelete"/>
</p:tagLst>
</file>

<file path=ppt/tags/tag17.xml><?xml version="1.0" encoding="utf-8"?>
<p:tagLst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2_Custom Design">
  <a:themeElements>
    <a:clrScheme name="Custom 3-935269987">
      <a:dk1>
        <a:sysClr lastClr="000000" val="windowText"/>
      </a:dk1>
      <a:lt1>
        <a:sysClr lastClr="FFFFFF" val="window"/>
      </a:lt1>
      <a:dk2>
        <a:srgbClr val="005D28"/>
      </a:dk2>
      <a:lt2>
        <a:srgbClr val="7F7F7F"/>
      </a:lt2>
      <a:accent1>
        <a:srgbClr val="005D28"/>
      </a:accent1>
      <a:accent2>
        <a:srgbClr val="39931D"/>
      </a:accent2>
      <a:accent3>
        <a:srgbClr val="9BBB59"/>
      </a:accent3>
      <a:accent4>
        <a:srgbClr val="FFC000"/>
      </a:accent4>
      <a:accent5>
        <a:srgbClr val="81875A"/>
      </a:accent5>
      <a:accent6>
        <a:srgbClr val="FFFF00"/>
      </a:accent6>
      <a:hlink>
        <a:srgbClr val="0000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10_Custom Design">
  <a:themeElements>
    <a:clrScheme name="Custom 3-935269987">
      <a:dk1>
        <a:sysClr lastClr="000000" val="windowText"/>
      </a:dk1>
      <a:lt1>
        <a:sysClr lastClr="FFFFFF" val="window"/>
      </a:lt1>
      <a:dk2>
        <a:srgbClr val="005D28"/>
      </a:dk2>
      <a:lt2>
        <a:srgbClr val="7F7F7F"/>
      </a:lt2>
      <a:accent1>
        <a:srgbClr val="005D28"/>
      </a:accent1>
      <a:accent2>
        <a:srgbClr val="39931D"/>
      </a:accent2>
      <a:accent3>
        <a:srgbClr val="9BBB59"/>
      </a:accent3>
      <a:accent4>
        <a:srgbClr val="FFC000"/>
      </a:accent4>
      <a:accent5>
        <a:srgbClr val="81875A"/>
      </a:accent5>
      <a:accent6>
        <a:srgbClr val="FFFF00"/>
      </a:accent6>
      <a:hlink>
        <a:srgbClr val="0000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Office135616331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Hasina Subedar</dc:creator>
  <cp:lastModifiedBy>Hasina Subedar</cp:lastModifiedBy>
  <dcterms:created xsi:type="dcterms:W3CDTF">2022-10-19T23:08:37Z</dcterms:created>
  <dcterms:modified xsi:type="dcterms:W3CDTF">2023-07-10T18:46:51Z</dcterms:modified>
</cp:coreProperties>
</file>