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8" r:id="rId3"/>
    <p:sldId id="257" r:id="rId4"/>
    <p:sldId id="259" r:id="rId5"/>
    <p:sldId id="278" r:id="rId6"/>
    <p:sldId id="276" r:id="rId7"/>
    <p:sldId id="262" r:id="rId8"/>
    <p:sldId id="275" r:id="rId9"/>
    <p:sldId id="263" r:id="rId10"/>
    <p:sldId id="264" r:id="rId11"/>
    <p:sldId id="265" r:id="rId12"/>
    <p:sldId id="277" r:id="rId13"/>
    <p:sldId id="267" r:id="rId14"/>
    <p:sldId id="268" r:id="rId15"/>
    <p:sldId id="269" r:id="rId16"/>
    <p:sldId id="270" r:id="rId17"/>
    <p:sldId id="271" r:id="rId18"/>
    <p:sldId id="272" r:id="rId19"/>
    <p:sldId id="273" r:id="rId20"/>
    <p:sldId id="27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23E3E"/>
    <a:srgbClr val="F9F6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8" autoAdjust="0"/>
    <p:restoredTop sz="93881" autoAdjust="0"/>
  </p:normalViewPr>
  <p:slideViewPr>
    <p:cSldViewPr snapToGrid="0">
      <p:cViewPr>
        <p:scale>
          <a:sx n="70" d="100"/>
          <a:sy n="70" d="100"/>
        </p:scale>
        <p:origin x="317" y="36"/>
      </p:cViewPr>
      <p:guideLst/>
    </p:cSldViewPr>
  </p:slideViewPr>
  <p:outlineViewPr>
    <p:cViewPr>
      <p:scale>
        <a:sx n="33" d="100"/>
        <a:sy n="33" d="100"/>
      </p:scale>
      <p:origin x="0" y="-52891"/>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1" d="100"/>
          <a:sy n="51" d="100"/>
        </p:scale>
        <p:origin x="2678"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726E2-634D-440B-94D2-CF2BD1508DFD}" type="datetimeFigureOut">
              <a:rPr lang="en-ZA" smtClean="0"/>
              <a:t>2024/11/25</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18B714-7397-405C-95C6-0CC3DC67C54E}" type="slidenum">
              <a:rPr lang="en-ZA" smtClean="0"/>
              <a:t>‹#›</a:t>
            </a:fld>
            <a:endParaRPr lang="en-ZA"/>
          </a:p>
        </p:txBody>
      </p:sp>
    </p:spTree>
    <p:extLst>
      <p:ext uri="{BB962C8B-B14F-4D97-AF65-F5344CB8AC3E}">
        <p14:creationId xmlns:p14="http://schemas.microsoft.com/office/powerpoint/2010/main" val="1149057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5"/>
          </p:nvPr>
        </p:nvSpPr>
        <p:spPr/>
        <p:txBody>
          <a:bodyPr/>
          <a:lstStyle/>
          <a:p>
            <a:fld id="{EE18B714-7397-405C-95C6-0CC3DC67C54E}" type="slidenum">
              <a:rPr lang="en-ZA" smtClean="0"/>
              <a:t>1</a:t>
            </a:fld>
            <a:endParaRPr lang="en-ZA"/>
          </a:p>
        </p:txBody>
      </p:sp>
    </p:spTree>
    <p:extLst>
      <p:ext uri="{BB962C8B-B14F-4D97-AF65-F5344CB8AC3E}">
        <p14:creationId xmlns:p14="http://schemas.microsoft.com/office/powerpoint/2010/main" val="2491606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5"/>
          </p:nvPr>
        </p:nvSpPr>
        <p:spPr/>
        <p:txBody>
          <a:bodyPr/>
          <a:lstStyle/>
          <a:p>
            <a:fld id="{EE18B714-7397-405C-95C6-0CC3DC67C54E}" type="slidenum">
              <a:rPr lang="en-ZA" smtClean="0"/>
              <a:t>3</a:t>
            </a:fld>
            <a:endParaRPr lang="en-ZA"/>
          </a:p>
        </p:txBody>
      </p:sp>
    </p:spTree>
    <p:extLst>
      <p:ext uri="{BB962C8B-B14F-4D97-AF65-F5344CB8AC3E}">
        <p14:creationId xmlns:p14="http://schemas.microsoft.com/office/powerpoint/2010/main" val="2467356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D9F76-1458-34AA-0A9F-D77096D78E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5CDB05B7-7437-44D5-AE0A-185CFEF213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23A2ABAE-BBB6-970F-0EF5-A40D5D535D87}"/>
              </a:ext>
            </a:extLst>
          </p:cNvPr>
          <p:cNvSpPr>
            <a:spLocks noGrp="1"/>
          </p:cNvSpPr>
          <p:nvPr>
            <p:ph type="dt" sz="half" idx="10"/>
          </p:nvPr>
        </p:nvSpPr>
        <p:spPr/>
        <p:txBody>
          <a:bodyPr/>
          <a:lstStyle/>
          <a:p>
            <a:fld id="{BC9240CA-C3E7-4AF8-9895-3A63003BAE29}" type="datetimeFigureOut">
              <a:rPr lang="en-ZA" smtClean="0"/>
              <a:t>2024/11/25</a:t>
            </a:fld>
            <a:endParaRPr lang="en-ZA"/>
          </a:p>
        </p:txBody>
      </p:sp>
      <p:sp>
        <p:nvSpPr>
          <p:cNvPr id="5" name="Footer Placeholder 4">
            <a:extLst>
              <a:ext uri="{FF2B5EF4-FFF2-40B4-BE49-F238E27FC236}">
                <a16:creationId xmlns:a16="http://schemas.microsoft.com/office/drawing/2014/main" id="{E9BE457E-AF2E-2C3C-BAAC-E3E84AABBE77}"/>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FFAEFED3-686F-FE8D-0BAB-E568FEE7EC1A}"/>
              </a:ext>
            </a:extLst>
          </p:cNvPr>
          <p:cNvSpPr>
            <a:spLocks noGrp="1"/>
          </p:cNvSpPr>
          <p:nvPr>
            <p:ph type="sldNum" sz="quarter" idx="12"/>
          </p:nvPr>
        </p:nvSpPr>
        <p:spPr/>
        <p:txBody>
          <a:bodyPr/>
          <a:lstStyle/>
          <a:p>
            <a:fld id="{955AD52B-C41A-43C9-8BEE-8EEC73B6A2A3}" type="slidenum">
              <a:rPr lang="en-ZA" smtClean="0"/>
              <a:t>‹#›</a:t>
            </a:fld>
            <a:endParaRPr lang="en-ZA"/>
          </a:p>
        </p:txBody>
      </p:sp>
    </p:spTree>
    <p:extLst>
      <p:ext uri="{BB962C8B-B14F-4D97-AF65-F5344CB8AC3E}">
        <p14:creationId xmlns:p14="http://schemas.microsoft.com/office/powerpoint/2010/main" val="1940571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FD4B8-1BDF-2AB6-A2A8-1BB9EA31F417}"/>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61DBD9EF-95C0-E335-FF61-2522A55081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DA67C20C-4A3B-C5B0-F722-D789B347BEEC}"/>
              </a:ext>
            </a:extLst>
          </p:cNvPr>
          <p:cNvSpPr>
            <a:spLocks noGrp="1"/>
          </p:cNvSpPr>
          <p:nvPr>
            <p:ph type="dt" sz="half" idx="10"/>
          </p:nvPr>
        </p:nvSpPr>
        <p:spPr/>
        <p:txBody>
          <a:bodyPr/>
          <a:lstStyle/>
          <a:p>
            <a:fld id="{BC9240CA-C3E7-4AF8-9895-3A63003BAE29}" type="datetimeFigureOut">
              <a:rPr lang="en-ZA" smtClean="0"/>
              <a:t>2024/11/25</a:t>
            </a:fld>
            <a:endParaRPr lang="en-ZA"/>
          </a:p>
        </p:txBody>
      </p:sp>
      <p:sp>
        <p:nvSpPr>
          <p:cNvPr id="5" name="Footer Placeholder 4">
            <a:extLst>
              <a:ext uri="{FF2B5EF4-FFF2-40B4-BE49-F238E27FC236}">
                <a16:creationId xmlns:a16="http://schemas.microsoft.com/office/drawing/2014/main" id="{A695B04E-F70A-7B16-A77C-0A82643420CA}"/>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0A9CB804-1E67-99EE-F759-6A17866A4F94}"/>
              </a:ext>
            </a:extLst>
          </p:cNvPr>
          <p:cNvSpPr>
            <a:spLocks noGrp="1"/>
          </p:cNvSpPr>
          <p:nvPr>
            <p:ph type="sldNum" sz="quarter" idx="12"/>
          </p:nvPr>
        </p:nvSpPr>
        <p:spPr/>
        <p:txBody>
          <a:bodyPr/>
          <a:lstStyle/>
          <a:p>
            <a:fld id="{955AD52B-C41A-43C9-8BEE-8EEC73B6A2A3}" type="slidenum">
              <a:rPr lang="en-ZA" smtClean="0"/>
              <a:t>‹#›</a:t>
            </a:fld>
            <a:endParaRPr lang="en-ZA"/>
          </a:p>
        </p:txBody>
      </p:sp>
    </p:spTree>
    <p:extLst>
      <p:ext uri="{BB962C8B-B14F-4D97-AF65-F5344CB8AC3E}">
        <p14:creationId xmlns:p14="http://schemas.microsoft.com/office/powerpoint/2010/main" val="2647776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2120B-4776-634C-C3C1-A8C6D56345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FA5085B8-4183-ED6C-4DAB-6ECEF35532D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F59F83-13F2-419A-2B22-69888B03F356}"/>
              </a:ext>
            </a:extLst>
          </p:cNvPr>
          <p:cNvSpPr>
            <a:spLocks noGrp="1"/>
          </p:cNvSpPr>
          <p:nvPr>
            <p:ph type="dt" sz="half" idx="10"/>
          </p:nvPr>
        </p:nvSpPr>
        <p:spPr/>
        <p:txBody>
          <a:bodyPr/>
          <a:lstStyle/>
          <a:p>
            <a:fld id="{BC9240CA-C3E7-4AF8-9895-3A63003BAE29}" type="datetimeFigureOut">
              <a:rPr lang="en-ZA" smtClean="0"/>
              <a:t>2024/11/25</a:t>
            </a:fld>
            <a:endParaRPr lang="en-ZA"/>
          </a:p>
        </p:txBody>
      </p:sp>
      <p:sp>
        <p:nvSpPr>
          <p:cNvPr id="5" name="Footer Placeholder 4">
            <a:extLst>
              <a:ext uri="{FF2B5EF4-FFF2-40B4-BE49-F238E27FC236}">
                <a16:creationId xmlns:a16="http://schemas.microsoft.com/office/drawing/2014/main" id="{01D7E813-1443-E980-3E36-7CF3FDC7BE30}"/>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51540CA3-6D39-A5AA-06F2-D902C4C13FB6}"/>
              </a:ext>
            </a:extLst>
          </p:cNvPr>
          <p:cNvSpPr>
            <a:spLocks noGrp="1"/>
          </p:cNvSpPr>
          <p:nvPr>
            <p:ph type="sldNum" sz="quarter" idx="12"/>
          </p:nvPr>
        </p:nvSpPr>
        <p:spPr/>
        <p:txBody>
          <a:bodyPr/>
          <a:lstStyle/>
          <a:p>
            <a:fld id="{955AD52B-C41A-43C9-8BEE-8EEC73B6A2A3}" type="slidenum">
              <a:rPr lang="en-ZA" smtClean="0"/>
              <a:t>‹#›</a:t>
            </a:fld>
            <a:endParaRPr lang="en-ZA"/>
          </a:p>
        </p:txBody>
      </p:sp>
    </p:spTree>
    <p:extLst>
      <p:ext uri="{BB962C8B-B14F-4D97-AF65-F5344CB8AC3E}">
        <p14:creationId xmlns:p14="http://schemas.microsoft.com/office/powerpoint/2010/main" val="2978780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E2356-F15A-61B6-F2AE-ED212E763B34}"/>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E6118A1F-CA65-2E95-9F02-9C02998A786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7F076173-5090-02B6-3534-FE805D96C7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A68423BB-4E8C-B279-7AB0-25D74A01C014}"/>
              </a:ext>
            </a:extLst>
          </p:cNvPr>
          <p:cNvSpPr>
            <a:spLocks noGrp="1"/>
          </p:cNvSpPr>
          <p:nvPr>
            <p:ph type="dt" sz="half" idx="10"/>
          </p:nvPr>
        </p:nvSpPr>
        <p:spPr/>
        <p:txBody>
          <a:bodyPr/>
          <a:lstStyle/>
          <a:p>
            <a:fld id="{BC9240CA-C3E7-4AF8-9895-3A63003BAE29}" type="datetimeFigureOut">
              <a:rPr lang="en-ZA" smtClean="0"/>
              <a:t>2024/11/25</a:t>
            </a:fld>
            <a:endParaRPr lang="en-ZA"/>
          </a:p>
        </p:txBody>
      </p:sp>
      <p:sp>
        <p:nvSpPr>
          <p:cNvPr id="6" name="Footer Placeholder 5">
            <a:extLst>
              <a:ext uri="{FF2B5EF4-FFF2-40B4-BE49-F238E27FC236}">
                <a16:creationId xmlns:a16="http://schemas.microsoft.com/office/drawing/2014/main" id="{60376357-25BD-C41D-92D9-C6DCBC7BB84C}"/>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C51CF311-C042-51A4-6F91-18429340B309}"/>
              </a:ext>
            </a:extLst>
          </p:cNvPr>
          <p:cNvSpPr>
            <a:spLocks noGrp="1"/>
          </p:cNvSpPr>
          <p:nvPr>
            <p:ph type="sldNum" sz="quarter" idx="12"/>
          </p:nvPr>
        </p:nvSpPr>
        <p:spPr/>
        <p:txBody>
          <a:bodyPr/>
          <a:lstStyle/>
          <a:p>
            <a:fld id="{955AD52B-C41A-43C9-8BEE-8EEC73B6A2A3}" type="slidenum">
              <a:rPr lang="en-ZA" smtClean="0"/>
              <a:t>‹#›</a:t>
            </a:fld>
            <a:endParaRPr lang="en-ZA"/>
          </a:p>
        </p:txBody>
      </p:sp>
    </p:spTree>
    <p:extLst>
      <p:ext uri="{BB962C8B-B14F-4D97-AF65-F5344CB8AC3E}">
        <p14:creationId xmlns:p14="http://schemas.microsoft.com/office/powerpoint/2010/main" val="2018722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364C3-63BD-EA04-A29D-FF5A639E723B}"/>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CFD8A562-DF92-745C-8C04-DABE0CA3B2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18BD39C-F7AC-75B0-5E11-EF5FAE2763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D0E76913-5DC6-6803-BF41-7090755438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51EA5F-B5B2-ECF5-E66A-DDF1529B381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71548D99-1AE0-0297-0EEE-F060A3A0B94C}"/>
              </a:ext>
            </a:extLst>
          </p:cNvPr>
          <p:cNvSpPr>
            <a:spLocks noGrp="1"/>
          </p:cNvSpPr>
          <p:nvPr>
            <p:ph type="dt" sz="half" idx="10"/>
          </p:nvPr>
        </p:nvSpPr>
        <p:spPr/>
        <p:txBody>
          <a:bodyPr/>
          <a:lstStyle/>
          <a:p>
            <a:fld id="{BC9240CA-C3E7-4AF8-9895-3A63003BAE29}" type="datetimeFigureOut">
              <a:rPr lang="en-ZA" smtClean="0"/>
              <a:t>2024/11/25</a:t>
            </a:fld>
            <a:endParaRPr lang="en-ZA"/>
          </a:p>
        </p:txBody>
      </p:sp>
      <p:sp>
        <p:nvSpPr>
          <p:cNvPr id="8" name="Footer Placeholder 7">
            <a:extLst>
              <a:ext uri="{FF2B5EF4-FFF2-40B4-BE49-F238E27FC236}">
                <a16:creationId xmlns:a16="http://schemas.microsoft.com/office/drawing/2014/main" id="{20D1661C-F840-C50A-742F-7796F8525311}"/>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23F40F47-9FD5-CA59-BB5E-4346E6B46BC1}"/>
              </a:ext>
            </a:extLst>
          </p:cNvPr>
          <p:cNvSpPr>
            <a:spLocks noGrp="1"/>
          </p:cNvSpPr>
          <p:nvPr>
            <p:ph type="sldNum" sz="quarter" idx="12"/>
          </p:nvPr>
        </p:nvSpPr>
        <p:spPr/>
        <p:txBody>
          <a:bodyPr/>
          <a:lstStyle/>
          <a:p>
            <a:fld id="{955AD52B-C41A-43C9-8BEE-8EEC73B6A2A3}" type="slidenum">
              <a:rPr lang="en-ZA" smtClean="0"/>
              <a:t>‹#›</a:t>
            </a:fld>
            <a:endParaRPr lang="en-ZA"/>
          </a:p>
        </p:txBody>
      </p:sp>
    </p:spTree>
    <p:extLst>
      <p:ext uri="{BB962C8B-B14F-4D97-AF65-F5344CB8AC3E}">
        <p14:creationId xmlns:p14="http://schemas.microsoft.com/office/powerpoint/2010/main" val="3193129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10813-34F7-CBA8-51DF-0A41B8332D2E}"/>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A9D9FDBC-B17B-2D60-1339-37ED6248F196}"/>
              </a:ext>
            </a:extLst>
          </p:cNvPr>
          <p:cNvSpPr>
            <a:spLocks noGrp="1"/>
          </p:cNvSpPr>
          <p:nvPr>
            <p:ph type="dt" sz="half" idx="10"/>
          </p:nvPr>
        </p:nvSpPr>
        <p:spPr/>
        <p:txBody>
          <a:bodyPr/>
          <a:lstStyle/>
          <a:p>
            <a:fld id="{BC9240CA-C3E7-4AF8-9895-3A63003BAE29}" type="datetimeFigureOut">
              <a:rPr lang="en-ZA" smtClean="0"/>
              <a:t>2024/11/25</a:t>
            </a:fld>
            <a:endParaRPr lang="en-ZA"/>
          </a:p>
        </p:txBody>
      </p:sp>
      <p:sp>
        <p:nvSpPr>
          <p:cNvPr id="4" name="Footer Placeholder 3">
            <a:extLst>
              <a:ext uri="{FF2B5EF4-FFF2-40B4-BE49-F238E27FC236}">
                <a16:creationId xmlns:a16="http://schemas.microsoft.com/office/drawing/2014/main" id="{7F6C7BAE-9B88-636E-7AFE-0C622E1C97F8}"/>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855F7C48-0E62-DF95-BA8C-0D2E6870CFBB}"/>
              </a:ext>
            </a:extLst>
          </p:cNvPr>
          <p:cNvSpPr>
            <a:spLocks noGrp="1"/>
          </p:cNvSpPr>
          <p:nvPr>
            <p:ph type="sldNum" sz="quarter" idx="12"/>
          </p:nvPr>
        </p:nvSpPr>
        <p:spPr/>
        <p:txBody>
          <a:bodyPr/>
          <a:lstStyle/>
          <a:p>
            <a:fld id="{955AD52B-C41A-43C9-8BEE-8EEC73B6A2A3}" type="slidenum">
              <a:rPr lang="en-ZA" smtClean="0"/>
              <a:t>‹#›</a:t>
            </a:fld>
            <a:endParaRPr lang="en-ZA"/>
          </a:p>
        </p:txBody>
      </p:sp>
    </p:spTree>
    <p:extLst>
      <p:ext uri="{BB962C8B-B14F-4D97-AF65-F5344CB8AC3E}">
        <p14:creationId xmlns:p14="http://schemas.microsoft.com/office/powerpoint/2010/main" val="3397206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D2F420-F517-7A31-A40B-D72E8B840D4A}"/>
              </a:ext>
            </a:extLst>
          </p:cNvPr>
          <p:cNvSpPr>
            <a:spLocks noGrp="1"/>
          </p:cNvSpPr>
          <p:nvPr>
            <p:ph type="dt" sz="half" idx="10"/>
          </p:nvPr>
        </p:nvSpPr>
        <p:spPr/>
        <p:txBody>
          <a:bodyPr/>
          <a:lstStyle/>
          <a:p>
            <a:fld id="{BC9240CA-C3E7-4AF8-9895-3A63003BAE29}" type="datetimeFigureOut">
              <a:rPr lang="en-ZA" smtClean="0"/>
              <a:t>2024/11/25</a:t>
            </a:fld>
            <a:endParaRPr lang="en-ZA"/>
          </a:p>
        </p:txBody>
      </p:sp>
      <p:sp>
        <p:nvSpPr>
          <p:cNvPr id="3" name="Footer Placeholder 2">
            <a:extLst>
              <a:ext uri="{FF2B5EF4-FFF2-40B4-BE49-F238E27FC236}">
                <a16:creationId xmlns:a16="http://schemas.microsoft.com/office/drawing/2014/main" id="{E6D03275-4522-58B2-213D-ED00BFFFBBE8}"/>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27D60CC6-8454-52B7-1E7E-57BB09370F4A}"/>
              </a:ext>
            </a:extLst>
          </p:cNvPr>
          <p:cNvSpPr>
            <a:spLocks noGrp="1"/>
          </p:cNvSpPr>
          <p:nvPr>
            <p:ph type="sldNum" sz="quarter" idx="12"/>
          </p:nvPr>
        </p:nvSpPr>
        <p:spPr/>
        <p:txBody>
          <a:bodyPr/>
          <a:lstStyle/>
          <a:p>
            <a:fld id="{955AD52B-C41A-43C9-8BEE-8EEC73B6A2A3}" type="slidenum">
              <a:rPr lang="en-ZA" smtClean="0"/>
              <a:t>‹#›</a:t>
            </a:fld>
            <a:endParaRPr lang="en-ZA"/>
          </a:p>
        </p:txBody>
      </p:sp>
    </p:spTree>
    <p:extLst>
      <p:ext uri="{BB962C8B-B14F-4D97-AF65-F5344CB8AC3E}">
        <p14:creationId xmlns:p14="http://schemas.microsoft.com/office/powerpoint/2010/main" val="1574893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050B-1BEA-125C-6C3B-FD5F76989A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200A6FE0-6E5A-E1DC-0935-BD8601DF3A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F8F386DE-4E7B-74B9-E0B0-DD6523DE2F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9CEBCD-8994-F787-48F1-A239BBE9DABC}"/>
              </a:ext>
            </a:extLst>
          </p:cNvPr>
          <p:cNvSpPr>
            <a:spLocks noGrp="1"/>
          </p:cNvSpPr>
          <p:nvPr>
            <p:ph type="dt" sz="half" idx="10"/>
          </p:nvPr>
        </p:nvSpPr>
        <p:spPr/>
        <p:txBody>
          <a:bodyPr/>
          <a:lstStyle/>
          <a:p>
            <a:fld id="{BC9240CA-C3E7-4AF8-9895-3A63003BAE29}" type="datetimeFigureOut">
              <a:rPr lang="en-ZA" smtClean="0"/>
              <a:t>2024/11/25</a:t>
            </a:fld>
            <a:endParaRPr lang="en-ZA"/>
          </a:p>
        </p:txBody>
      </p:sp>
      <p:sp>
        <p:nvSpPr>
          <p:cNvPr id="6" name="Footer Placeholder 5">
            <a:extLst>
              <a:ext uri="{FF2B5EF4-FFF2-40B4-BE49-F238E27FC236}">
                <a16:creationId xmlns:a16="http://schemas.microsoft.com/office/drawing/2014/main" id="{7B22EDAE-5C09-52F4-6147-91DC8FF28AED}"/>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58286BB3-6AA1-4E6B-DECE-438B9C39982F}"/>
              </a:ext>
            </a:extLst>
          </p:cNvPr>
          <p:cNvSpPr>
            <a:spLocks noGrp="1"/>
          </p:cNvSpPr>
          <p:nvPr>
            <p:ph type="sldNum" sz="quarter" idx="12"/>
          </p:nvPr>
        </p:nvSpPr>
        <p:spPr/>
        <p:txBody>
          <a:bodyPr/>
          <a:lstStyle/>
          <a:p>
            <a:fld id="{955AD52B-C41A-43C9-8BEE-8EEC73B6A2A3}" type="slidenum">
              <a:rPr lang="en-ZA" smtClean="0"/>
              <a:t>‹#›</a:t>
            </a:fld>
            <a:endParaRPr lang="en-ZA"/>
          </a:p>
        </p:txBody>
      </p:sp>
    </p:spTree>
    <p:extLst>
      <p:ext uri="{BB962C8B-B14F-4D97-AF65-F5344CB8AC3E}">
        <p14:creationId xmlns:p14="http://schemas.microsoft.com/office/powerpoint/2010/main" val="634867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5581C-AFB0-B06B-F3DF-FA9C9075E5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099A38D7-8F8B-597E-A0DE-8536A9DCFB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E03DCC12-8ED0-E4A1-751F-A5D41C064A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A24B57-A784-B642-F880-F6255311D345}"/>
              </a:ext>
            </a:extLst>
          </p:cNvPr>
          <p:cNvSpPr>
            <a:spLocks noGrp="1"/>
          </p:cNvSpPr>
          <p:nvPr>
            <p:ph type="dt" sz="half" idx="10"/>
          </p:nvPr>
        </p:nvSpPr>
        <p:spPr/>
        <p:txBody>
          <a:bodyPr/>
          <a:lstStyle/>
          <a:p>
            <a:fld id="{BC9240CA-C3E7-4AF8-9895-3A63003BAE29}" type="datetimeFigureOut">
              <a:rPr lang="en-ZA" smtClean="0"/>
              <a:t>2024/11/25</a:t>
            </a:fld>
            <a:endParaRPr lang="en-ZA"/>
          </a:p>
        </p:txBody>
      </p:sp>
      <p:sp>
        <p:nvSpPr>
          <p:cNvPr id="6" name="Footer Placeholder 5">
            <a:extLst>
              <a:ext uri="{FF2B5EF4-FFF2-40B4-BE49-F238E27FC236}">
                <a16:creationId xmlns:a16="http://schemas.microsoft.com/office/drawing/2014/main" id="{D7C76FF6-93E2-921E-C190-34D24A28CBE3}"/>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3CE6199B-53DC-4B33-52E9-A425C53A74E6}"/>
              </a:ext>
            </a:extLst>
          </p:cNvPr>
          <p:cNvSpPr>
            <a:spLocks noGrp="1"/>
          </p:cNvSpPr>
          <p:nvPr>
            <p:ph type="sldNum" sz="quarter" idx="12"/>
          </p:nvPr>
        </p:nvSpPr>
        <p:spPr/>
        <p:txBody>
          <a:bodyPr/>
          <a:lstStyle/>
          <a:p>
            <a:fld id="{955AD52B-C41A-43C9-8BEE-8EEC73B6A2A3}" type="slidenum">
              <a:rPr lang="en-ZA" smtClean="0"/>
              <a:t>‹#›</a:t>
            </a:fld>
            <a:endParaRPr lang="en-ZA"/>
          </a:p>
        </p:txBody>
      </p:sp>
    </p:spTree>
    <p:extLst>
      <p:ext uri="{BB962C8B-B14F-4D97-AF65-F5344CB8AC3E}">
        <p14:creationId xmlns:p14="http://schemas.microsoft.com/office/powerpoint/2010/main" val="2208117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A1945-A157-3F2D-92E5-34A8A962CA14}"/>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8EF9F65D-5BC7-0C4D-A37F-14933D6D20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AB0D6C1A-256D-11F4-3E04-1296275FFA7A}"/>
              </a:ext>
            </a:extLst>
          </p:cNvPr>
          <p:cNvSpPr>
            <a:spLocks noGrp="1"/>
          </p:cNvSpPr>
          <p:nvPr>
            <p:ph type="dt" sz="half" idx="10"/>
          </p:nvPr>
        </p:nvSpPr>
        <p:spPr/>
        <p:txBody>
          <a:bodyPr/>
          <a:lstStyle/>
          <a:p>
            <a:fld id="{BC9240CA-C3E7-4AF8-9895-3A63003BAE29}" type="datetimeFigureOut">
              <a:rPr lang="en-ZA" smtClean="0"/>
              <a:t>2024/11/25</a:t>
            </a:fld>
            <a:endParaRPr lang="en-ZA"/>
          </a:p>
        </p:txBody>
      </p:sp>
      <p:sp>
        <p:nvSpPr>
          <p:cNvPr id="5" name="Footer Placeholder 4">
            <a:extLst>
              <a:ext uri="{FF2B5EF4-FFF2-40B4-BE49-F238E27FC236}">
                <a16:creationId xmlns:a16="http://schemas.microsoft.com/office/drawing/2014/main" id="{FDBF615A-7D24-B416-AE8E-2E6D3DB8AA8F}"/>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87E3ACA3-4192-5C81-AA4F-47D5CDFFCA3E}"/>
              </a:ext>
            </a:extLst>
          </p:cNvPr>
          <p:cNvSpPr>
            <a:spLocks noGrp="1"/>
          </p:cNvSpPr>
          <p:nvPr>
            <p:ph type="sldNum" sz="quarter" idx="12"/>
          </p:nvPr>
        </p:nvSpPr>
        <p:spPr/>
        <p:txBody>
          <a:bodyPr/>
          <a:lstStyle/>
          <a:p>
            <a:fld id="{955AD52B-C41A-43C9-8BEE-8EEC73B6A2A3}" type="slidenum">
              <a:rPr lang="en-ZA" smtClean="0"/>
              <a:t>‹#›</a:t>
            </a:fld>
            <a:endParaRPr lang="en-ZA"/>
          </a:p>
        </p:txBody>
      </p:sp>
    </p:spTree>
    <p:extLst>
      <p:ext uri="{BB962C8B-B14F-4D97-AF65-F5344CB8AC3E}">
        <p14:creationId xmlns:p14="http://schemas.microsoft.com/office/powerpoint/2010/main" val="120686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0504DC-CF20-BBFC-CF83-412464B77E6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E15FBF07-07F4-B9EE-38EC-2BA0B52316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A30DBD11-B364-579A-2597-0086A4DA8210}"/>
              </a:ext>
            </a:extLst>
          </p:cNvPr>
          <p:cNvSpPr>
            <a:spLocks noGrp="1"/>
          </p:cNvSpPr>
          <p:nvPr>
            <p:ph type="dt" sz="half" idx="10"/>
          </p:nvPr>
        </p:nvSpPr>
        <p:spPr/>
        <p:txBody>
          <a:bodyPr/>
          <a:lstStyle/>
          <a:p>
            <a:fld id="{BC9240CA-C3E7-4AF8-9895-3A63003BAE29}" type="datetimeFigureOut">
              <a:rPr lang="en-ZA" smtClean="0"/>
              <a:t>2024/11/25</a:t>
            </a:fld>
            <a:endParaRPr lang="en-ZA"/>
          </a:p>
        </p:txBody>
      </p:sp>
      <p:sp>
        <p:nvSpPr>
          <p:cNvPr id="5" name="Footer Placeholder 4">
            <a:extLst>
              <a:ext uri="{FF2B5EF4-FFF2-40B4-BE49-F238E27FC236}">
                <a16:creationId xmlns:a16="http://schemas.microsoft.com/office/drawing/2014/main" id="{12524B8C-8578-5711-50EB-B9F5E34B68A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5295EAB6-7E49-3C7B-5EA6-D88FDBA5CFA3}"/>
              </a:ext>
            </a:extLst>
          </p:cNvPr>
          <p:cNvSpPr>
            <a:spLocks noGrp="1"/>
          </p:cNvSpPr>
          <p:nvPr>
            <p:ph type="sldNum" sz="quarter" idx="12"/>
          </p:nvPr>
        </p:nvSpPr>
        <p:spPr/>
        <p:txBody>
          <a:bodyPr/>
          <a:lstStyle/>
          <a:p>
            <a:fld id="{955AD52B-C41A-43C9-8BEE-8EEC73B6A2A3}" type="slidenum">
              <a:rPr lang="en-ZA" smtClean="0"/>
              <a:t>‹#›</a:t>
            </a:fld>
            <a:endParaRPr lang="en-ZA"/>
          </a:p>
        </p:txBody>
      </p:sp>
    </p:spTree>
    <p:extLst>
      <p:ext uri="{BB962C8B-B14F-4D97-AF65-F5344CB8AC3E}">
        <p14:creationId xmlns:p14="http://schemas.microsoft.com/office/powerpoint/2010/main" val="826931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6E8958-AA35-9380-EE84-AAF4F13A8A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7C8A89B3-7B90-E809-A11C-D361C8951E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33CE3A49-B736-41DC-13D2-D356B29455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C9240CA-C3E7-4AF8-9895-3A63003BAE29}" type="datetimeFigureOut">
              <a:rPr lang="en-ZA" smtClean="0"/>
              <a:t>2024/11/25</a:t>
            </a:fld>
            <a:endParaRPr lang="en-ZA"/>
          </a:p>
        </p:txBody>
      </p:sp>
      <p:sp>
        <p:nvSpPr>
          <p:cNvPr id="5" name="Footer Placeholder 4">
            <a:extLst>
              <a:ext uri="{FF2B5EF4-FFF2-40B4-BE49-F238E27FC236}">
                <a16:creationId xmlns:a16="http://schemas.microsoft.com/office/drawing/2014/main" id="{24D0274D-8625-07A9-41D3-973BB0A88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ZA"/>
          </a:p>
        </p:txBody>
      </p:sp>
      <p:sp>
        <p:nvSpPr>
          <p:cNvPr id="6" name="Slide Number Placeholder 5">
            <a:extLst>
              <a:ext uri="{FF2B5EF4-FFF2-40B4-BE49-F238E27FC236}">
                <a16:creationId xmlns:a16="http://schemas.microsoft.com/office/drawing/2014/main" id="{506DAF73-1E22-CE15-2CC0-CFD74033D8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55AD52B-C41A-43C9-8BEE-8EEC73B6A2A3}" type="slidenum">
              <a:rPr lang="en-ZA" smtClean="0"/>
              <a:t>‹#›</a:t>
            </a:fld>
            <a:endParaRPr lang="en-ZA"/>
          </a:p>
        </p:txBody>
      </p:sp>
    </p:spTree>
    <p:extLst>
      <p:ext uri="{BB962C8B-B14F-4D97-AF65-F5344CB8AC3E}">
        <p14:creationId xmlns:p14="http://schemas.microsoft.com/office/powerpoint/2010/main" val="1265175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Red blood cells suspended in mid-air">
            <a:extLst>
              <a:ext uri="{FF2B5EF4-FFF2-40B4-BE49-F238E27FC236}">
                <a16:creationId xmlns:a16="http://schemas.microsoft.com/office/drawing/2014/main" id="{65EE0604-6BB2-5A55-DB71-7E7C3A36938A}"/>
              </a:ext>
            </a:extLst>
          </p:cNvPr>
          <p:cNvPicPr>
            <a:picLocks noChangeAspect="1"/>
          </p:cNvPicPr>
          <p:nvPr/>
        </p:nvPicPr>
        <p:blipFill>
          <a:blip r:embed="rId3">
            <a:alphaModFix amt="50000"/>
          </a:blip>
          <a:srcRect t="4989" r="-1" b="4988"/>
          <a:stretch/>
        </p:blipFill>
        <p:spPr>
          <a:xfrm>
            <a:off x="20" y="10"/>
            <a:ext cx="12188930" cy="6857990"/>
          </a:xfrm>
          <a:prstGeom prst="rect">
            <a:avLst/>
          </a:prstGeom>
        </p:spPr>
      </p:pic>
      <p:sp>
        <p:nvSpPr>
          <p:cNvPr id="2" name="Title 1">
            <a:extLst>
              <a:ext uri="{FF2B5EF4-FFF2-40B4-BE49-F238E27FC236}">
                <a16:creationId xmlns:a16="http://schemas.microsoft.com/office/drawing/2014/main" id="{D728A5D2-FFC1-1094-4612-7F6CFEA08C66}"/>
              </a:ext>
            </a:extLst>
          </p:cNvPr>
          <p:cNvSpPr>
            <a:spLocks noGrp="1"/>
          </p:cNvSpPr>
          <p:nvPr>
            <p:ph type="ctrTitle"/>
          </p:nvPr>
        </p:nvSpPr>
        <p:spPr>
          <a:xfrm>
            <a:off x="1524000" y="1122363"/>
            <a:ext cx="9144000" cy="3063240"/>
          </a:xfrm>
        </p:spPr>
        <p:txBody>
          <a:bodyPr>
            <a:normAutofit/>
          </a:bodyPr>
          <a:lstStyle/>
          <a:p>
            <a:r>
              <a:rPr lang="en-ZA" sz="6600" b="0" kern="1200">
                <a:solidFill>
                  <a:schemeClr val="bg1"/>
                </a:solidFill>
                <a:effectLst/>
                <a:latin typeface="Century Gothic" panose="020B0502020202020204" pitchFamily="34" charset="0"/>
                <a:ea typeface="+mj-ea"/>
                <a:cs typeface="+mj-cs"/>
              </a:rPr>
              <a:t>Not Just a Full Blood Count</a:t>
            </a:r>
            <a:endParaRPr lang="en-ZA" sz="6600" b="0">
              <a:solidFill>
                <a:schemeClr val="bg1"/>
              </a:solidFill>
              <a:latin typeface="Century Gothic" panose="020B0502020202020204" pitchFamily="34" charset="0"/>
            </a:endParaRPr>
          </a:p>
        </p:txBody>
      </p:sp>
      <p:sp>
        <p:nvSpPr>
          <p:cNvPr id="3" name="Subtitle 2">
            <a:extLst>
              <a:ext uri="{FF2B5EF4-FFF2-40B4-BE49-F238E27FC236}">
                <a16:creationId xmlns:a16="http://schemas.microsoft.com/office/drawing/2014/main" id="{6C13DE02-A717-49DF-571E-149251DD066F}"/>
              </a:ext>
            </a:extLst>
          </p:cNvPr>
          <p:cNvSpPr>
            <a:spLocks noGrp="1"/>
          </p:cNvSpPr>
          <p:nvPr>
            <p:ph type="subTitle" idx="1"/>
          </p:nvPr>
        </p:nvSpPr>
        <p:spPr>
          <a:xfrm>
            <a:off x="1527048" y="4599432"/>
            <a:ext cx="9144000" cy="1536192"/>
          </a:xfrm>
        </p:spPr>
        <p:txBody>
          <a:bodyPr>
            <a:normAutofit/>
          </a:bodyPr>
          <a:lstStyle/>
          <a:p>
            <a:r>
              <a:rPr lang="en-ZA" dirty="0">
                <a:solidFill>
                  <a:schemeClr val="bg1"/>
                </a:solidFill>
                <a:latin typeface="Century Gothic" panose="020B0502020202020204" pitchFamily="34" charset="0"/>
              </a:rPr>
              <a:t>Presented by Dr D.B. Tzitzivacos</a:t>
            </a:r>
          </a:p>
        </p:txBody>
      </p:sp>
      <p:sp>
        <p:nvSpPr>
          <p:cNvPr id="27"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230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1D1335-1FF7-CC4B-662F-B12E5E7E9C4C}"/>
              </a:ext>
            </a:extLst>
          </p:cNvPr>
          <p:cNvSpPr>
            <a:spLocks noGrp="1"/>
          </p:cNvSpPr>
          <p:nvPr>
            <p:ph type="title"/>
          </p:nvPr>
        </p:nvSpPr>
        <p:spPr>
          <a:xfrm>
            <a:off x="5297762" y="640080"/>
            <a:ext cx="6251110" cy="3566160"/>
          </a:xfrm>
        </p:spPr>
        <p:txBody>
          <a:bodyPr vert="horz" lIns="91440" tIns="45720" rIns="91440" bIns="45720" rtlCol="0" anchor="b">
            <a:normAutofit/>
          </a:bodyPr>
          <a:lstStyle/>
          <a:p>
            <a:r>
              <a:rPr lang="en-US" sz="1800" b="0" dirty="0">
                <a:effectLst/>
                <a:latin typeface="Century Gothic" panose="020B0502020202020204" pitchFamily="34" charset="0"/>
              </a:rPr>
              <a:t>The full blood count (FBC) stands as the cornerstone of </a:t>
            </a:r>
            <a:r>
              <a:rPr lang="en-US" sz="1800" b="0" dirty="0" err="1">
                <a:effectLst/>
                <a:latin typeface="Century Gothic" panose="020B0502020202020204" pitchFamily="34" charset="0"/>
              </a:rPr>
              <a:t>haematological</a:t>
            </a:r>
            <a:r>
              <a:rPr lang="en-US" sz="1800" b="0" dirty="0">
                <a:effectLst/>
                <a:latin typeface="Century Gothic" panose="020B0502020202020204" pitchFamily="34" charset="0"/>
              </a:rPr>
              <a:t> evaluation and is arguably the most frequently employed investigation across various medical conditions.</a:t>
            </a:r>
            <a:br>
              <a:rPr lang="en-US" sz="1800" b="0" dirty="0">
                <a:effectLst/>
                <a:latin typeface="Century Gothic" panose="020B0502020202020204" pitchFamily="34" charset="0"/>
              </a:rPr>
            </a:br>
            <a:br>
              <a:rPr lang="en-US" sz="1800" b="0" dirty="0">
                <a:effectLst/>
                <a:latin typeface="Century Gothic" panose="020B0502020202020204" pitchFamily="34" charset="0"/>
              </a:rPr>
            </a:br>
            <a:r>
              <a:rPr lang="en-US" sz="1800" b="0" dirty="0">
                <a:effectLst/>
                <a:latin typeface="Century Gothic" panose="020B0502020202020204" pitchFamily="34" charset="0"/>
              </a:rPr>
              <a:t>It provides a fundamental basis for clinical decision-making, delineating potential diagnostic pathways and guiding further investigative protocols.</a:t>
            </a:r>
            <a:br>
              <a:rPr lang="en-US" sz="1800" b="0" dirty="0">
                <a:effectLst/>
                <a:latin typeface="Century Gothic" panose="020B0502020202020204" pitchFamily="34" charset="0"/>
              </a:rPr>
            </a:br>
            <a:br>
              <a:rPr lang="en-US" sz="1800" b="0" dirty="0">
                <a:effectLst/>
                <a:latin typeface="Century Gothic" panose="020B0502020202020204" pitchFamily="34" charset="0"/>
              </a:rPr>
            </a:br>
            <a:r>
              <a:rPr lang="en-US" sz="1800" b="0" dirty="0">
                <a:effectLst/>
                <a:latin typeface="Century Gothic" panose="020B0502020202020204" pitchFamily="34" charset="0"/>
              </a:rPr>
              <a:t>The FBC not only represents a conglomeration of quantitative and qualitative data but also serves as a logical framework from which clinicians can explore the complexity of physiological and pathological states.</a:t>
            </a:r>
            <a:endParaRPr lang="en-US" sz="1800" b="0" dirty="0">
              <a:latin typeface="Century Gothic" panose="020B0502020202020204" pitchFamily="34" charset="0"/>
            </a:endParaRPr>
          </a:p>
        </p:txBody>
      </p:sp>
      <p:pic>
        <p:nvPicPr>
          <p:cNvPr id="6" name="Picture 5" descr="Test tube with blood">
            <a:extLst>
              <a:ext uri="{FF2B5EF4-FFF2-40B4-BE49-F238E27FC236}">
                <a16:creationId xmlns:a16="http://schemas.microsoft.com/office/drawing/2014/main" id="{940D305C-690D-F601-2C29-CC7009FB3854}"/>
              </a:ext>
            </a:extLst>
          </p:cNvPr>
          <p:cNvPicPr>
            <a:picLocks noChangeAspect="1"/>
          </p:cNvPicPr>
          <p:nvPr/>
        </p:nvPicPr>
        <p:blipFill>
          <a:blip r:embed="rId2"/>
          <a:srcRect l="43981" r="10687"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gradFill>
            <a:gsLst>
              <a:gs pos="93500">
                <a:srgbClr val="CEE7F3">
                  <a:alpha val="50000"/>
                </a:srgbClr>
              </a:gs>
              <a:gs pos="87000">
                <a:srgbClr val="F9F6F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28"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4884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Icon of speech bubble made with lines">
            <a:extLst>
              <a:ext uri="{FF2B5EF4-FFF2-40B4-BE49-F238E27FC236}">
                <a16:creationId xmlns:a16="http://schemas.microsoft.com/office/drawing/2014/main" id="{6DE0A431-5C43-ACFC-5355-1B1E87306847}"/>
              </a:ext>
            </a:extLst>
          </p:cNvPr>
          <p:cNvPicPr>
            <a:picLocks noChangeAspect="1"/>
          </p:cNvPicPr>
          <p:nvPr/>
        </p:nvPicPr>
        <p:blipFill>
          <a:blip r:embed="rId3"/>
          <a:srcRect t="9725" b="19352"/>
          <a:stretch/>
        </p:blipFill>
        <p:spPr>
          <a:xfrm>
            <a:off x="2522358" y="10"/>
            <a:ext cx="9669642" cy="6857990"/>
          </a:xfrm>
          <a:prstGeom prst="rect">
            <a:avLst/>
          </a:prstGeom>
        </p:spPr>
      </p:pic>
      <p:sp>
        <p:nvSpPr>
          <p:cNvPr id="23" name="Rectangle 2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BF3B2E-FD27-E3FB-3068-8A314C5DC0AC}"/>
              </a:ext>
            </a:extLst>
          </p:cNvPr>
          <p:cNvSpPr>
            <a:spLocks noGrp="1"/>
          </p:cNvSpPr>
          <p:nvPr>
            <p:ph type="title"/>
          </p:nvPr>
        </p:nvSpPr>
        <p:spPr>
          <a:xfrm>
            <a:off x="289560" y="743446"/>
            <a:ext cx="4636053" cy="5657353"/>
          </a:xfrm>
          <a:noFill/>
        </p:spPr>
        <p:txBody>
          <a:bodyPr vert="horz" lIns="91440" tIns="45720" rIns="91440" bIns="45720" rtlCol="0" anchor="b">
            <a:normAutofit/>
          </a:bodyPr>
          <a:lstStyle/>
          <a:p>
            <a:r>
              <a:rPr lang="en-US" sz="1800" b="0" dirty="0">
                <a:effectLst/>
                <a:latin typeface="Century Gothic" panose="020B0502020202020204" pitchFamily="34" charset="0"/>
              </a:rPr>
              <a:t>In </a:t>
            </a:r>
            <a:r>
              <a:rPr lang="en-US" sz="1800" b="0" dirty="0" err="1">
                <a:effectLst/>
                <a:latin typeface="Century Gothic" panose="020B0502020202020204" pitchFamily="34" charset="0"/>
              </a:rPr>
              <a:t>conceptualising</a:t>
            </a:r>
            <a:r>
              <a:rPr lang="en-US" sz="1800" b="0" dirty="0">
                <a:effectLst/>
                <a:latin typeface="Century Gothic" panose="020B0502020202020204" pitchFamily="34" charset="0"/>
              </a:rPr>
              <a:t> the FBC, it is useful to </a:t>
            </a:r>
            <a:r>
              <a:rPr lang="en-US" sz="1800" b="0" dirty="0" err="1">
                <a:effectLst/>
                <a:latin typeface="Century Gothic" panose="020B0502020202020204" pitchFamily="34" charset="0"/>
              </a:rPr>
              <a:t>visualise</a:t>
            </a:r>
            <a:r>
              <a:rPr lang="en-US" sz="1800" b="0" dirty="0">
                <a:effectLst/>
                <a:latin typeface="Century Gothic" panose="020B0502020202020204" pitchFamily="34" charset="0"/>
              </a:rPr>
              <a:t> the solution space it inhabits.</a:t>
            </a:r>
            <a:br>
              <a:rPr lang="en-US" sz="1800" dirty="0">
                <a:latin typeface="Century Gothic" panose="020B0502020202020204" pitchFamily="34" charset="0"/>
              </a:rPr>
            </a:br>
            <a:br>
              <a:rPr lang="en-US" sz="1800" dirty="0">
                <a:latin typeface="Century Gothic" panose="020B0502020202020204" pitchFamily="34" charset="0"/>
              </a:rPr>
            </a:br>
            <a:r>
              <a:rPr lang="en-US" sz="1800" b="0" dirty="0">
                <a:effectLst/>
                <a:latin typeface="Century Gothic" panose="020B0502020202020204" pitchFamily="34" charset="0"/>
              </a:rPr>
              <a:t> This space comprises an array of potential solutions, wherein each parameter can be viewed as a node on a decision tree. These trees serve as algorithms that clinicians utilise to navigate through the symptoms and signs presented by patients, effectively isolating the underlying conditions requiring attention.</a:t>
            </a:r>
            <a:br>
              <a:rPr lang="en-US" sz="1800" b="0" dirty="0">
                <a:effectLst/>
                <a:latin typeface="Century Gothic" panose="020B0502020202020204" pitchFamily="34" charset="0"/>
              </a:rPr>
            </a:br>
            <a:br>
              <a:rPr lang="en-US" sz="1800" b="0" dirty="0">
                <a:effectLst/>
                <a:latin typeface="Century Gothic" panose="020B0502020202020204" pitchFamily="34" charset="0"/>
              </a:rPr>
            </a:br>
            <a:r>
              <a:rPr lang="en-US" sz="1800" b="0" dirty="0">
                <a:effectLst/>
                <a:latin typeface="Century Gothic" panose="020B0502020202020204" pitchFamily="34" charset="0"/>
              </a:rPr>
              <a:t>The interconnections among various components of the FBC foster a comprehensive understanding of </a:t>
            </a:r>
            <a:r>
              <a:rPr lang="en-US" sz="1800" b="0" dirty="0" err="1">
                <a:effectLst/>
                <a:latin typeface="Century Gothic" panose="020B0502020202020204" pitchFamily="34" charset="0"/>
              </a:rPr>
              <a:t>haematopoietic</a:t>
            </a:r>
            <a:r>
              <a:rPr lang="en-US" sz="1800" b="0" dirty="0">
                <a:effectLst/>
                <a:latin typeface="Century Gothic" panose="020B0502020202020204" pitchFamily="34" charset="0"/>
              </a:rPr>
              <a:t> function and systemic health.</a:t>
            </a:r>
            <a:endParaRPr lang="en-US" sz="1800" b="0" dirty="0">
              <a:latin typeface="Century Gothic" panose="020B0502020202020204" pitchFamily="34" charset="0"/>
            </a:endParaRPr>
          </a:p>
        </p:txBody>
      </p:sp>
    </p:spTree>
    <p:extLst>
      <p:ext uri="{BB962C8B-B14F-4D97-AF65-F5344CB8AC3E}">
        <p14:creationId xmlns:p14="http://schemas.microsoft.com/office/powerpoint/2010/main" val="3317693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7D4481-8BDF-81BD-5936-CC88B8797AB6}"/>
              </a:ext>
            </a:extLst>
          </p:cNvPr>
          <p:cNvSpPr>
            <a:spLocks noGrp="1"/>
          </p:cNvSpPr>
          <p:nvPr>
            <p:ph type="title"/>
          </p:nvPr>
        </p:nvSpPr>
        <p:spPr>
          <a:xfrm>
            <a:off x="609604" y="963507"/>
            <a:ext cx="3722958" cy="4930986"/>
          </a:xfrm>
        </p:spPr>
        <p:txBody>
          <a:bodyPr>
            <a:normAutofit/>
          </a:bodyPr>
          <a:lstStyle/>
          <a:p>
            <a:pPr algn="r"/>
            <a:r>
              <a:rPr lang="en-ZA" b="0" kern="1200" dirty="0">
                <a:solidFill>
                  <a:srgbClr val="C00000"/>
                </a:solidFill>
                <a:effectLst/>
                <a:latin typeface="Century Gothic" panose="020B0502020202020204" pitchFamily="34" charset="0"/>
                <a:ea typeface="+mj-ea"/>
                <a:cs typeface="+mj-cs"/>
              </a:rPr>
              <a:t>Investigating the Parameters of the Full Blood Count</a:t>
            </a:r>
          </a:p>
          <a:p>
            <a:pPr algn="r"/>
            <a:r>
              <a:rPr lang="en-ZA" b="0" kern="1200" dirty="0">
                <a:solidFill>
                  <a:schemeClr val="accent1"/>
                </a:solidFill>
                <a:effectLst/>
                <a:latin typeface="Century Gothic" panose="020B0502020202020204" pitchFamily="34" charset="0"/>
                <a:ea typeface="+mj-ea"/>
                <a:cs typeface="+mj-cs"/>
              </a:rPr>
              <a:t> </a:t>
            </a:r>
          </a:p>
        </p:txBody>
      </p:sp>
      <p:cxnSp>
        <p:nvCxnSpPr>
          <p:cNvPr id="21" name="Straight Connector 2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5B8A6267-DD0C-215B-EF09-A745AFD2260B}"/>
              </a:ext>
            </a:extLst>
          </p:cNvPr>
          <p:cNvSpPr>
            <a:spLocks noGrp="1"/>
          </p:cNvSpPr>
          <p:nvPr>
            <p:ph sz="half" idx="1"/>
          </p:nvPr>
        </p:nvSpPr>
        <p:spPr>
          <a:xfrm>
            <a:off x="4976030" y="963507"/>
            <a:ext cx="6250940" cy="4660053"/>
          </a:xfrm>
        </p:spPr>
        <p:txBody>
          <a:bodyPr anchor="b">
            <a:normAutofit/>
          </a:bodyPr>
          <a:lstStyle/>
          <a:p>
            <a:pPr marL="0" indent="0">
              <a:buNone/>
            </a:pPr>
            <a:r>
              <a:rPr lang="en-ZA" sz="2200" dirty="0">
                <a:latin typeface="Century Gothic" panose="020B0502020202020204" pitchFamily="34" charset="0"/>
              </a:rPr>
              <a:t>The analysis of a FBC encompasses multiple parameters—quantitative measures such as cell counts, along with qualitative assessments concerning morphology and functional activation.</a:t>
            </a:r>
          </a:p>
          <a:p>
            <a:pPr marL="0" indent="0">
              <a:buNone/>
            </a:pPr>
            <a:endParaRPr lang="en-ZA" sz="2200" dirty="0">
              <a:latin typeface="Century Gothic" panose="020B0502020202020204" pitchFamily="34" charset="0"/>
            </a:endParaRPr>
          </a:p>
          <a:p>
            <a:pPr marL="0" indent="0">
              <a:buNone/>
            </a:pPr>
            <a:r>
              <a:rPr lang="en-ZA" sz="2200" dirty="0">
                <a:latin typeface="Century Gothic" panose="020B0502020202020204" pitchFamily="34" charset="0"/>
              </a:rPr>
              <a:t>These parameters often exhibit overlap, thus providing synergistic insights into the functional state of blood components that collectively strive towards both common and distinct physiological goals.</a:t>
            </a:r>
          </a:p>
        </p:txBody>
      </p:sp>
    </p:spTree>
    <p:extLst>
      <p:ext uri="{BB962C8B-B14F-4D97-AF65-F5344CB8AC3E}">
        <p14:creationId xmlns:p14="http://schemas.microsoft.com/office/powerpoint/2010/main" val="2552504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9BCE10-01CD-20F9-1340-BCE2C54B5C63}"/>
            </a:ext>
          </a:extLst>
        </p:cNvPr>
        <p:cNvGrpSpPr/>
        <p:nvPr/>
      </p:nvGrpSpPr>
      <p:grpSpPr>
        <a:xfrm>
          <a:off x="0" y="0"/>
          <a:ext cx="0" cy="0"/>
          <a:chOff x="0" y="0"/>
          <a:chExt cx="0" cy="0"/>
        </a:xfrm>
      </p:grpSpPr>
      <p:sp useBgFill="1">
        <p:nvSpPr>
          <p:cNvPr id="94" name="Rectangle 93">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7FB44D-DE7B-A05B-8A66-0701992DEF25}"/>
              </a:ext>
            </a:extLst>
          </p:cNvPr>
          <p:cNvSpPr>
            <a:spLocks noGrp="1"/>
          </p:cNvSpPr>
          <p:nvPr>
            <p:ph type="title"/>
          </p:nvPr>
        </p:nvSpPr>
        <p:spPr>
          <a:xfrm>
            <a:off x="630936" y="502920"/>
            <a:ext cx="3419856" cy="1463040"/>
          </a:xfrm>
        </p:spPr>
        <p:txBody>
          <a:bodyPr anchor="ctr">
            <a:normAutofit fontScale="90000"/>
          </a:bodyPr>
          <a:lstStyle/>
          <a:p>
            <a:r>
              <a:rPr lang="en-ZA" sz="3400">
                <a:latin typeface="Century Gothic" panose="020B0502020202020204" pitchFamily="34" charset="0"/>
              </a:rPr>
              <a:t>Erythroid and Myeloid Lineages</a:t>
            </a:r>
          </a:p>
        </p:txBody>
      </p:sp>
      <p:sp>
        <p:nvSpPr>
          <p:cNvPr id="96"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225296"/>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FE150E6-CE95-E73C-4490-A407A9D97585}"/>
              </a:ext>
            </a:extLst>
          </p:cNvPr>
          <p:cNvSpPr>
            <a:spLocks noGrp="1"/>
          </p:cNvSpPr>
          <p:nvPr>
            <p:ph idx="1"/>
          </p:nvPr>
        </p:nvSpPr>
        <p:spPr>
          <a:xfrm>
            <a:off x="4654295" y="502920"/>
            <a:ext cx="6894576" cy="1859280"/>
          </a:xfrm>
        </p:spPr>
        <p:txBody>
          <a:bodyPr anchor="ctr">
            <a:noAutofit/>
          </a:bodyPr>
          <a:lstStyle/>
          <a:p>
            <a:pPr marL="0" indent="0">
              <a:buNone/>
            </a:pPr>
            <a:r>
              <a:rPr lang="en-ZA" sz="1600" dirty="0">
                <a:latin typeface="Century Gothic" panose="020B0502020202020204" pitchFamily="34" charset="0"/>
              </a:rPr>
              <a:t>A detailed examination of the cellular components reveals significant functional interplay between erythroid and myeloid lineages.</a:t>
            </a:r>
          </a:p>
          <a:p>
            <a:pPr marL="0" indent="0">
              <a:buNone/>
            </a:pPr>
            <a:r>
              <a:rPr lang="en-ZA" sz="1600" dirty="0">
                <a:latin typeface="Century Gothic" panose="020B0502020202020204" pitchFamily="34" charset="0"/>
              </a:rPr>
              <a:t>For instance, the evaluation of granulocyte maturation offers essential insights into the immune system’s capacity to combat foreign pathogens.</a:t>
            </a:r>
          </a:p>
          <a:p>
            <a:pPr marL="0" indent="0">
              <a:buNone/>
            </a:pPr>
            <a:r>
              <a:rPr lang="en-ZA" sz="1600" dirty="0">
                <a:latin typeface="Century Gothic" panose="020B0502020202020204" pitchFamily="34" charset="0"/>
              </a:rPr>
              <a:t>The maturity of these cells can be characterised by a ‘right shift’ in maturation patterns, evidenced by increased granulation and lobulation, indicative of heightened reactivity.</a:t>
            </a:r>
          </a:p>
        </p:txBody>
      </p:sp>
      <p:pic>
        <p:nvPicPr>
          <p:cNvPr id="7" name="Picture 6" descr="A purple round object with text&#10;&#10;Description automatically generated with medium confidence">
            <a:extLst>
              <a:ext uri="{FF2B5EF4-FFF2-40B4-BE49-F238E27FC236}">
                <a16:creationId xmlns:a16="http://schemas.microsoft.com/office/drawing/2014/main" id="{A2339CE8-4C25-53BD-31CC-B4FC21FAFD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936" y="2578332"/>
            <a:ext cx="10917936" cy="3384560"/>
          </a:xfrm>
          <a:prstGeom prst="rect">
            <a:avLst/>
          </a:prstGeom>
        </p:spPr>
      </p:pic>
    </p:spTree>
    <p:extLst>
      <p:ext uri="{BB962C8B-B14F-4D97-AF65-F5344CB8AC3E}">
        <p14:creationId xmlns:p14="http://schemas.microsoft.com/office/powerpoint/2010/main" val="3289439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CB927FA-0630-6867-FB2F-6B50977EC804}"/>
            </a:ext>
          </a:extLst>
        </p:cNvPr>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2FAFAB-548A-700B-197F-572D3DD30D6D}"/>
              </a:ext>
            </a:extLst>
          </p:cNvPr>
          <p:cNvSpPr>
            <a:spLocks noGrp="1"/>
          </p:cNvSpPr>
          <p:nvPr>
            <p:ph type="title"/>
          </p:nvPr>
        </p:nvSpPr>
        <p:spPr>
          <a:xfrm>
            <a:off x="630936" y="502920"/>
            <a:ext cx="3419856" cy="1463040"/>
          </a:xfrm>
        </p:spPr>
        <p:txBody>
          <a:bodyPr anchor="ctr">
            <a:normAutofit/>
          </a:bodyPr>
          <a:lstStyle/>
          <a:p>
            <a:r>
              <a:rPr lang="en-ZA" sz="3000">
                <a:latin typeface="Century Gothic" panose="020B0502020202020204" pitchFamily="34" charset="0"/>
              </a:rPr>
              <a:t>Erythroid and Myeloid Lineages contd.</a:t>
            </a:r>
          </a:p>
        </p:txBody>
      </p:sp>
      <p:pic>
        <p:nvPicPr>
          <p:cNvPr id="4" name="Picture 3" descr="A diagram of erythropoiosis">
            <a:extLst>
              <a:ext uri="{FF2B5EF4-FFF2-40B4-BE49-F238E27FC236}">
                <a16:creationId xmlns:a16="http://schemas.microsoft.com/office/drawing/2014/main" id="{754B043B-7931-4D30-EA5E-9CED354A13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816864" y="2866645"/>
            <a:ext cx="10558272" cy="3959352"/>
          </a:xfrm>
          <a:prstGeom prst="rect">
            <a:avLst/>
          </a:prstGeom>
          <a:noFill/>
        </p:spPr>
      </p:pic>
      <p:sp>
        <p:nvSpPr>
          <p:cNvPr id="69"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225296"/>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DEEB438-B942-FF74-1104-42023E939CFC}"/>
              </a:ext>
            </a:extLst>
          </p:cNvPr>
          <p:cNvSpPr>
            <a:spLocks noGrp="1"/>
          </p:cNvSpPr>
          <p:nvPr>
            <p:ph idx="1"/>
          </p:nvPr>
        </p:nvSpPr>
        <p:spPr>
          <a:xfrm>
            <a:off x="4636006" y="651147"/>
            <a:ext cx="6894576" cy="1788016"/>
          </a:xfrm>
        </p:spPr>
        <p:txBody>
          <a:bodyPr anchor="ctr">
            <a:noAutofit/>
          </a:bodyPr>
          <a:lstStyle/>
          <a:p>
            <a:pPr marL="0" indent="0">
              <a:buNone/>
            </a:pPr>
            <a:r>
              <a:rPr lang="en-ZA" sz="1600" dirty="0">
                <a:latin typeface="Century Gothic" panose="020B0502020202020204" pitchFamily="34" charset="0"/>
              </a:rPr>
              <a:t>Conversely, red cell maturation is crucial for assessing the marrow's responsiveness to oxygen demands.</a:t>
            </a:r>
          </a:p>
          <a:p>
            <a:pPr marL="0" indent="0">
              <a:buNone/>
            </a:pPr>
            <a:r>
              <a:rPr lang="en-ZA" sz="1600" dirty="0">
                <a:latin typeface="Century Gothic" panose="020B0502020202020204" pitchFamily="34" charset="0"/>
              </a:rPr>
              <a:t>Indicators such as reticulocytosis and an elevated red cell distribution width (RDW) provide practical information on the bone marrow’s ability to produce erythrocytes, particularly in response to states of haemolysis or other underlying pathologies.</a:t>
            </a:r>
          </a:p>
          <a:p>
            <a:pPr marL="0" indent="0">
              <a:buNone/>
            </a:pPr>
            <a:r>
              <a:rPr lang="en-ZA" sz="1600" dirty="0">
                <a:latin typeface="Century Gothic" panose="020B0502020202020204" pitchFamily="34" charset="0"/>
              </a:rPr>
              <a:t> The presence of normoblasts, or young red blood cells, highlights the marrow's adaptive mechanisms in maintaining haemoglobin levels.</a:t>
            </a:r>
          </a:p>
        </p:txBody>
      </p:sp>
    </p:spTree>
    <p:extLst>
      <p:ext uri="{BB962C8B-B14F-4D97-AF65-F5344CB8AC3E}">
        <p14:creationId xmlns:p14="http://schemas.microsoft.com/office/powerpoint/2010/main" val="1887940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icroscopic view of cells">
            <a:extLst>
              <a:ext uri="{FF2B5EF4-FFF2-40B4-BE49-F238E27FC236}">
                <a16:creationId xmlns:a16="http://schemas.microsoft.com/office/drawing/2014/main" id="{5F1DD3AA-8E2C-0EC6-C0B0-561EAB856395}"/>
              </a:ext>
            </a:extLst>
          </p:cNvPr>
          <p:cNvPicPr>
            <a:picLocks noChangeAspect="1"/>
          </p:cNvPicPr>
          <p:nvPr/>
        </p:nvPicPr>
        <p:blipFill>
          <a:blip r:embed="rId2"/>
          <a:srcRect r="6237"/>
          <a:stretch/>
        </p:blipFill>
        <p:spPr>
          <a:xfrm>
            <a:off x="2522356" y="10"/>
            <a:ext cx="9669642" cy="6857990"/>
          </a:xfrm>
          <a:prstGeom prst="rect">
            <a:avLst/>
          </a:prstGeom>
        </p:spPr>
      </p:pic>
      <p:sp>
        <p:nvSpPr>
          <p:cNvPr id="32" name="Rectangle 3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CC5B07E-F267-EE4C-E3BF-AEA03FAB6E84}"/>
              </a:ext>
            </a:extLst>
          </p:cNvPr>
          <p:cNvSpPr>
            <a:spLocks noGrp="1"/>
          </p:cNvSpPr>
          <p:nvPr>
            <p:ph type="title"/>
          </p:nvPr>
        </p:nvSpPr>
        <p:spPr>
          <a:xfrm>
            <a:off x="838200" y="365125"/>
            <a:ext cx="3822189" cy="1899912"/>
          </a:xfrm>
        </p:spPr>
        <p:txBody>
          <a:bodyPr>
            <a:normAutofit/>
          </a:bodyPr>
          <a:lstStyle/>
          <a:p>
            <a:r>
              <a:rPr lang="en-ZA" sz="4000" b="0" kern="1200">
                <a:effectLst/>
                <a:latin typeface="Century Gothic" panose="020B0502020202020204" pitchFamily="34" charset="0"/>
                <a:ea typeface="+mj-ea"/>
                <a:cs typeface="+mj-cs"/>
              </a:rPr>
              <a:t>Platelet Evaluation</a:t>
            </a:r>
            <a:endParaRPr lang="en-ZA" sz="4000">
              <a:latin typeface="Century Gothic" panose="020B0502020202020204" pitchFamily="34" charset="0"/>
            </a:endParaRPr>
          </a:p>
        </p:txBody>
      </p:sp>
      <p:sp>
        <p:nvSpPr>
          <p:cNvPr id="4" name="Content Placeholder 3">
            <a:extLst>
              <a:ext uri="{FF2B5EF4-FFF2-40B4-BE49-F238E27FC236}">
                <a16:creationId xmlns:a16="http://schemas.microsoft.com/office/drawing/2014/main" id="{5ED3EF71-2E07-8D4C-ECE8-E2D2F0506B38}"/>
              </a:ext>
            </a:extLst>
          </p:cNvPr>
          <p:cNvSpPr>
            <a:spLocks noGrp="1"/>
          </p:cNvSpPr>
          <p:nvPr>
            <p:ph idx="1"/>
          </p:nvPr>
        </p:nvSpPr>
        <p:spPr>
          <a:xfrm>
            <a:off x="838200" y="2434201"/>
            <a:ext cx="3822189" cy="3742762"/>
          </a:xfrm>
        </p:spPr>
        <p:txBody>
          <a:bodyPr>
            <a:normAutofit lnSpcReduction="10000"/>
          </a:bodyPr>
          <a:lstStyle/>
          <a:p>
            <a:pPr marL="0" indent="0">
              <a:buNone/>
            </a:pPr>
            <a:r>
              <a:rPr lang="en-ZA" sz="1600" dirty="0">
                <a:latin typeface="Century Gothic" panose="020B0502020202020204" pitchFamily="34" charset="0"/>
              </a:rPr>
              <a:t>The assessment of platelets adds another layer of complexity to the clinical picture. An increased megakaryocyte activity within the bone marrow is indicative of heightened platelet production, evident in thrombocytosis.</a:t>
            </a:r>
          </a:p>
          <a:p>
            <a:pPr marL="0" indent="0">
              <a:buNone/>
            </a:pPr>
            <a:r>
              <a:rPr lang="en-ZA" sz="1600" dirty="0">
                <a:latin typeface="Century Gothic" panose="020B0502020202020204" pitchFamily="34" charset="0"/>
              </a:rPr>
              <a:t>Thrombocytosis may arise from essential or reactive processes, necessitating a nuanced interpretation to distinguish between benign and potentially malignant aetiologies. In some cases, thrombocythemia may be reflected as a decrease in platelet size and number, often linked to idiopathic autoimmune phenomena.</a:t>
            </a:r>
          </a:p>
          <a:p>
            <a:endParaRPr lang="en-ZA" sz="1600" dirty="0">
              <a:latin typeface="Century Gothic" panose="020B0502020202020204" pitchFamily="34" charset="0"/>
            </a:endParaRPr>
          </a:p>
        </p:txBody>
      </p:sp>
    </p:spTree>
    <p:extLst>
      <p:ext uri="{BB962C8B-B14F-4D97-AF65-F5344CB8AC3E}">
        <p14:creationId xmlns:p14="http://schemas.microsoft.com/office/powerpoint/2010/main" val="2111398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Content Placeholder 4" descr="Vaccine storage and manufacturing">
            <a:extLst>
              <a:ext uri="{FF2B5EF4-FFF2-40B4-BE49-F238E27FC236}">
                <a16:creationId xmlns:a16="http://schemas.microsoft.com/office/drawing/2014/main" id="{AF937B22-AC40-5806-91E3-E9C1F74E18E5}"/>
              </a:ext>
            </a:extLst>
          </p:cNvPr>
          <p:cNvPicPr>
            <a:picLocks noChangeAspect="1"/>
          </p:cNvPicPr>
          <p:nvPr/>
        </p:nvPicPr>
        <p:blipFill>
          <a:blip r:embed="rId2"/>
          <a:srcRect t="1060" b="14671"/>
          <a:stretch/>
        </p:blipFill>
        <p:spPr>
          <a:xfrm>
            <a:off x="20" y="10"/>
            <a:ext cx="12191980" cy="6857990"/>
          </a:xfrm>
          <a:prstGeom prst="rect">
            <a:avLst/>
          </a:prstGeom>
        </p:spPr>
      </p:pic>
      <p:sp>
        <p:nvSpPr>
          <p:cNvPr id="45" name="Rectangle 44">
            <a:extLst>
              <a:ext uri="{FF2B5EF4-FFF2-40B4-BE49-F238E27FC236}">
                <a16:creationId xmlns:a16="http://schemas.microsoft.com/office/drawing/2014/main" id="{B4916930-E76E-4100-9DCF-4981566A3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57375" y="1885950"/>
            <a:ext cx="8505825" cy="3152775"/>
          </a:xfrm>
          <a:prstGeom prst="rect">
            <a:avLst/>
          </a:prstGeom>
          <a:solidFill>
            <a:schemeClr val="bg1">
              <a:alpha val="75000"/>
            </a:schemeClr>
          </a:solidFill>
          <a:ln w="6350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6AFE60C-4172-AA14-4677-D216015FD054}"/>
              </a:ext>
            </a:extLst>
          </p:cNvPr>
          <p:cNvSpPr txBox="1"/>
          <p:nvPr/>
        </p:nvSpPr>
        <p:spPr>
          <a:xfrm>
            <a:off x="2034540" y="2274838"/>
            <a:ext cx="8122920" cy="2308324"/>
          </a:xfrm>
          <a:prstGeom prst="rect">
            <a:avLst/>
          </a:prstGeom>
          <a:noFill/>
        </p:spPr>
        <p:txBody>
          <a:bodyPr wrap="square" rtlCol="0">
            <a:spAutoFit/>
          </a:bodyPr>
          <a:lstStyle/>
          <a:p>
            <a:pPr algn="ctr"/>
            <a:r>
              <a:rPr lang="en-US" sz="2400" dirty="0">
                <a:latin typeface="Century Gothic" panose="020B0502020202020204" pitchFamily="34" charset="0"/>
              </a:rPr>
              <a:t>Thrombopoietin (TPO) plays a pivotal role in the regulatory mechanisms governing platelet production. Understanding the nuances of TPO's function is essential not only for diagnostic purposes but also for therapeutic interventions aimed at </a:t>
            </a:r>
            <a:r>
              <a:rPr lang="en-US" sz="2400" dirty="0" err="1">
                <a:latin typeface="Century Gothic" panose="020B0502020202020204" pitchFamily="34" charset="0"/>
              </a:rPr>
              <a:t>normalising</a:t>
            </a:r>
            <a:r>
              <a:rPr lang="en-US" sz="2400" dirty="0">
                <a:latin typeface="Century Gothic" panose="020B0502020202020204" pitchFamily="34" charset="0"/>
              </a:rPr>
              <a:t> platelet counts.</a:t>
            </a:r>
            <a:endParaRPr lang="en-ZA" sz="2400" dirty="0">
              <a:latin typeface="Century Gothic" panose="020B0502020202020204" pitchFamily="34" charset="0"/>
            </a:endParaRPr>
          </a:p>
        </p:txBody>
      </p:sp>
    </p:spTree>
    <p:extLst>
      <p:ext uri="{BB962C8B-B14F-4D97-AF65-F5344CB8AC3E}">
        <p14:creationId xmlns:p14="http://schemas.microsoft.com/office/powerpoint/2010/main" val="634085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233CD9-889E-EF87-F717-34439486BB94}"/>
              </a:ext>
            </a:extLst>
          </p:cNvPr>
          <p:cNvSpPr>
            <a:spLocks noGrp="1"/>
          </p:cNvSpPr>
          <p:nvPr>
            <p:ph type="title"/>
          </p:nvPr>
        </p:nvSpPr>
        <p:spPr>
          <a:xfrm>
            <a:off x="572493" y="238539"/>
            <a:ext cx="11018520" cy="1434415"/>
          </a:xfrm>
        </p:spPr>
        <p:txBody>
          <a:bodyPr anchor="b">
            <a:normAutofit/>
          </a:bodyPr>
          <a:lstStyle/>
          <a:p>
            <a:r>
              <a:rPr lang="en-ZA" sz="5400" b="0" kern="1200">
                <a:effectLst/>
                <a:latin typeface="Century Gothic" panose="020B0502020202020204" pitchFamily="34" charset="0"/>
                <a:ea typeface="+mj-ea"/>
                <a:cs typeface="+mj-cs"/>
              </a:rPr>
              <a:t>Conclusion</a:t>
            </a:r>
          </a:p>
        </p:txBody>
      </p:sp>
      <p:sp>
        <p:nvSpPr>
          <p:cNvPr id="2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83CBD047-4A7A-9AA4-B4E6-755EF7B318DF}"/>
              </a:ext>
            </a:extLst>
          </p:cNvPr>
          <p:cNvSpPr>
            <a:spLocks noGrp="1"/>
          </p:cNvSpPr>
          <p:nvPr>
            <p:ph idx="1"/>
          </p:nvPr>
        </p:nvSpPr>
        <p:spPr>
          <a:xfrm>
            <a:off x="572493" y="2071316"/>
            <a:ext cx="6713552" cy="4119172"/>
          </a:xfrm>
        </p:spPr>
        <p:txBody>
          <a:bodyPr anchor="t">
            <a:normAutofit lnSpcReduction="10000"/>
          </a:bodyPr>
          <a:lstStyle/>
          <a:p>
            <a:pPr marL="0" indent="0">
              <a:buNone/>
            </a:pPr>
            <a:r>
              <a:rPr lang="en-ZA" sz="2000" dirty="0">
                <a:latin typeface="Century Gothic" panose="020B0502020202020204" pitchFamily="34" charset="0"/>
              </a:rPr>
              <a:t>The FBC is not merely a collection of data points; it is an intricate compilation of information that facilitates a deeper understanding of a patient's physiological state.</a:t>
            </a:r>
          </a:p>
          <a:p>
            <a:pPr marL="0" indent="0">
              <a:buNone/>
            </a:pPr>
            <a:r>
              <a:rPr lang="en-ZA" sz="2000" dirty="0">
                <a:latin typeface="Century Gothic" panose="020B0502020202020204" pitchFamily="34" charset="0"/>
              </a:rPr>
              <a:t>Through meticulous analysis of the parameters encompassing erythroid, myeloid, and platelet lineages, clinicians can leverage the FBC as a vital tool in clinical reasoning.</a:t>
            </a:r>
          </a:p>
          <a:p>
            <a:pPr marL="0" indent="0">
              <a:buNone/>
            </a:pPr>
            <a:r>
              <a:rPr lang="en-ZA" sz="2000" dirty="0">
                <a:latin typeface="Century Gothic" panose="020B0502020202020204" pitchFamily="34" charset="0"/>
              </a:rPr>
              <a:t>Its role in healthcare extends far beyond the mere quantification of blood components, forming a critical component of the diagnostic algorithm that guides clinical practice. Consequently, the FBC remains an indispensable element in the ongoing quest to decipher the complexities of human health and disease</a:t>
            </a:r>
          </a:p>
        </p:txBody>
      </p:sp>
      <p:pic>
        <p:nvPicPr>
          <p:cNvPr id="5" name="Picture 4" descr="Red blood cells suspended in mid-air">
            <a:extLst>
              <a:ext uri="{FF2B5EF4-FFF2-40B4-BE49-F238E27FC236}">
                <a16:creationId xmlns:a16="http://schemas.microsoft.com/office/drawing/2014/main" id="{8128B123-4DBE-4505-7720-352461EBFBFD}"/>
              </a:ext>
            </a:extLst>
          </p:cNvPr>
          <p:cNvPicPr>
            <a:picLocks noChangeAspect="1"/>
          </p:cNvPicPr>
          <p:nvPr/>
        </p:nvPicPr>
        <p:blipFill>
          <a:blip r:embed="rId2"/>
          <a:srcRect l="14817" r="25054"/>
          <a:stretch/>
        </p:blipFill>
        <p:spPr>
          <a:xfrm>
            <a:off x="7675658" y="2093976"/>
            <a:ext cx="3941064" cy="4096512"/>
          </a:xfrm>
          <a:prstGeom prst="rect">
            <a:avLst/>
          </a:prstGeom>
        </p:spPr>
      </p:pic>
    </p:spTree>
    <p:extLst>
      <p:ext uri="{BB962C8B-B14F-4D97-AF65-F5344CB8AC3E}">
        <p14:creationId xmlns:p14="http://schemas.microsoft.com/office/powerpoint/2010/main" val="155634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looking at a screen with a diagram&#10;&#10;Description automatically generated">
            <a:extLst>
              <a:ext uri="{FF2B5EF4-FFF2-40B4-BE49-F238E27FC236}">
                <a16:creationId xmlns:a16="http://schemas.microsoft.com/office/drawing/2014/main" id="{D34BF728-C1B9-0E7D-02C6-DCC1EEA7750E}"/>
              </a:ext>
            </a:extLst>
          </p:cNvPr>
          <p:cNvPicPr>
            <a:picLocks noChangeAspect="1"/>
          </p:cNvPicPr>
          <p:nvPr/>
        </p:nvPicPr>
        <p:blipFill>
          <a:blip r:embed="rId2">
            <a:extLst>
              <a:ext uri="{28A0092B-C50C-407E-A947-70E740481C1C}">
                <a14:useLocalDpi xmlns:a14="http://schemas.microsoft.com/office/drawing/2010/main" val="0"/>
              </a:ext>
            </a:extLst>
          </a:blip>
          <a:srcRect t="7723" r="2" b="7422"/>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21" name="Freeform: Shape 20">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Freeform: Shape 22">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D739722-AD6F-B3A3-3D08-A2F9C2BD659D}"/>
              </a:ext>
            </a:extLst>
          </p:cNvPr>
          <p:cNvSpPr>
            <a:spLocks noGrp="1"/>
          </p:cNvSpPr>
          <p:nvPr>
            <p:ph type="ctrTitle"/>
          </p:nvPr>
        </p:nvSpPr>
        <p:spPr>
          <a:xfrm>
            <a:off x="481029" y="262128"/>
            <a:ext cx="4023360" cy="4428743"/>
          </a:xfrm>
        </p:spPr>
        <p:txBody>
          <a:bodyPr anchor="b">
            <a:normAutofit/>
          </a:bodyPr>
          <a:lstStyle/>
          <a:p>
            <a:pPr algn="l"/>
            <a:r>
              <a:rPr lang="en-ZA" sz="4400" b="0" kern="1200" dirty="0">
                <a:effectLst/>
                <a:latin typeface="Century Gothic" panose="020B0502020202020204" pitchFamily="34" charset="0"/>
                <a:ea typeface="+mj-ea"/>
                <a:cs typeface="+mj-cs"/>
              </a:rPr>
              <a:t>The Role of AI in the Future of Full Blood Count and Blood Results Interpretation</a:t>
            </a:r>
            <a:endParaRPr lang="en-ZA" sz="4400" dirty="0">
              <a:latin typeface="Century Gothic" panose="020B0502020202020204" pitchFamily="34" charset="0"/>
            </a:endParaRPr>
          </a:p>
        </p:txBody>
      </p:sp>
      <p:sp>
        <p:nvSpPr>
          <p:cNvPr id="25"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8812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blood samples&#10;&#10;Description automatically generated">
            <a:extLst>
              <a:ext uri="{FF2B5EF4-FFF2-40B4-BE49-F238E27FC236}">
                <a16:creationId xmlns:a16="http://schemas.microsoft.com/office/drawing/2014/main" id="{696666F3-9C41-3467-7843-12436B551278}"/>
              </a:ext>
            </a:extLst>
          </p:cNvPr>
          <p:cNvPicPr>
            <a:picLocks noChangeAspect="1"/>
          </p:cNvPicPr>
          <p:nvPr/>
        </p:nvPicPr>
        <p:blipFill>
          <a:blip r:embed="rId2">
            <a:extLst>
              <a:ext uri="{28A0092B-C50C-407E-A947-70E740481C1C}">
                <a14:useLocalDpi xmlns:a14="http://schemas.microsoft.com/office/drawing/2010/main" val="0"/>
              </a:ext>
            </a:extLst>
          </a:blip>
          <a:srcRect r="29926"/>
          <a:stretch/>
        </p:blipFill>
        <p:spPr>
          <a:xfrm>
            <a:off x="4883022" y="10"/>
            <a:ext cx="7308978"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p:spPr>
      </p:pic>
      <p:sp useBgFill="1">
        <p:nvSpPr>
          <p:cNvPr id="34" name="Freeform: Shape 33">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6" name="Freeform: Shape 35">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0" name="Rectangle 39">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Content Placeholder 2">
            <a:extLst>
              <a:ext uri="{FF2B5EF4-FFF2-40B4-BE49-F238E27FC236}">
                <a16:creationId xmlns:a16="http://schemas.microsoft.com/office/drawing/2014/main" id="{FC77AB01-7CC1-A463-DED5-B9BD42EF0907}"/>
              </a:ext>
            </a:extLst>
          </p:cNvPr>
          <p:cNvSpPr>
            <a:spLocks noGrp="1"/>
          </p:cNvSpPr>
          <p:nvPr>
            <p:ph idx="1"/>
          </p:nvPr>
        </p:nvSpPr>
        <p:spPr>
          <a:xfrm>
            <a:off x="374904" y="2522949"/>
            <a:ext cx="5065776" cy="3402363"/>
          </a:xfrm>
        </p:spPr>
        <p:txBody>
          <a:bodyPr anchor="t">
            <a:normAutofit lnSpcReduction="10000"/>
          </a:bodyPr>
          <a:lstStyle/>
          <a:p>
            <a:pPr marL="0" indent="0">
              <a:buNone/>
            </a:pPr>
            <a:r>
              <a:rPr lang="en-ZA" sz="2000">
                <a:latin typeface="Century Gothic" panose="020B0502020202020204" pitchFamily="34" charset="0"/>
              </a:rPr>
              <a:t>The interpretation of FBC and other blood results has traditionally relied on the expertise of healthcare professionals, who examine clinical details alongside numerical data to derive meaningful insights.</a:t>
            </a:r>
          </a:p>
          <a:p>
            <a:pPr marL="0" indent="0">
              <a:buNone/>
            </a:pPr>
            <a:r>
              <a:rPr lang="en-ZA" sz="2000">
                <a:latin typeface="Century Gothic" panose="020B0502020202020204" pitchFamily="34" charset="0"/>
              </a:rPr>
              <a:t>As artificial intelligence (AI) continues to evolve and integrate into healthcare systems, its application in interpreting blood results presents both opportunities and challenges that merit thorough analysis</a:t>
            </a:r>
          </a:p>
        </p:txBody>
      </p:sp>
    </p:spTree>
    <p:extLst>
      <p:ext uri="{BB962C8B-B14F-4D97-AF65-F5344CB8AC3E}">
        <p14:creationId xmlns:p14="http://schemas.microsoft.com/office/powerpoint/2010/main" val="1329516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6212EC-90DC-BA91-638D-688C7EA33A35}"/>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BBC4-4DD6-BD17-5CEE-5279B53684C7}"/>
              </a:ext>
            </a:extLst>
          </p:cNvPr>
          <p:cNvSpPr>
            <a:spLocks noGrp="1"/>
          </p:cNvSpPr>
          <p:nvPr>
            <p:ph type="title"/>
          </p:nvPr>
        </p:nvSpPr>
        <p:spPr>
          <a:xfrm>
            <a:off x="640080" y="325369"/>
            <a:ext cx="4368602" cy="1956841"/>
          </a:xfrm>
        </p:spPr>
        <p:txBody>
          <a:bodyPr anchor="b">
            <a:normAutofit fontScale="90000"/>
          </a:bodyPr>
          <a:lstStyle/>
          <a:p>
            <a:r>
              <a:rPr lang="en-ZA" sz="5400" b="0" kern="1200">
                <a:effectLst/>
                <a:latin typeface="Century Gothic" panose="020B0502020202020204" pitchFamily="34" charset="0"/>
                <a:ea typeface="+mj-ea"/>
                <a:cs typeface="+mj-cs"/>
              </a:rPr>
              <a:t>AI’s Analytical Capabilities</a:t>
            </a:r>
            <a:endParaRPr lang="en-ZA" sz="5400">
              <a:latin typeface="Century Gothic" panose="020B0502020202020204" pitchFamily="34" charset="0"/>
            </a:endParaRPr>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958993E-20B1-2374-87C1-E83A88D2202D}"/>
              </a:ext>
            </a:extLst>
          </p:cNvPr>
          <p:cNvSpPr>
            <a:spLocks noGrp="1"/>
          </p:cNvSpPr>
          <p:nvPr>
            <p:ph idx="1"/>
          </p:nvPr>
        </p:nvSpPr>
        <p:spPr>
          <a:xfrm>
            <a:off x="640080" y="2872899"/>
            <a:ext cx="4243589" cy="3320668"/>
          </a:xfrm>
        </p:spPr>
        <p:txBody>
          <a:bodyPr>
            <a:normAutofit/>
          </a:bodyPr>
          <a:lstStyle/>
          <a:p>
            <a:pPr marL="0" indent="0">
              <a:buNone/>
            </a:pPr>
            <a:r>
              <a:rPr lang="en-ZA" sz="2200" dirty="0">
                <a:latin typeface="Century Gothic" panose="020B0502020202020204" pitchFamily="34" charset="0"/>
              </a:rPr>
              <a:t>AI algorithms, particularly those based on machine learning and deep learning, possess the ability to analyse vast datasets with speeds and accuracies surpassing human capabilities.</a:t>
            </a:r>
          </a:p>
          <a:p>
            <a:endParaRPr lang="en-ZA" sz="2200" dirty="0">
              <a:latin typeface="Century Gothic" panose="020B0502020202020204" pitchFamily="34" charset="0"/>
            </a:endParaRPr>
          </a:p>
        </p:txBody>
      </p:sp>
      <p:pic>
        <p:nvPicPr>
          <p:cNvPr id="5" name="Picture 4" descr="Vaccine storage and manufacturing">
            <a:extLst>
              <a:ext uri="{FF2B5EF4-FFF2-40B4-BE49-F238E27FC236}">
                <a16:creationId xmlns:a16="http://schemas.microsoft.com/office/drawing/2014/main" id="{FBD040C7-A120-A6C4-F5BF-C0FE74EE0C8F}"/>
              </a:ext>
            </a:extLst>
          </p:cNvPr>
          <p:cNvPicPr>
            <a:picLocks noChangeAspect="1"/>
          </p:cNvPicPr>
          <p:nvPr/>
        </p:nvPicPr>
        <p:blipFill>
          <a:blip r:embed="rId2"/>
          <a:srcRect l="20466" r="1258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35364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B82D03-D109-34AA-4783-1D93211A0241}"/>
              </a:ext>
            </a:extLst>
          </p:cNvPr>
          <p:cNvSpPr>
            <a:spLocks noGrp="1"/>
          </p:cNvSpPr>
          <p:nvPr>
            <p:ph type="title"/>
          </p:nvPr>
        </p:nvSpPr>
        <p:spPr>
          <a:xfrm>
            <a:off x="6892119" y="1913930"/>
            <a:ext cx="4589493" cy="3962400"/>
          </a:xfrm>
        </p:spPr>
        <p:txBody>
          <a:bodyPr vert="horz" lIns="91440" tIns="45720" rIns="91440" bIns="45720" rtlCol="0" anchor="ctr">
            <a:normAutofit fontScale="90000"/>
          </a:bodyPr>
          <a:lstStyle/>
          <a:p>
            <a:r>
              <a:rPr lang="en-US" sz="2000" dirty="0">
                <a:latin typeface="Century Gothic" panose="020B0502020202020204" pitchFamily="34" charset="0"/>
              </a:rPr>
              <a:t>- White blood cell count</a:t>
            </a:r>
            <a:br>
              <a:rPr lang="en-US" sz="2000" dirty="0">
                <a:latin typeface="Century Gothic" panose="020B0502020202020204" pitchFamily="34" charset="0"/>
              </a:rPr>
            </a:br>
            <a:r>
              <a:rPr lang="en-US" sz="2000" dirty="0">
                <a:latin typeface="Century Gothic" panose="020B0502020202020204" pitchFamily="34" charset="0"/>
              </a:rPr>
              <a:t>- </a:t>
            </a:r>
            <a:r>
              <a:rPr lang="en-US" sz="2000" dirty="0" err="1">
                <a:latin typeface="Century Gothic" panose="020B0502020202020204" pitchFamily="34" charset="0"/>
              </a:rPr>
              <a:t>Haemoglobin</a:t>
            </a:r>
            <a:r>
              <a:rPr lang="en-US" sz="2000" dirty="0">
                <a:latin typeface="Century Gothic" panose="020B0502020202020204" pitchFamily="34" charset="0"/>
              </a:rPr>
              <a:t> levels</a:t>
            </a:r>
            <a:br>
              <a:rPr lang="en-US" sz="2000" dirty="0">
                <a:latin typeface="Century Gothic" panose="020B0502020202020204" pitchFamily="34" charset="0"/>
              </a:rPr>
            </a:br>
            <a:r>
              <a:rPr lang="en-US" sz="2000" dirty="0">
                <a:latin typeface="Century Gothic" panose="020B0502020202020204" pitchFamily="34" charset="0"/>
              </a:rPr>
              <a:t>- Platelet counts</a:t>
            </a:r>
            <a:br>
              <a:rPr lang="en-US" sz="2000" dirty="0">
                <a:latin typeface="Century Gothic" panose="020B0502020202020204" pitchFamily="34" charset="0"/>
              </a:rPr>
            </a:br>
            <a:br>
              <a:rPr lang="en-US" sz="2000" dirty="0">
                <a:latin typeface="Century Gothic" panose="020B0502020202020204" pitchFamily="34" charset="0"/>
              </a:rPr>
            </a:br>
            <a:r>
              <a:rPr lang="en-US" sz="2000" dirty="0">
                <a:latin typeface="Century Gothic" panose="020B0502020202020204" pitchFamily="34" charset="0"/>
              </a:rPr>
              <a:t>This allows for the identification of abnormalities that may indicate underlying health conditions.</a:t>
            </a:r>
            <a:br>
              <a:rPr lang="en-US" sz="2000" dirty="0">
                <a:latin typeface="Century Gothic" panose="020B0502020202020204" pitchFamily="34" charset="0"/>
              </a:rPr>
            </a:br>
            <a:br>
              <a:rPr lang="en-US" sz="2000" dirty="0">
                <a:latin typeface="Century Gothic" panose="020B0502020202020204" pitchFamily="34" charset="0"/>
              </a:rPr>
            </a:br>
            <a:r>
              <a:rPr lang="en-US" sz="2000" dirty="0">
                <a:latin typeface="Century Gothic" panose="020B0502020202020204" pitchFamily="34" charset="0"/>
              </a:rPr>
              <a:t>This capability can enhance diagnostic accuracy by facilitating earlier detection of diseases, such as </a:t>
            </a:r>
            <a:r>
              <a:rPr lang="en-US" sz="2000" dirty="0" err="1">
                <a:latin typeface="Century Gothic" panose="020B0502020202020204" pitchFamily="34" charset="0"/>
              </a:rPr>
              <a:t>anaemia</a:t>
            </a:r>
            <a:r>
              <a:rPr lang="en-US" sz="2000" dirty="0">
                <a:latin typeface="Century Gothic" panose="020B0502020202020204" pitchFamily="34" charset="0"/>
              </a:rPr>
              <a:t> or </a:t>
            </a:r>
            <a:r>
              <a:rPr lang="en-US" sz="2000" dirty="0" err="1">
                <a:latin typeface="Century Gothic" panose="020B0502020202020204" pitchFamily="34" charset="0"/>
              </a:rPr>
              <a:t>leukaemia</a:t>
            </a:r>
            <a:r>
              <a:rPr lang="en-US" sz="2000" dirty="0">
                <a:latin typeface="Century Gothic" panose="020B0502020202020204" pitchFamily="34" charset="0"/>
              </a:rPr>
              <a:t>, which are often diagnosed through blood analysis.</a:t>
            </a:r>
            <a:br>
              <a:rPr lang="en-US" sz="2000" dirty="0">
                <a:latin typeface="Century Gothic" panose="020B0502020202020204" pitchFamily="34" charset="0"/>
              </a:rPr>
            </a:br>
            <a:endParaRPr lang="en-US" sz="2000" dirty="0">
              <a:latin typeface="Century Gothic" panose="020B0502020202020204" pitchFamily="34" charset="0"/>
            </a:endParaRPr>
          </a:p>
        </p:txBody>
      </p:sp>
      <p:pic>
        <p:nvPicPr>
          <p:cNvPr id="11" name="Content Placeholder 10" descr="A blood vessel with red blood cells&#10;&#10;Description automatically generated">
            <a:extLst>
              <a:ext uri="{FF2B5EF4-FFF2-40B4-BE49-F238E27FC236}">
                <a16:creationId xmlns:a16="http://schemas.microsoft.com/office/drawing/2014/main" id="{01A3BAB5-F78B-CE04-1378-0AFF5FCD9EB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369"/>
          <a:stretch/>
        </p:blipFill>
        <p:spPr>
          <a:xfrm>
            <a:off x="1" y="10"/>
            <a:ext cx="6832674" cy="6857990"/>
          </a:xfrm>
          <a:custGeom>
            <a:avLst/>
            <a:gdLst/>
            <a:ahLst/>
            <a:cxnLst/>
            <a:rect l="l" t="t" r="r" b="b"/>
            <a:pathLst>
              <a:path w="6832674" h="6858000">
                <a:moveTo>
                  <a:pt x="0" y="0"/>
                </a:moveTo>
                <a:lnTo>
                  <a:pt x="6832674" y="0"/>
                </a:lnTo>
                <a:lnTo>
                  <a:pt x="6749707" y="183520"/>
                </a:lnTo>
                <a:cubicBezTo>
                  <a:pt x="6327787" y="1181050"/>
                  <a:pt x="6094475" y="2277779"/>
                  <a:pt x="6094475" y="3429000"/>
                </a:cubicBezTo>
                <a:cubicBezTo>
                  <a:pt x="6094475" y="4580222"/>
                  <a:pt x="6327787" y="5676950"/>
                  <a:pt x="6749707" y="6674481"/>
                </a:cubicBezTo>
                <a:lnTo>
                  <a:pt x="6832674" y="6858000"/>
                </a:lnTo>
                <a:lnTo>
                  <a:pt x="0" y="6858000"/>
                </a:lnTo>
                <a:close/>
              </a:path>
            </a:pathLst>
          </a:custGeom>
        </p:spPr>
      </p:pic>
      <p:sp>
        <p:nvSpPr>
          <p:cNvPr id="14" name="TextBox 13">
            <a:extLst>
              <a:ext uri="{FF2B5EF4-FFF2-40B4-BE49-F238E27FC236}">
                <a16:creationId xmlns:a16="http://schemas.microsoft.com/office/drawing/2014/main" id="{79956122-105C-4B65-6C06-2648B90048E4}"/>
              </a:ext>
            </a:extLst>
          </p:cNvPr>
          <p:cNvSpPr txBox="1"/>
          <p:nvPr/>
        </p:nvSpPr>
        <p:spPr>
          <a:xfrm>
            <a:off x="6892119" y="990600"/>
            <a:ext cx="4589493" cy="923330"/>
          </a:xfrm>
          <a:prstGeom prst="rect">
            <a:avLst/>
          </a:prstGeom>
          <a:noFill/>
        </p:spPr>
        <p:txBody>
          <a:bodyPr wrap="square" rtlCol="0">
            <a:spAutoFit/>
          </a:bodyPr>
          <a:lstStyle/>
          <a:p>
            <a:r>
              <a:rPr lang="en-US" sz="1800" dirty="0">
                <a:latin typeface="Century Gothic" panose="020B0502020202020204" pitchFamily="34" charset="0"/>
              </a:rPr>
              <a:t>In the context of FBC interpretation, AI can swiftly assess various parameters, including:</a:t>
            </a:r>
            <a:endParaRPr lang="en-ZA" dirty="0"/>
          </a:p>
        </p:txBody>
      </p:sp>
    </p:spTree>
    <p:extLst>
      <p:ext uri="{BB962C8B-B14F-4D97-AF65-F5344CB8AC3E}">
        <p14:creationId xmlns:p14="http://schemas.microsoft.com/office/powerpoint/2010/main" val="972373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8B868-6E0F-133E-01A9-25A52432A86A}"/>
              </a:ext>
            </a:extLst>
          </p:cNvPr>
          <p:cNvSpPr>
            <a:spLocks noGrp="1"/>
          </p:cNvSpPr>
          <p:nvPr>
            <p:ph type="title"/>
          </p:nvPr>
        </p:nvSpPr>
        <p:spPr>
          <a:xfrm>
            <a:off x="5297762" y="329184"/>
            <a:ext cx="6251110" cy="1783080"/>
          </a:xfrm>
        </p:spPr>
        <p:txBody>
          <a:bodyPr anchor="b">
            <a:normAutofit/>
          </a:bodyPr>
          <a:lstStyle/>
          <a:p>
            <a:r>
              <a:rPr lang="en-ZA" sz="5400" b="0" kern="1200">
                <a:effectLst/>
                <a:latin typeface="Century Gothic" panose="020B0502020202020204" pitchFamily="34" charset="0"/>
                <a:ea typeface="+mj-ea"/>
                <a:cs typeface="+mj-cs"/>
              </a:rPr>
              <a:t>Integration into Clinical Practice</a:t>
            </a:r>
          </a:p>
        </p:txBody>
      </p:sp>
      <p:pic>
        <p:nvPicPr>
          <p:cNvPr id="10" name="Picture 9" descr="A person looking through a microscope&#10;&#10;Description automatically generated">
            <a:extLst>
              <a:ext uri="{FF2B5EF4-FFF2-40B4-BE49-F238E27FC236}">
                <a16:creationId xmlns:a16="http://schemas.microsoft.com/office/drawing/2014/main" id="{FAE02FA2-DA21-B5CD-C132-A02BCC8C5D6B}"/>
              </a:ext>
            </a:extLst>
          </p:cNvPr>
          <p:cNvPicPr>
            <a:picLocks noChangeAspect="1"/>
          </p:cNvPicPr>
          <p:nvPr/>
        </p:nvPicPr>
        <p:blipFill>
          <a:blip r:embed="rId2">
            <a:extLst>
              <a:ext uri="{28A0092B-C50C-407E-A947-70E740481C1C}">
                <a14:useLocalDpi xmlns:a14="http://schemas.microsoft.com/office/drawing/2010/main" val="0"/>
              </a:ext>
            </a:extLst>
          </a:blip>
          <a:srcRect b="201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60"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1A96C14-6652-3385-5DD1-99FDFD66412E}"/>
              </a:ext>
            </a:extLst>
          </p:cNvPr>
          <p:cNvSpPr>
            <a:spLocks noGrp="1"/>
          </p:cNvSpPr>
          <p:nvPr>
            <p:ph idx="1"/>
          </p:nvPr>
        </p:nvSpPr>
        <p:spPr>
          <a:xfrm>
            <a:off x="5297762" y="2706624"/>
            <a:ext cx="6251110" cy="3483864"/>
          </a:xfrm>
        </p:spPr>
        <p:txBody>
          <a:bodyPr>
            <a:normAutofit/>
          </a:bodyPr>
          <a:lstStyle/>
          <a:p>
            <a:pPr marL="0" indent="0">
              <a:buNone/>
            </a:pPr>
            <a:r>
              <a:rPr lang="en-ZA" sz="2200">
                <a:latin typeface="Century Gothic" panose="020B0502020202020204" pitchFamily="34" charset="0"/>
              </a:rPr>
              <a:t>The integration of AI in laboratory settings is likely to streamline the workflow of pathologists and clinicians.</a:t>
            </a:r>
          </a:p>
          <a:p>
            <a:pPr marL="0" indent="0">
              <a:buNone/>
            </a:pPr>
            <a:r>
              <a:rPr lang="en-ZA" sz="2200">
                <a:latin typeface="Century Gothic" panose="020B0502020202020204" pitchFamily="34" charset="0"/>
              </a:rPr>
              <a:t>With AI systems capable of pre-filtering results for anomalies, healthcare providers can focus on cases that require immediate attention, thereby optimising time and resources.</a:t>
            </a:r>
          </a:p>
        </p:txBody>
      </p:sp>
    </p:spTree>
    <p:extLst>
      <p:ext uri="{BB962C8B-B14F-4D97-AF65-F5344CB8AC3E}">
        <p14:creationId xmlns:p14="http://schemas.microsoft.com/office/powerpoint/2010/main" val="2215643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CE4A58-B9B1-60D5-F42D-E3EADFA208DB}"/>
              </a:ext>
            </a:extLst>
          </p:cNvPr>
          <p:cNvSpPr>
            <a:spLocks noGrp="1"/>
          </p:cNvSpPr>
          <p:nvPr>
            <p:ph type="title"/>
          </p:nvPr>
        </p:nvSpPr>
        <p:spPr>
          <a:xfrm>
            <a:off x="5297762" y="329184"/>
            <a:ext cx="6251110" cy="1783080"/>
          </a:xfrm>
        </p:spPr>
        <p:txBody>
          <a:bodyPr anchor="b">
            <a:normAutofit/>
          </a:bodyPr>
          <a:lstStyle/>
          <a:p>
            <a:r>
              <a:rPr lang="en-ZA" sz="5400" dirty="0">
                <a:latin typeface="Century Gothic" panose="020B0502020202020204" pitchFamily="34" charset="0"/>
              </a:rPr>
              <a:t>AI Patterns</a:t>
            </a:r>
          </a:p>
        </p:txBody>
      </p:sp>
      <p:pic>
        <p:nvPicPr>
          <p:cNvPr id="5" name="Picture 4" descr="Codes on papers">
            <a:extLst>
              <a:ext uri="{FF2B5EF4-FFF2-40B4-BE49-F238E27FC236}">
                <a16:creationId xmlns:a16="http://schemas.microsoft.com/office/drawing/2014/main" id="{CB7D3EA2-9ACA-1BC8-55DD-66792C4694C7}"/>
              </a:ext>
            </a:extLst>
          </p:cNvPr>
          <p:cNvPicPr>
            <a:picLocks noChangeAspect="1"/>
          </p:cNvPicPr>
          <p:nvPr/>
        </p:nvPicPr>
        <p:blipFill>
          <a:blip r:embed="rId2"/>
          <a:srcRect l="28308" r="26360"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61452F5-387C-5DEB-6302-A4D42D928286}"/>
              </a:ext>
            </a:extLst>
          </p:cNvPr>
          <p:cNvSpPr>
            <a:spLocks noGrp="1"/>
          </p:cNvSpPr>
          <p:nvPr>
            <p:ph idx="1"/>
          </p:nvPr>
        </p:nvSpPr>
        <p:spPr>
          <a:xfrm>
            <a:off x="5297762" y="2706624"/>
            <a:ext cx="6251110" cy="3483864"/>
          </a:xfrm>
        </p:spPr>
        <p:txBody>
          <a:bodyPr>
            <a:normAutofit lnSpcReduction="10000"/>
          </a:bodyPr>
          <a:lstStyle/>
          <a:p>
            <a:r>
              <a:rPr lang="en-ZA" sz="2000" dirty="0">
                <a:latin typeface="Century Gothic" panose="020B0502020202020204" pitchFamily="34" charset="0"/>
              </a:rPr>
              <a:t>For instance, AI can flag concerning patterns in blood results that warrant further investigation or immediate intervention, potentially improving patient outcomes through timely treatment.</a:t>
            </a:r>
          </a:p>
          <a:p>
            <a:r>
              <a:rPr lang="en-ZA" sz="2000" dirty="0">
                <a:latin typeface="Century Gothic" panose="020B0502020202020204" pitchFamily="34" charset="0"/>
              </a:rPr>
              <a:t>Moreover, the use of AI can standardise interpretation processes, reducing variability that may stem from individual clinician experience. Standardised assessments could minimise the risk of human error and improve inter-rater reliability when interpreting complex or borderline cases.</a:t>
            </a:r>
          </a:p>
          <a:p>
            <a:endParaRPr lang="en-ZA" sz="2000" dirty="0">
              <a:latin typeface="Century Gothic" panose="020B0502020202020204" pitchFamily="34" charset="0"/>
            </a:endParaRPr>
          </a:p>
        </p:txBody>
      </p:sp>
    </p:spTree>
    <p:extLst>
      <p:ext uri="{BB962C8B-B14F-4D97-AF65-F5344CB8AC3E}">
        <p14:creationId xmlns:p14="http://schemas.microsoft.com/office/powerpoint/2010/main" val="266080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F5270D-F120-E0DA-D1E3-EBEF26AAE00E}"/>
              </a:ext>
            </a:extLst>
          </p:cNvPr>
          <p:cNvSpPr>
            <a:spLocks noGrp="1"/>
          </p:cNvSpPr>
          <p:nvPr>
            <p:ph type="title"/>
          </p:nvPr>
        </p:nvSpPr>
        <p:spPr>
          <a:xfrm>
            <a:off x="836679" y="723898"/>
            <a:ext cx="6002110" cy="1495425"/>
          </a:xfrm>
        </p:spPr>
        <p:txBody>
          <a:bodyPr>
            <a:normAutofit/>
          </a:bodyPr>
          <a:lstStyle/>
          <a:p>
            <a:r>
              <a:rPr lang="en-ZA" sz="4000" b="0" kern="1200" dirty="0">
                <a:effectLst/>
                <a:latin typeface="Century Gothic" panose="020B0502020202020204" pitchFamily="34" charset="0"/>
                <a:ea typeface="+mj-ea"/>
                <a:cs typeface="+mj-cs"/>
              </a:rPr>
              <a:t>Challenges and Ethical Considerations</a:t>
            </a:r>
          </a:p>
        </p:txBody>
      </p:sp>
      <p:sp>
        <p:nvSpPr>
          <p:cNvPr id="3" name="Content Placeholder 2">
            <a:extLst>
              <a:ext uri="{FF2B5EF4-FFF2-40B4-BE49-F238E27FC236}">
                <a16:creationId xmlns:a16="http://schemas.microsoft.com/office/drawing/2014/main" id="{D173A361-708E-4633-FAE6-A59D754A9796}"/>
              </a:ext>
            </a:extLst>
          </p:cNvPr>
          <p:cNvSpPr>
            <a:spLocks noGrp="1"/>
          </p:cNvSpPr>
          <p:nvPr>
            <p:ph idx="1"/>
          </p:nvPr>
        </p:nvSpPr>
        <p:spPr>
          <a:xfrm>
            <a:off x="836680" y="2405067"/>
            <a:ext cx="6002110" cy="3729034"/>
          </a:xfrm>
        </p:spPr>
        <p:txBody>
          <a:bodyPr>
            <a:normAutofit/>
          </a:bodyPr>
          <a:lstStyle/>
          <a:p>
            <a:pPr marL="0" indent="0">
              <a:buNone/>
            </a:pPr>
            <a:r>
              <a:rPr lang="en-ZA" sz="2000" dirty="0">
                <a:latin typeface="Century Gothic" panose="020B0502020202020204" pitchFamily="34" charset="0"/>
              </a:rPr>
              <a:t>The implementation of AI in blood result interpretation is not without challenges.</a:t>
            </a:r>
          </a:p>
          <a:p>
            <a:pPr marL="0" indent="0">
              <a:buNone/>
            </a:pPr>
            <a:r>
              <a:rPr lang="en-ZA" sz="2000" dirty="0">
                <a:latin typeface="Century Gothic" panose="020B0502020202020204" pitchFamily="34" charset="0"/>
              </a:rPr>
              <a:t>One of the foremost concerns is the "black box" nature of many AI systems, where the decision-making process is not transparent to users.</a:t>
            </a:r>
          </a:p>
          <a:p>
            <a:pPr marL="0" indent="0">
              <a:buNone/>
            </a:pPr>
            <a:r>
              <a:rPr lang="en-ZA" sz="2000" dirty="0">
                <a:latin typeface="Century Gothic" panose="020B0502020202020204" pitchFamily="34" charset="0"/>
              </a:rPr>
              <a:t>Clinicians may be hesitant to rely on AI-generated interpretations without understanding the rationale behind them, which poses a challenge to clinical acceptance and trust.</a:t>
            </a:r>
          </a:p>
        </p:txBody>
      </p:sp>
      <p:pic>
        <p:nvPicPr>
          <p:cNvPr id="4" name="Picture 3" descr="An orange background with an exclamation mark&#10;&#10;Description automatically generated">
            <a:extLst>
              <a:ext uri="{FF2B5EF4-FFF2-40B4-BE49-F238E27FC236}">
                <a16:creationId xmlns:a16="http://schemas.microsoft.com/office/drawing/2014/main" id="{49BDB117-C6D8-3721-DBDA-4900890E966F}"/>
              </a:ext>
            </a:extLst>
          </p:cNvPr>
          <p:cNvPicPr>
            <a:picLocks noChangeAspect="1"/>
          </p:cNvPicPr>
          <p:nvPr/>
        </p:nvPicPr>
        <p:blipFill>
          <a:blip r:embed="rId2"/>
          <a:srcRect t="27121" r="1" b="2137"/>
          <a:stretch/>
        </p:blipFill>
        <p:spPr>
          <a:xfrm>
            <a:off x="7199440" y="10"/>
            <a:ext cx="4992560" cy="6857990"/>
          </a:xfrm>
          <a:prstGeom prst="rect">
            <a:avLst/>
          </a:prstGeom>
          <a:effectLst/>
        </p:spPr>
      </p:pic>
    </p:spTree>
    <p:extLst>
      <p:ext uri="{BB962C8B-B14F-4D97-AF65-F5344CB8AC3E}">
        <p14:creationId xmlns:p14="http://schemas.microsoft.com/office/powerpoint/2010/main" val="3914568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87231-E670-02B6-2DAA-B6CF06F8A238}"/>
              </a:ext>
            </a:extLst>
          </p:cNvPr>
          <p:cNvSpPr>
            <a:spLocks noGrp="1"/>
          </p:cNvSpPr>
          <p:nvPr>
            <p:ph type="title"/>
          </p:nvPr>
        </p:nvSpPr>
        <p:spPr>
          <a:xfrm>
            <a:off x="836679" y="723898"/>
            <a:ext cx="6002110" cy="1495425"/>
          </a:xfrm>
        </p:spPr>
        <p:txBody>
          <a:bodyPr>
            <a:normAutofit/>
          </a:bodyPr>
          <a:lstStyle/>
          <a:p>
            <a:r>
              <a:rPr lang="en-ZA" sz="4000" b="0" kern="1200" dirty="0">
                <a:effectLst/>
                <a:latin typeface="Century Gothic" panose="020B0502020202020204" pitchFamily="34" charset="0"/>
                <a:ea typeface="+mj-ea"/>
                <a:cs typeface="+mj-cs"/>
              </a:rPr>
              <a:t>Challenges and Ethical Considerations contd.</a:t>
            </a:r>
            <a:endParaRPr lang="en-ZA" sz="4000"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id="{876E399A-731D-24FE-78DB-F07BCC630AC2}"/>
              </a:ext>
            </a:extLst>
          </p:cNvPr>
          <p:cNvSpPr>
            <a:spLocks noGrp="1"/>
          </p:cNvSpPr>
          <p:nvPr>
            <p:ph idx="1"/>
          </p:nvPr>
        </p:nvSpPr>
        <p:spPr>
          <a:xfrm>
            <a:off x="836680" y="2405067"/>
            <a:ext cx="6002110" cy="3729034"/>
          </a:xfrm>
        </p:spPr>
        <p:txBody>
          <a:bodyPr>
            <a:normAutofit/>
          </a:bodyPr>
          <a:lstStyle/>
          <a:p>
            <a:pPr marL="0" indent="0">
              <a:buNone/>
            </a:pPr>
            <a:r>
              <a:rPr lang="en-ZA" sz="2000" dirty="0">
                <a:latin typeface="Century Gothic" panose="020B0502020202020204" pitchFamily="34" charset="0"/>
              </a:rPr>
              <a:t>Moreover, ethical considerations surrounding data privacy and the consent framework for the use of patient data remain paramount. Ensuring the confidentiality and security of sensitive health information while harnessing the power of AI will require robust regulatory frameworks and governance structures.</a:t>
            </a:r>
          </a:p>
          <a:p>
            <a:endParaRPr lang="en-ZA" sz="2000" dirty="0">
              <a:latin typeface="Century Gothic" panose="020B0502020202020204" pitchFamily="34" charset="0"/>
            </a:endParaRPr>
          </a:p>
        </p:txBody>
      </p:sp>
      <p:pic>
        <p:nvPicPr>
          <p:cNvPr id="4" name="Picture 3" descr="An orange background with an exclamation mark&#10;&#10;Description automatically generated">
            <a:extLst>
              <a:ext uri="{FF2B5EF4-FFF2-40B4-BE49-F238E27FC236}">
                <a16:creationId xmlns:a16="http://schemas.microsoft.com/office/drawing/2014/main" id="{AC95E7E5-F4D1-AE6C-1DDA-0C736BD29525}"/>
              </a:ext>
            </a:extLst>
          </p:cNvPr>
          <p:cNvPicPr>
            <a:picLocks noChangeAspect="1"/>
          </p:cNvPicPr>
          <p:nvPr/>
        </p:nvPicPr>
        <p:blipFill>
          <a:blip r:embed="rId2"/>
          <a:srcRect t="27121" r="1" b="2137"/>
          <a:stretch/>
        </p:blipFill>
        <p:spPr>
          <a:xfrm>
            <a:off x="7199440" y="10"/>
            <a:ext cx="4992560" cy="6857990"/>
          </a:xfrm>
          <a:prstGeom prst="rect">
            <a:avLst/>
          </a:prstGeom>
          <a:effectLst/>
        </p:spPr>
      </p:pic>
    </p:spTree>
    <p:extLst>
      <p:ext uri="{BB962C8B-B14F-4D97-AF65-F5344CB8AC3E}">
        <p14:creationId xmlns:p14="http://schemas.microsoft.com/office/powerpoint/2010/main" val="1186398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7B820C91-D77E-F14F-D6BF-DF952A979E97}"/>
              </a:ext>
            </a:extLst>
          </p:cNvPr>
          <p:cNvSpPr>
            <a:spLocks noGrp="1"/>
          </p:cNvSpPr>
          <p:nvPr>
            <p:ph type="title"/>
          </p:nvPr>
        </p:nvSpPr>
        <p:spPr>
          <a:xfrm>
            <a:off x="1179226" y="1280679"/>
            <a:ext cx="9833548" cy="1325563"/>
          </a:xfrm>
        </p:spPr>
        <p:txBody>
          <a:bodyPr anchor="b">
            <a:normAutofit/>
          </a:bodyPr>
          <a:lstStyle/>
          <a:p>
            <a:pPr algn="ctr"/>
            <a:r>
              <a:rPr lang="en-ZA" sz="3600" b="0" kern="1200" dirty="0">
                <a:solidFill>
                  <a:schemeClr val="tx2"/>
                </a:solidFill>
                <a:effectLst/>
                <a:latin typeface="Century Gothic" panose="020B0502020202020204" pitchFamily="34" charset="0"/>
                <a:ea typeface="+mj-ea"/>
                <a:cs typeface="+mj-cs"/>
              </a:rPr>
              <a:t>Future Directions</a:t>
            </a:r>
          </a:p>
        </p:txBody>
      </p:sp>
      <p:grpSp>
        <p:nvGrpSpPr>
          <p:cNvPr id="12" name="Group 11">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14811A0F-0671-F681-2FFE-B3F21E1AADC0}"/>
              </a:ext>
            </a:extLst>
          </p:cNvPr>
          <p:cNvSpPr>
            <a:spLocks noGrp="1"/>
          </p:cNvSpPr>
          <p:nvPr>
            <p:ph idx="1"/>
          </p:nvPr>
        </p:nvSpPr>
        <p:spPr>
          <a:xfrm>
            <a:off x="1179226" y="2890979"/>
            <a:ext cx="9833548" cy="2693976"/>
          </a:xfrm>
        </p:spPr>
        <p:txBody>
          <a:bodyPr>
            <a:normAutofit/>
          </a:bodyPr>
          <a:lstStyle/>
          <a:p>
            <a:pPr marL="0" indent="0">
              <a:buNone/>
            </a:pPr>
            <a:r>
              <a:rPr lang="en-ZA" sz="1800">
                <a:solidFill>
                  <a:schemeClr val="tx2"/>
                </a:solidFill>
                <a:latin typeface="Century Gothic" panose="020B0502020202020204" pitchFamily="34" charset="0"/>
              </a:rPr>
              <a:t>Looking ahead, it is crucial to explore hybrid models where AI and human expertise complement each other. Clinical judgement, informed by AI's analytical power, can lead to more holistic patient care. Continuous training of AI algorithms with diverse populations and conditions will enhance the robustness of AI systems, ensuring that they are equipped to interpret a wide array of clinical scenarios effectively.</a:t>
            </a:r>
          </a:p>
          <a:p>
            <a:pPr marL="0" indent="0">
              <a:buNone/>
            </a:pPr>
            <a:r>
              <a:rPr lang="en-ZA" sz="1800">
                <a:solidFill>
                  <a:schemeClr val="tx2"/>
                </a:solidFill>
                <a:latin typeface="Century Gothic" panose="020B0502020202020204" pitchFamily="34" charset="0"/>
              </a:rPr>
              <a:t>It is equally important to engage healthcare professionals in the development and deployment of AI tools, as their insights will be invaluable in addressing clinical nuances that algorithms may not inherently grasp. Ongoing education and training in AI literacy for clinicians will also be essential to facilitate smoother integration into clinical workflows.</a:t>
            </a:r>
          </a:p>
          <a:p>
            <a:endParaRPr lang="en-ZA" sz="1800" dirty="0">
              <a:solidFill>
                <a:schemeClr val="tx2"/>
              </a:solidFill>
              <a:latin typeface="Century Gothic" panose="020B0502020202020204" pitchFamily="34" charset="0"/>
            </a:endParaRPr>
          </a:p>
        </p:txBody>
      </p:sp>
      <p:grpSp>
        <p:nvGrpSpPr>
          <p:cNvPr id="18" name="Group 17">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19" name="Freeform: Shape 18">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05124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10650BA-D090-4A23-98E3-B48BBAEA9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Desk with stethoscope and computer keyboard">
            <a:extLst>
              <a:ext uri="{FF2B5EF4-FFF2-40B4-BE49-F238E27FC236}">
                <a16:creationId xmlns:a16="http://schemas.microsoft.com/office/drawing/2014/main" id="{0417B891-135D-E3EA-3DCC-21B00115D66E}"/>
              </a:ext>
            </a:extLst>
          </p:cNvPr>
          <p:cNvPicPr>
            <a:picLocks noChangeAspect="1"/>
          </p:cNvPicPr>
          <p:nvPr/>
        </p:nvPicPr>
        <p:blipFill rotWithShape="1">
          <a:blip r:embed="rId2"/>
          <a:srcRect l="43037" r="-2" b="-2"/>
          <a:stretch/>
        </p:blipFill>
        <p:spPr>
          <a:xfrm>
            <a:off x="-9527" y="3725"/>
            <a:ext cx="5846165" cy="6850548"/>
          </a:xfrm>
          <a:prstGeom prst="rect">
            <a:avLst/>
          </a:prstGeom>
        </p:spPr>
      </p:pic>
      <p:grpSp>
        <p:nvGrpSpPr>
          <p:cNvPr id="11" name="Group 10">
            <a:extLst>
              <a:ext uri="{FF2B5EF4-FFF2-40B4-BE49-F238E27FC236}">
                <a16:creationId xmlns:a16="http://schemas.microsoft.com/office/drawing/2014/main" id="{FFB939B9-73CE-4644-87BB-72AEBF0011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527" y="-6558"/>
            <a:ext cx="6254832" cy="6874766"/>
            <a:chOff x="-9149" y="3725"/>
            <a:chExt cx="6254832" cy="6887203"/>
          </a:xfrm>
        </p:grpSpPr>
        <p:sp>
          <p:nvSpPr>
            <p:cNvPr id="12" name="Freeform: Shape 11">
              <a:extLst>
                <a:ext uri="{FF2B5EF4-FFF2-40B4-BE49-F238E27FC236}">
                  <a16:creationId xmlns:a16="http://schemas.microsoft.com/office/drawing/2014/main" id="{15F2A0CF-7879-4629-AC2B-4069D77A3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238645"/>
              <a:ext cx="5933139" cy="6387893"/>
            </a:xfrm>
            <a:custGeom>
              <a:avLst/>
              <a:gdLst>
                <a:gd name="connsiteX0" fmla="*/ 5852909 w 5933139"/>
                <a:gd name="connsiteY0" fmla="*/ 2469528 h 6335678"/>
                <a:gd name="connsiteX1" fmla="*/ 5830799 w 5933139"/>
                <a:gd name="connsiteY1" fmla="*/ 2394015 h 6335678"/>
                <a:gd name="connsiteX2" fmla="*/ 5805878 w 5933139"/>
                <a:gd name="connsiteY2" fmla="*/ 2319439 h 6335678"/>
                <a:gd name="connsiteX3" fmla="*/ 5778708 w 5933139"/>
                <a:gd name="connsiteY3" fmla="*/ 2245800 h 6335678"/>
                <a:gd name="connsiteX4" fmla="*/ 5652978 w 5933139"/>
                <a:gd name="connsiteY4" fmla="*/ 1959675 h 6335678"/>
                <a:gd name="connsiteX5" fmla="*/ 5327691 w 5933139"/>
                <a:gd name="connsiteY5" fmla="*/ 1432958 h 6335678"/>
                <a:gd name="connsiteX6" fmla="*/ 4921458 w 5933139"/>
                <a:gd name="connsiteY6" fmla="*/ 973322 h 6335678"/>
                <a:gd name="connsiteX7" fmla="*/ 4450018 w 5933139"/>
                <a:gd name="connsiteY7" fmla="*/ 586764 h 6335678"/>
                <a:gd name="connsiteX8" fmla="*/ 4193311 w 5933139"/>
                <a:gd name="connsiteY8" fmla="*/ 423558 h 6335678"/>
                <a:gd name="connsiteX9" fmla="*/ 3924237 w 5933139"/>
                <a:gd name="connsiteY9" fmla="*/ 281901 h 6335678"/>
                <a:gd name="connsiteX10" fmla="*/ 3352175 w 5933139"/>
                <a:gd name="connsiteY10" fmla="*/ 75786 h 6335678"/>
                <a:gd name="connsiteX11" fmla="*/ 3051997 w 5933139"/>
                <a:gd name="connsiteY11" fmla="*/ 19011 h 6335678"/>
                <a:gd name="connsiteX12" fmla="*/ 2745823 w 5933139"/>
                <a:gd name="connsiteY12" fmla="*/ 86 h 6335678"/>
                <a:gd name="connsiteX13" fmla="*/ 2141720 w 5933139"/>
                <a:gd name="connsiteY13" fmla="*/ 55550 h 6335678"/>
                <a:gd name="connsiteX14" fmla="*/ 1551295 w 5933139"/>
                <a:gd name="connsiteY14" fmla="*/ 216319 h 6335678"/>
                <a:gd name="connsiteX15" fmla="*/ 1001718 w 5933139"/>
                <a:gd name="connsiteY15" fmla="*/ 498134 h 6335678"/>
                <a:gd name="connsiteX16" fmla="*/ 754755 w 5933139"/>
                <a:gd name="connsiteY16" fmla="*/ 685886 h 6335678"/>
                <a:gd name="connsiteX17" fmla="*/ 533462 w 5933139"/>
                <a:gd name="connsiteY17" fmla="*/ 903056 h 6335678"/>
                <a:gd name="connsiteX18" fmla="*/ 0 w 5933139"/>
                <a:gd name="connsiteY18" fmla="*/ 1646568 h 6335678"/>
                <a:gd name="connsiteX19" fmla="*/ 0 w 5933139"/>
                <a:gd name="connsiteY19" fmla="*/ 4709059 h 6335678"/>
                <a:gd name="connsiteX20" fmla="*/ 120671 w 5933139"/>
                <a:gd name="connsiteY20" fmla="*/ 4907491 h 6335678"/>
                <a:gd name="connsiteX21" fmla="*/ 507979 w 5933139"/>
                <a:gd name="connsiteY21" fmla="*/ 5384178 h 6335678"/>
                <a:gd name="connsiteX22" fmla="*/ 972112 w 5933139"/>
                <a:gd name="connsiteY22" fmla="*/ 5778607 h 6335678"/>
                <a:gd name="connsiteX23" fmla="*/ 1229943 w 5933139"/>
                <a:gd name="connsiteY23" fmla="*/ 5939939 h 6335678"/>
                <a:gd name="connsiteX24" fmla="*/ 1502389 w 5933139"/>
                <a:gd name="connsiteY24" fmla="*/ 6073913 h 6335678"/>
                <a:gd name="connsiteX25" fmla="*/ 2673870 w 5933139"/>
                <a:gd name="connsiteY25" fmla="*/ 6333993 h 6335678"/>
                <a:gd name="connsiteX26" fmla="*/ 2749196 w 5933139"/>
                <a:gd name="connsiteY26" fmla="*/ 6335679 h 6335678"/>
                <a:gd name="connsiteX27" fmla="*/ 2787983 w 5933139"/>
                <a:gd name="connsiteY27" fmla="*/ 6335492 h 6335678"/>
                <a:gd name="connsiteX28" fmla="*/ 2826770 w 5933139"/>
                <a:gd name="connsiteY28" fmla="*/ 6334368 h 6335678"/>
                <a:gd name="connsiteX29" fmla="*/ 2981918 w 5933139"/>
                <a:gd name="connsiteY29" fmla="*/ 6319939 h 6335678"/>
                <a:gd name="connsiteX30" fmla="*/ 3285282 w 5933139"/>
                <a:gd name="connsiteY30" fmla="*/ 6241803 h 6335678"/>
                <a:gd name="connsiteX31" fmla="*/ 3566347 w 5933139"/>
                <a:gd name="connsiteY31" fmla="*/ 6104831 h 6335678"/>
                <a:gd name="connsiteX32" fmla="*/ 3818369 w 5933139"/>
                <a:gd name="connsiteY32" fmla="*/ 5926823 h 6335678"/>
                <a:gd name="connsiteX33" fmla="*/ 4044908 w 5933139"/>
                <a:gd name="connsiteY33" fmla="*/ 5726329 h 6335678"/>
                <a:gd name="connsiteX34" fmla="*/ 4151151 w 5933139"/>
                <a:gd name="connsiteY34" fmla="*/ 5622147 h 6335678"/>
                <a:gd name="connsiteX35" fmla="*/ 4253834 w 5933139"/>
                <a:gd name="connsiteY35" fmla="*/ 5516841 h 6335678"/>
                <a:gd name="connsiteX36" fmla="*/ 4452453 w 5933139"/>
                <a:gd name="connsiteY36" fmla="*/ 5306979 h 6335678"/>
                <a:gd name="connsiteX37" fmla="*/ 4548578 w 5933139"/>
                <a:gd name="connsiteY37" fmla="*/ 5202797 h 6335678"/>
                <a:gd name="connsiteX38" fmla="*/ 4596546 w 5933139"/>
                <a:gd name="connsiteY38" fmla="*/ 5151456 h 6335678"/>
                <a:gd name="connsiteX39" fmla="*/ 4643016 w 5933139"/>
                <a:gd name="connsiteY39" fmla="*/ 5103300 h 6335678"/>
                <a:gd name="connsiteX40" fmla="*/ 4739515 w 5933139"/>
                <a:gd name="connsiteY40" fmla="*/ 5013172 h 6335678"/>
                <a:gd name="connsiteX41" fmla="*/ 4842198 w 5933139"/>
                <a:gd name="connsiteY41" fmla="*/ 4930164 h 6335678"/>
                <a:gd name="connsiteX42" fmla="*/ 5071360 w 5933139"/>
                <a:gd name="connsiteY42" fmla="*/ 4780449 h 6335678"/>
                <a:gd name="connsiteX43" fmla="*/ 5332001 w 5933139"/>
                <a:gd name="connsiteY43" fmla="*/ 4615932 h 6335678"/>
                <a:gd name="connsiteX44" fmla="*/ 5397396 w 5933139"/>
                <a:gd name="connsiteY44" fmla="*/ 4563655 h 6335678"/>
                <a:gd name="connsiteX45" fmla="*/ 5459417 w 5933139"/>
                <a:gd name="connsiteY45" fmla="*/ 4505380 h 6335678"/>
                <a:gd name="connsiteX46" fmla="*/ 5567159 w 5933139"/>
                <a:gd name="connsiteY46" fmla="*/ 4374029 h 6335678"/>
                <a:gd name="connsiteX47" fmla="*/ 5651292 w 5933139"/>
                <a:gd name="connsiteY47" fmla="*/ 4231810 h 6335678"/>
                <a:gd name="connsiteX48" fmla="*/ 5716686 w 5933139"/>
                <a:gd name="connsiteY48" fmla="*/ 4085655 h 6335678"/>
                <a:gd name="connsiteX49" fmla="*/ 5820681 w 5933139"/>
                <a:gd name="connsiteY49" fmla="*/ 3791848 h 6335678"/>
                <a:gd name="connsiteX50" fmla="*/ 5898629 w 5933139"/>
                <a:gd name="connsiteY50" fmla="*/ 3487922 h 6335678"/>
                <a:gd name="connsiteX51" fmla="*/ 5932170 w 5933139"/>
                <a:gd name="connsiteY51" fmla="*/ 3174066 h 6335678"/>
                <a:gd name="connsiteX52" fmla="*/ 5872209 w 5933139"/>
                <a:gd name="connsiteY52" fmla="*/ 2545978 h 6335678"/>
                <a:gd name="connsiteX53" fmla="*/ 5852909 w 5933139"/>
                <a:gd name="connsiteY53" fmla="*/ 2469528 h 6335678"/>
                <a:gd name="connsiteX54" fmla="*/ 5507386 w 5933139"/>
                <a:gd name="connsiteY54" fmla="*/ 3724580 h 6335678"/>
                <a:gd name="connsiteX55" fmla="*/ 5453609 w 5933139"/>
                <a:gd name="connsiteY55" fmla="*/ 3989906 h 6335678"/>
                <a:gd name="connsiteX56" fmla="*/ 5344181 w 5933139"/>
                <a:gd name="connsiteY56" fmla="*/ 4220380 h 6335678"/>
                <a:gd name="connsiteX57" fmla="*/ 5171419 w 5933139"/>
                <a:gd name="connsiteY57" fmla="*/ 4388644 h 6335678"/>
                <a:gd name="connsiteX58" fmla="*/ 5057868 w 5933139"/>
                <a:gd name="connsiteY58" fmla="*/ 4453851 h 6335678"/>
                <a:gd name="connsiteX59" fmla="*/ 4930265 w 5933139"/>
                <a:gd name="connsiteY59" fmla="*/ 4516810 h 6335678"/>
                <a:gd name="connsiteX60" fmla="*/ 4660067 w 5933139"/>
                <a:gd name="connsiteY60" fmla="*/ 4664276 h 6335678"/>
                <a:gd name="connsiteX61" fmla="*/ 4408794 w 5933139"/>
                <a:gd name="connsiteY61" fmla="*/ 4857836 h 6335678"/>
                <a:gd name="connsiteX62" fmla="*/ 4352207 w 5933139"/>
                <a:gd name="connsiteY62" fmla="*/ 4911988 h 6335678"/>
                <a:gd name="connsiteX63" fmla="*/ 4299366 w 5933139"/>
                <a:gd name="connsiteY63" fmla="*/ 4965390 h 6335678"/>
                <a:gd name="connsiteX64" fmla="*/ 4197621 w 5933139"/>
                <a:gd name="connsiteY64" fmla="*/ 5074257 h 6335678"/>
                <a:gd name="connsiteX65" fmla="*/ 4008744 w 5933139"/>
                <a:gd name="connsiteY65" fmla="*/ 5297985 h 6335678"/>
                <a:gd name="connsiteX66" fmla="*/ 3917304 w 5933139"/>
                <a:gd name="connsiteY66" fmla="*/ 5409100 h 6335678"/>
                <a:gd name="connsiteX67" fmla="*/ 3826052 w 5933139"/>
                <a:gd name="connsiteY67" fmla="*/ 5518153 h 6335678"/>
                <a:gd name="connsiteX68" fmla="*/ 3637925 w 5933139"/>
                <a:gd name="connsiteY68" fmla="*/ 5725017 h 6335678"/>
                <a:gd name="connsiteX69" fmla="*/ 3433497 w 5933139"/>
                <a:gd name="connsiteY69" fmla="*/ 5906586 h 6335678"/>
                <a:gd name="connsiteX70" fmla="*/ 3204522 w 5933139"/>
                <a:gd name="connsiteY70" fmla="*/ 6046744 h 6335678"/>
                <a:gd name="connsiteX71" fmla="*/ 2950439 w 5933139"/>
                <a:gd name="connsiteY71" fmla="*/ 6129190 h 6335678"/>
                <a:gd name="connsiteX72" fmla="*/ 2816839 w 5933139"/>
                <a:gd name="connsiteY72" fmla="*/ 6146428 h 6335678"/>
                <a:gd name="connsiteX73" fmla="*/ 2749009 w 5933139"/>
                <a:gd name="connsiteY73" fmla="*/ 6149051 h 6335678"/>
                <a:gd name="connsiteX74" fmla="*/ 2678930 w 5933139"/>
                <a:gd name="connsiteY74" fmla="*/ 6148677 h 6335678"/>
                <a:gd name="connsiteX75" fmla="*/ 2125793 w 5933139"/>
                <a:gd name="connsiteY75" fmla="*/ 6065481 h 6335678"/>
                <a:gd name="connsiteX76" fmla="*/ 1610506 w 5933139"/>
                <a:gd name="connsiteY76" fmla="*/ 5851310 h 6335678"/>
                <a:gd name="connsiteX77" fmla="*/ 1373099 w 5933139"/>
                <a:gd name="connsiteY77" fmla="*/ 5706279 h 6335678"/>
                <a:gd name="connsiteX78" fmla="*/ 1315949 w 5933139"/>
                <a:gd name="connsiteY78" fmla="*/ 5666743 h 6335678"/>
                <a:gd name="connsiteX79" fmla="*/ 1259923 w 5933139"/>
                <a:gd name="connsiteY79" fmla="*/ 5625894 h 6335678"/>
                <a:gd name="connsiteX80" fmla="*/ 1204647 w 5933139"/>
                <a:gd name="connsiteY80" fmla="*/ 5583922 h 6335678"/>
                <a:gd name="connsiteX81" fmla="*/ 1150308 w 5933139"/>
                <a:gd name="connsiteY81" fmla="*/ 5540826 h 6335678"/>
                <a:gd name="connsiteX82" fmla="*/ 751569 w 5933139"/>
                <a:gd name="connsiteY82" fmla="*/ 5158015 h 6335678"/>
                <a:gd name="connsiteX83" fmla="*/ 663315 w 5933139"/>
                <a:gd name="connsiteY83" fmla="*/ 5052146 h 6335678"/>
                <a:gd name="connsiteX84" fmla="*/ 580869 w 5933139"/>
                <a:gd name="connsiteY84" fmla="*/ 4942718 h 6335678"/>
                <a:gd name="connsiteX85" fmla="*/ 432279 w 5933139"/>
                <a:gd name="connsiteY85" fmla="*/ 4713369 h 6335678"/>
                <a:gd name="connsiteX86" fmla="*/ 205553 w 5933139"/>
                <a:gd name="connsiteY86" fmla="*/ 4219443 h 6335678"/>
                <a:gd name="connsiteX87" fmla="*/ 79448 w 5933139"/>
                <a:gd name="connsiteY87" fmla="*/ 3693850 h 6335678"/>
                <a:gd name="connsiteX88" fmla="*/ 53590 w 5933139"/>
                <a:gd name="connsiteY88" fmla="*/ 3425339 h 6335678"/>
                <a:gd name="connsiteX89" fmla="*/ 49655 w 5933139"/>
                <a:gd name="connsiteY89" fmla="*/ 3155890 h 6335678"/>
                <a:gd name="connsiteX90" fmla="*/ 67830 w 5933139"/>
                <a:gd name="connsiteY90" fmla="*/ 2886817 h 6335678"/>
                <a:gd name="connsiteX91" fmla="*/ 108679 w 5933139"/>
                <a:gd name="connsiteY91" fmla="*/ 2619992 h 6335678"/>
                <a:gd name="connsiteX92" fmla="*/ 263077 w 5933139"/>
                <a:gd name="connsiteY92" fmla="*/ 2101520 h 6335678"/>
                <a:gd name="connsiteX93" fmla="*/ 837575 w 5933139"/>
                <a:gd name="connsiteY93" fmla="*/ 1186370 h 6335678"/>
                <a:gd name="connsiteX94" fmla="*/ 1031698 w 5933139"/>
                <a:gd name="connsiteY94" fmla="*/ 996932 h 6335678"/>
                <a:gd name="connsiteX95" fmla="*/ 1236688 w 5933139"/>
                <a:gd name="connsiteY95" fmla="*/ 819298 h 6335678"/>
                <a:gd name="connsiteX96" fmla="*/ 1687143 w 5933139"/>
                <a:gd name="connsiteY96" fmla="*/ 511438 h 6335678"/>
                <a:gd name="connsiteX97" fmla="*/ 2196246 w 5933139"/>
                <a:gd name="connsiteY97" fmla="*/ 300639 h 6335678"/>
                <a:gd name="connsiteX98" fmla="*/ 2745823 w 5933139"/>
                <a:gd name="connsiteY98" fmla="*/ 229248 h 6335678"/>
                <a:gd name="connsiteX99" fmla="*/ 3019206 w 5933139"/>
                <a:gd name="connsiteY99" fmla="*/ 252108 h 6335678"/>
                <a:gd name="connsiteX100" fmla="*/ 3288092 w 5933139"/>
                <a:gd name="connsiteY100" fmla="*/ 313006 h 6335678"/>
                <a:gd name="connsiteX101" fmla="*/ 3548172 w 5933139"/>
                <a:gd name="connsiteY101" fmla="*/ 407069 h 6335678"/>
                <a:gd name="connsiteX102" fmla="*/ 3611505 w 5933139"/>
                <a:gd name="connsiteY102" fmla="*/ 435176 h 6335678"/>
                <a:gd name="connsiteX103" fmla="*/ 3674089 w 5933139"/>
                <a:gd name="connsiteY103" fmla="*/ 464968 h 6335678"/>
                <a:gd name="connsiteX104" fmla="*/ 3735736 w 5933139"/>
                <a:gd name="connsiteY104" fmla="*/ 496823 h 6335678"/>
                <a:gd name="connsiteX105" fmla="*/ 3796634 w 5933139"/>
                <a:gd name="connsiteY105" fmla="*/ 530176 h 6335678"/>
                <a:gd name="connsiteX106" fmla="*/ 4251585 w 5933139"/>
                <a:gd name="connsiteY106" fmla="*/ 847405 h 6335678"/>
                <a:gd name="connsiteX107" fmla="*/ 4644515 w 5933139"/>
                <a:gd name="connsiteY107" fmla="*/ 1236775 h 6335678"/>
                <a:gd name="connsiteX108" fmla="*/ 4816527 w 5933139"/>
                <a:gd name="connsiteY108" fmla="*/ 1451883 h 6335678"/>
                <a:gd name="connsiteX109" fmla="*/ 4970738 w 5933139"/>
                <a:gd name="connsiteY109" fmla="*/ 1678610 h 6335678"/>
                <a:gd name="connsiteX110" fmla="*/ 5223885 w 5933139"/>
                <a:gd name="connsiteY110" fmla="*/ 2159232 h 6335678"/>
                <a:gd name="connsiteX111" fmla="*/ 5395709 w 5933139"/>
                <a:gd name="connsiteY111" fmla="*/ 2666087 h 6335678"/>
                <a:gd name="connsiteX112" fmla="*/ 5458855 w 5933139"/>
                <a:gd name="connsiteY112" fmla="*/ 2924292 h 6335678"/>
                <a:gd name="connsiteX113" fmla="*/ 5499142 w 5933139"/>
                <a:gd name="connsiteY113" fmla="*/ 3186995 h 6335678"/>
                <a:gd name="connsiteX114" fmla="*/ 5516755 w 5933139"/>
                <a:gd name="connsiteY114" fmla="*/ 3454007 h 6335678"/>
                <a:gd name="connsiteX115" fmla="*/ 5507386 w 5933139"/>
                <a:gd name="connsiteY115" fmla="*/ 3724580 h 633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5933139" h="6335678">
                  <a:moveTo>
                    <a:pt x="5852909" y="2469528"/>
                  </a:moveTo>
                  <a:lnTo>
                    <a:pt x="5830799" y="2394015"/>
                  </a:lnTo>
                  <a:lnTo>
                    <a:pt x="5805878" y="2319439"/>
                  </a:lnTo>
                  <a:cubicBezTo>
                    <a:pt x="5797446" y="2294705"/>
                    <a:pt x="5787890" y="2270346"/>
                    <a:pt x="5778708" y="2245800"/>
                  </a:cubicBezTo>
                  <a:cubicBezTo>
                    <a:pt x="5740858" y="2148364"/>
                    <a:pt x="5699073" y="2052614"/>
                    <a:pt x="5652978" y="1959675"/>
                  </a:cubicBezTo>
                  <a:cubicBezTo>
                    <a:pt x="5559664" y="1773985"/>
                    <a:pt x="5450986" y="1597663"/>
                    <a:pt x="5327691" y="1432958"/>
                  </a:cubicBezTo>
                  <a:cubicBezTo>
                    <a:pt x="5204960" y="1268067"/>
                    <a:pt x="5068362" y="1114980"/>
                    <a:pt x="4921458" y="973322"/>
                  </a:cubicBezTo>
                  <a:cubicBezTo>
                    <a:pt x="4774742" y="831665"/>
                    <a:pt x="4616408" y="703125"/>
                    <a:pt x="4450018" y="586764"/>
                  </a:cubicBezTo>
                  <a:cubicBezTo>
                    <a:pt x="4366822" y="528489"/>
                    <a:pt x="4281003" y="474337"/>
                    <a:pt x="4193311" y="423558"/>
                  </a:cubicBezTo>
                  <a:cubicBezTo>
                    <a:pt x="4105806" y="372404"/>
                    <a:pt x="4015865" y="325560"/>
                    <a:pt x="3924237" y="281901"/>
                  </a:cubicBezTo>
                  <a:cubicBezTo>
                    <a:pt x="3740983" y="195333"/>
                    <a:pt x="3549483" y="125067"/>
                    <a:pt x="3352175" y="75786"/>
                  </a:cubicBezTo>
                  <a:cubicBezTo>
                    <a:pt x="3253428" y="51240"/>
                    <a:pt x="3153368" y="31565"/>
                    <a:pt x="3051997" y="19011"/>
                  </a:cubicBezTo>
                  <a:cubicBezTo>
                    <a:pt x="2950814" y="5895"/>
                    <a:pt x="2848506" y="-851"/>
                    <a:pt x="2745823" y="86"/>
                  </a:cubicBezTo>
                  <a:cubicBezTo>
                    <a:pt x="2543643" y="1585"/>
                    <a:pt x="2341838" y="20135"/>
                    <a:pt x="2141720" y="55550"/>
                  </a:cubicBezTo>
                  <a:cubicBezTo>
                    <a:pt x="1941976" y="91339"/>
                    <a:pt x="1743356" y="143055"/>
                    <a:pt x="1551295" y="216319"/>
                  </a:cubicBezTo>
                  <a:cubicBezTo>
                    <a:pt x="1359233" y="289396"/>
                    <a:pt x="1173917" y="383459"/>
                    <a:pt x="1001718" y="498134"/>
                  </a:cubicBezTo>
                  <a:cubicBezTo>
                    <a:pt x="915712" y="555659"/>
                    <a:pt x="832141" y="617119"/>
                    <a:pt x="754755" y="685886"/>
                  </a:cubicBezTo>
                  <a:cubicBezTo>
                    <a:pt x="677555" y="754841"/>
                    <a:pt x="604666" y="828293"/>
                    <a:pt x="533462" y="903056"/>
                  </a:cubicBezTo>
                  <a:cubicBezTo>
                    <a:pt x="323413" y="1125660"/>
                    <a:pt x="143906" y="1376370"/>
                    <a:pt x="0" y="1646568"/>
                  </a:cubicBezTo>
                  <a:lnTo>
                    <a:pt x="0" y="4709059"/>
                  </a:lnTo>
                  <a:cubicBezTo>
                    <a:pt x="37850" y="4776702"/>
                    <a:pt x="78136" y="4843033"/>
                    <a:pt x="120671" y="4907491"/>
                  </a:cubicBezTo>
                  <a:cubicBezTo>
                    <a:pt x="234034" y="5078941"/>
                    <a:pt x="365198" y="5239336"/>
                    <a:pt x="507979" y="5384178"/>
                  </a:cubicBezTo>
                  <a:cubicBezTo>
                    <a:pt x="650948" y="5529395"/>
                    <a:pt x="805909" y="5662059"/>
                    <a:pt x="972112" y="5778607"/>
                  </a:cubicBezTo>
                  <a:cubicBezTo>
                    <a:pt x="1055308" y="5836881"/>
                    <a:pt x="1141314" y="5890846"/>
                    <a:pt x="1229943" y="5939939"/>
                  </a:cubicBezTo>
                  <a:cubicBezTo>
                    <a:pt x="1318385" y="5989406"/>
                    <a:pt x="1409450" y="6033815"/>
                    <a:pt x="1502389" y="6073913"/>
                  </a:cubicBezTo>
                  <a:cubicBezTo>
                    <a:pt x="1874145" y="6233559"/>
                    <a:pt x="2272884" y="6320689"/>
                    <a:pt x="2673870" y="6333993"/>
                  </a:cubicBezTo>
                  <a:lnTo>
                    <a:pt x="2749196" y="6335679"/>
                  </a:lnTo>
                  <a:lnTo>
                    <a:pt x="2787983" y="6335492"/>
                  </a:lnTo>
                  <a:lnTo>
                    <a:pt x="2826770" y="6334368"/>
                  </a:lnTo>
                  <a:cubicBezTo>
                    <a:pt x="2878486" y="6332494"/>
                    <a:pt x="2930390" y="6327247"/>
                    <a:pt x="2981918" y="6319939"/>
                  </a:cubicBezTo>
                  <a:cubicBezTo>
                    <a:pt x="3085163" y="6304949"/>
                    <a:pt x="3187096" y="6278529"/>
                    <a:pt x="3285282" y="6241803"/>
                  </a:cubicBezTo>
                  <a:cubicBezTo>
                    <a:pt x="3383467" y="6205265"/>
                    <a:pt x="3477530" y="6158608"/>
                    <a:pt x="3566347" y="6104831"/>
                  </a:cubicBezTo>
                  <a:cubicBezTo>
                    <a:pt x="3655164" y="6051053"/>
                    <a:pt x="3739109" y="5990905"/>
                    <a:pt x="3818369" y="5926823"/>
                  </a:cubicBezTo>
                  <a:cubicBezTo>
                    <a:pt x="3897630" y="5862739"/>
                    <a:pt x="3973143" y="5795471"/>
                    <a:pt x="4044908" y="5726329"/>
                  </a:cubicBezTo>
                  <a:cubicBezTo>
                    <a:pt x="4080884" y="5691852"/>
                    <a:pt x="4116299" y="5656999"/>
                    <a:pt x="4151151" y="5622147"/>
                  </a:cubicBezTo>
                  <a:cubicBezTo>
                    <a:pt x="4185816" y="5586920"/>
                    <a:pt x="4220106" y="5552068"/>
                    <a:pt x="4253834" y="5516841"/>
                  </a:cubicBezTo>
                  <a:cubicBezTo>
                    <a:pt x="4321289" y="5446388"/>
                    <a:pt x="4387808" y="5376871"/>
                    <a:pt x="4452453" y="5306979"/>
                  </a:cubicBezTo>
                  <a:lnTo>
                    <a:pt x="4548578" y="5202797"/>
                  </a:lnTo>
                  <a:lnTo>
                    <a:pt x="4596546" y="5151456"/>
                  </a:lnTo>
                  <a:cubicBezTo>
                    <a:pt x="4612661" y="5134592"/>
                    <a:pt x="4627276" y="5119040"/>
                    <a:pt x="4643016" y="5103300"/>
                  </a:cubicBezTo>
                  <a:cubicBezTo>
                    <a:pt x="4674308" y="5072196"/>
                    <a:pt x="4706162" y="5041841"/>
                    <a:pt x="4739515" y="5013172"/>
                  </a:cubicBezTo>
                  <a:cubicBezTo>
                    <a:pt x="4772493" y="4984128"/>
                    <a:pt x="4806596" y="4956397"/>
                    <a:pt x="4842198" y="4930164"/>
                  </a:cubicBezTo>
                  <a:cubicBezTo>
                    <a:pt x="4913026" y="4876949"/>
                    <a:pt x="4988914" y="4828980"/>
                    <a:pt x="5071360" y="4780449"/>
                  </a:cubicBezTo>
                  <a:cubicBezTo>
                    <a:pt x="5153243" y="4731544"/>
                    <a:pt x="5243372" y="4682076"/>
                    <a:pt x="5332001" y="4615932"/>
                  </a:cubicBezTo>
                  <a:cubicBezTo>
                    <a:pt x="5354111" y="4599443"/>
                    <a:pt x="5376035" y="4582205"/>
                    <a:pt x="5397396" y="4563655"/>
                  </a:cubicBezTo>
                  <a:cubicBezTo>
                    <a:pt x="5418757" y="4545104"/>
                    <a:pt x="5439368" y="4525617"/>
                    <a:pt x="5459417" y="4505380"/>
                  </a:cubicBezTo>
                  <a:cubicBezTo>
                    <a:pt x="5499329" y="4464719"/>
                    <a:pt x="5535493" y="4420311"/>
                    <a:pt x="5567159" y="4374029"/>
                  </a:cubicBezTo>
                  <a:cubicBezTo>
                    <a:pt x="5599388" y="4328121"/>
                    <a:pt x="5626558" y="4279965"/>
                    <a:pt x="5651292" y="4231810"/>
                  </a:cubicBezTo>
                  <a:cubicBezTo>
                    <a:pt x="5675651" y="4183466"/>
                    <a:pt x="5697012" y="4134561"/>
                    <a:pt x="5716686" y="4085655"/>
                  </a:cubicBezTo>
                  <a:cubicBezTo>
                    <a:pt x="5756223" y="3987845"/>
                    <a:pt x="5789576" y="3891158"/>
                    <a:pt x="5820681" y="3791848"/>
                  </a:cubicBezTo>
                  <a:cubicBezTo>
                    <a:pt x="5851972" y="3692726"/>
                    <a:pt x="5878955" y="3591167"/>
                    <a:pt x="5898629" y="3487922"/>
                  </a:cubicBezTo>
                  <a:cubicBezTo>
                    <a:pt x="5918116" y="3384490"/>
                    <a:pt x="5929172" y="3279372"/>
                    <a:pt x="5932170" y="3174066"/>
                  </a:cubicBezTo>
                  <a:cubicBezTo>
                    <a:pt x="5937604" y="2963454"/>
                    <a:pt x="5920552" y="2750968"/>
                    <a:pt x="5872209" y="2545978"/>
                  </a:cubicBezTo>
                  <a:cubicBezTo>
                    <a:pt x="5865838" y="2520307"/>
                    <a:pt x="5860029" y="2494637"/>
                    <a:pt x="5852909" y="2469528"/>
                  </a:cubicBezTo>
                  <a:close/>
                  <a:moveTo>
                    <a:pt x="5507386" y="3724580"/>
                  </a:moveTo>
                  <a:cubicBezTo>
                    <a:pt x="5497830" y="3814521"/>
                    <a:pt x="5480591" y="3905586"/>
                    <a:pt x="5453609" y="3989906"/>
                  </a:cubicBezTo>
                  <a:cubicBezTo>
                    <a:pt x="5426439" y="4074413"/>
                    <a:pt x="5390088" y="4152924"/>
                    <a:pt x="5344181" y="4220380"/>
                  </a:cubicBezTo>
                  <a:cubicBezTo>
                    <a:pt x="5297898" y="4287835"/>
                    <a:pt x="5241311" y="4342549"/>
                    <a:pt x="5171419" y="4388644"/>
                  </a:cubicBezTo>
                  <a:cubicBezTo>
                    <a:pt x="5136755" y="4411879"/>
                    <a:pt x="5098342" y="4433052"/>
                    <a:pt x="5057868" y="4453851"/>
                  </a:cubicBezTo>
                  <a:cubicBezTo>
                    <a:pt x="5017395" y="4474837"/>
                    <a:pt x="4974298" y="4495449"/>
                    <a:pt x="4930265" y="4516810"/>
                  </a:cubicBezTo>
                  <a:cubicBezTo>
                    <a:pt x="4841823" y="4559719"/>
                    <a:pt x="4748696" y="4607126"/>
                    <a:pt x="4660067" y="4664276"/>
                  </a:cubicBezTo>
                  <a:cubicBezTo>
                    <a:pt x="4571251" y="4721238"/>
                    <a:pt x="4486181" y="4786071"/>
                    <a:pt x="4408794" y="4857836"/>
                  </a:cubicBezTo>
                  <a:cubicBezTo>
                    <a:pt x="4389682" y="4875637"/>
                    <a:pt x="4370008" y="4894375"/>
                    <a:pt x="4352207" y="4911988"/>
                  </a:cubicBezTo>
                  <a:lnTo>
                    <a:pt x="4299366" y="4965390"/>
                  </a:lnTo>
                  <a:cubicBezTo>
                    <a:pt x="4264514" y="5001179"/>
                    <a:pt x="4230599" y="5037531"/>
                    <a:pt x="4197621" y="5074257"/>
                  </a:cubicBezTo>
                  <a:cubicBezTo>
                    <a:pt x="4131664" y="5147896"/>
                    <a:pt x="4070204" y="5223784"/>
                    <a:pt x="4008744" y="5297985"/>
                  </a:cubicBezTo>
                  <a:lnTo>
                    <a:pt x="3917304" y="5409100"/>
                  </a:lnTo>
                  <a:cubicBezTo>
                    <a:pt x="3886949" y="5446013"/>
                    <a:pt x="3856782" y="5482364"/>
                    <a:pt x="3826052" y="5518153"/>
                  </a:cubicBezTo>
                  <a:cubicBezTo>
                    <a:pt x="3764592" y="5589544"/>
                    <a:pt x="3702758" y="5659435"/>
                    <a:pt x="3637925" y="5725017"/>
                  </a:cubicBezTo>
                  <a:cubicBezTo>
                    <a:pt x="3573093" y="5790412"/>
                    <a:pt x="3505637" y="5852059"/>
                    <a:pt x="3433497" y="5906586"/>
                  </a:cubicBezTo>
                  <a:cubicBezTo>
                    <a:pt x="3361544" y="5961112"/>
                    <a:pt x="3285469" y="6009268"/>
                    <a:pt x="3204522" y="6046744"/>
                  </a:cubicBezTo>
                  <a:cubicBezTo>
                    <a:pt x="3123763" y="6084594"/>
                    <a:pt x="3038506" y="6112513"/>
                    <a:pt x="2950439" y="6129190"/>
                  </a:cubicBezTo>
                  <a:cubicBezTo>
                    <a:pt x="2906405" y="6137809"/>
                    <a:pt x="2861810" y="6143055"/>
                    <a:pt x="2816839" y="6146428"/>
                  </a:cubicBezTo>
                  <a:cubicBezTo>
                    <a:pt x="2794354" y="6147927"/>
                    <a:pt x="2771681" y="6148677"/>
                    <a:pt x="2749009" y="6149051"/>
                  </a:cubicBezTo>
                  <a:lnTo>
                    <a:pt x="2678930" y="6148677"/>
                  </a:lnTo>
                  <a:cubicBezTo>
                    <a:pt x="2491927" y="6144367"/>
                    <a:pt x="2305675" y="6116260"/>
                    <a:pt x="2125793" y="6065481"/>
                  </a:cubicBezTo>
                  <a:cubicBezTo>
                    <a:pt x="1945911" y="6014515"/>
                    <a:pt x="1773524" y="5940501"/>
                    <a:pt x="1610506" y="5851310"/>
                  </a:cubicBezTo>
                  <a:cubicBezTo>
                    <a:pt x="1528997" y="5806714"/>
                    <a:pt x="1449924" y="5757808"/>
                    <a:pt x="1373099" y="5706279"/>
                  </a:cubicBezTo>
                  <a:lnTo>
                    <a:pt x="1315949" y="5666743"/>
                  </a:lnTo>
                  <a:lnTo>
                    <a:pt x="1259923" y="5625894"/>
                  </a:lnTo>
                  <a:lnTo>
                    <a:pt x="1204647" y="5583922"/>
                  </a:lnTo>
                  <a:cubicBezTo>
                    <a:pt x="1186284" y="5569869"/>
                    <a:pt x="1168483" y="5555066"/>
                    <a:pt x="1150308" y="5540826"/>
                  </a:cubicBezTo>
                  <a:cubicBezTo>
                    <a:pt x="1006402" y="5424839"/>
                    <a:pt x="872615" y="5296860"/>
                    <a:pt x="751569" y="5158015"/>
                  </a:cubicBezTo>
                  <a:cubicBezTo>
                    <a:pt x="721214" y="5123350"/>
                    <a:pt x="691983" y="5087935"/>
                    <a:pt x="663315" y="5052146"/>
                  </a:cubicBezTo>
                  <a:cubicBezTo>
                    <a:pt x="635021" y="5016170"/>
                    <a:pt x="607289" y="4980006"/>
                    <a:pt x="580869" y="4942718"/>
                  </a:cubicBezTo>
                  <a:cubicBezTo>
                    <a:pt x="527654" y="4868517"/>
                    <a:pt x="478186" y="4791880"/>
                    <a:pt x="432279" y="4713369"/>
                  </a:cubicBezTo>
                  <a:cubicBezTo>
                    <a:pt x="340651" y="4556159"/>
                    <a:pt x="264764" y="4390330"/>
                    <a:pt x="205553" y="4219443"/>
                  </a:cubicBezTo>
                  <a:cubicBezTo>
                    <a:pt x="146154" y="4048555"/>
                    <a:pt x="104369" y="3872045"/>
                    <a:pt x="79448" y="3693850"/>
                  </a:cubicBezTo>
                  <a:cubicBezTo>
                    <a:pt x="67268" y="3604659"/>
                    <a:pt x="58087" y="3515092"/>
                    <a:pt x="53590" y="3425339"/>
                  </a:cubicBezTo>
                  <a:cubicBezTo>
                    <a:pt x="47969" y="3335585"/>
                    <a:pt x="47406" y="3245644"/>
                    <a:pt x="49655" y="3155890"/>
                  </a:cubicBezTo>
                  <a:cubicBezTo>
                    <a:pt x="52278" y="3066137"/>
                    <a:pt x="58274" y="2976383"/>
                    <a:pt x="67830" y="2886817"/>
                  </a:cubicBezTo>
                  <a:cubicBezTo>
                    <a:pt x="77761" y="2797438"/>
                    <a:pt x="91253" y="2708246"/>
                    <a:pt x="108679" y="2619992"/>
                  </a:cubicBezTo>
                  <a:cubicBezTo>
                    <a:pt x="143906" y="2443108"/>
                    <a:pt x="195809" y="2269409"/>
                    <a:pt x="263077" y="2101520"/>
                  </a:cubicBezTo>
                  <a:cubicBezTo>
                    <a:pt x="397614" y="1765740"/>
                    <a:pt x="593048" y="1453382"/>
                    <a:pt x="837575" y="1186370"/>
                  </a:cubicBezTo>
                  <a:cubicBezTo>
                    <a:pt x="898473" y="1119289"/>
                    <a:pt x="964242" y="1056893"/>
                    <a:pt x="1031698" y="996932"/>
                  </a:cubicBezTo>
                  <a:cubicBezTo>
                    <a:pt x="1099154" y="936784"/>
                    <a:pt x="1166235" y="876261"/>
                    <a:pt x="1236688" y="819298"/>
                  </a:cubicBezTo>
                  <a:cubicBezTo>
                    <a:pt x="1377221" y="704999"/>
                    <a:pt x="1526935" y="600442"/>
                    <a:pt x="1687143" y="511438"/>
                  </a:cubicBezTo>
                  <a:cubicBezTo>
                    <a:pt x="1847163" y="422621"/>
                    <a:pt x="2017676" y="348795"/>
                    <a:pt x="2196246" y="300639"/>
                  </a:cubicBezTo>
                  <a:cubicBezTo>
                    <a:pt x="2374629" y="251921"/>
                    <a:pt x="2560320" y="227749"/>
                    <a:pt x="2745823" y="229248"/>
                  </a:cubicBezTo>
                  <a:cubicBezTo>
                    <a:pt x="2837076" y="230372"/>
                    <a:pt x="2928516" y="238055"/>
                    <a:pt x="3019206" y="252108"/>
                  </a:cubicBezTo>
                  <a:cubicBezTo>
                    <a:pt x="3109710" y="266724"/>
                    <a:pt x="3199650" y="286773"/>
                    <a:pt x="3288092" y="313006"/>
                  </a:cubicBezTo>
                  <a:cubicBezTo>
                    <a:pt x="3376347" y="339426"/>
                    <a:pt x="3463477" y="370343"/>
                    <a:pt x="3548172" y="407069"/>
                  </a:cubicBezTo>
                  <a:cubicBezTo>
                    <a:pt x="3569345" y="416438"/>
                    <a:pt x="3590519" y="425432"/>
                    <a:pt x="3611505" y="435176"/>
                  </a:cubicBezTo>
                  <a:lnTo>
                    <a:pt x="3674089" y="464968"/>
                  </a:lnTo>
                  <a:lnTo>
                    <a:pt x="3735736" y="496823"/>
                  </a:lnTo>
                  <a:cubicBezTo>
                    <a:pt x="3756160" y="507690"/>
                    <a:pt x="3776397" y="519120"/>
                    <a:pt x="3796634" y="530176"/>
                  </a:cubicBezTo>
                  <a:cubicBezTo>
                    <a:pt x="3957965" y="621054"/>
                    <a:pt x="4110303" y="728046"/>
                    <a:pt x="4251585" y="847405"/>
                  </a:cubicBezTo>
                  <a:cubicBezTo>
                    <a:pt x="4393242" y="966390"/>
                    <a:pt x="4524781" y="1096991"/>
                    <a:pt x="4644515" y="1236775"/>
                  </a:cubicBezTo>
                  <a:cubicBezTo>
                    <a:pt x="4704663" y="1306479"/>
                    <a:pt x="4762375" y="1378057"/>
                    <a:pt x="4816527" y="1451883"/>
                  </a:cubicBezTo>
                  <a:cubicBezTo>
                    <a:pt x="4870679" y="1525897"/>
                    <a:pt x="4922020" y="1601598"/>
                    <a:pt x="4970738" y="1678610"/>
                  </a:cubicBezTo>
                  <a:cubicBezTo>
                    <a:pt x="5067799" y="1833008"/>
                    <a:pt x="5152494" y="1993965"/>
                    <a:pt x="5223885" y="2159232"/>
                  </a:cubicBezTo>
                  <a:cubicBezTo>
                    <a:pt x="5295275" y="2324686"/>
                    <a:pt x="5349615" y="2495199"/>
                    <a:pt x="5395709" y="2666087"/>
                  </a:cubicBezTo>
                  <a:cubicBezTo>
                    <a:pt x="5418757" y="2751718"/>
                    <a:pt x="5440680" y="2837537"/>
                    <a:pt x="5458855" y="2924292"/>
                  </a:cubicBezTo>
                  <a:cubicBezTo>
                    <a:pt x="5477406" y="3011048"/>
                    <a:pt x="5490522" y="3098740"/>
                    <a:pt x="5499142" y="3186995"/>
                  </a:cubicBezTo>
                  <a:cubicBezTo>
                    <a:pt x="5507761" y="3275250"/>
                    <a:pt x="5513944" y="3364254"/>
                    <a:pt x="5516755" y="3454007"/>
                  </a:cubicBezTo>
                  <a:cubicBezTo>
                    <a:pt x="5518629" y="3543761"/>
                    <a:pt x="5516755" y="3634264"/>
                    <a:pt x="5507386" y="3724580"/>
                  </a:cubicBezTo>
                  <a:close/>
                </a:path>
              </a:pathLst>
            </a:custGeom>
            <a:solidFill>
              <a:schemeClr val="bg1">
                <a:alpha val="30000"/>
              </a:schemeClr>
            </a:solidFill>
            <a:ln w="18736"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7E50BFD-51AC-4ACE-820C-A285E66723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241478"/>
              <a:ext cx="5953893" cy="6434152"/>
            </a:xfrm>
            <a:custGeom>
              <a:avLst/>
              <a:gdLst>
                <a:gd name="connsiteX0" fmla="*/ 2739452 w 5953893"/>
                <a:gd name="connsiteY0" fmla="*/ 0 h 6434152"/>
                <a:gd name="connsiteX1" fmla="*/ 0 w 5953893"/>
                <a:gd name="connsiteY1" fmla="*/ 1610693 h 6434152"/>
                <a:gd name="connsiteX2" fmla="*/ 0 w 5953893"/>
                <a:gd name="connsiteY2" fmla="*/ 4823273 h 6434152"/>
                <a:gd name="connsiteX3" fmla="*/ 352456 w 5953893"/>
                <a:gd name="connsiteY3" fmla="*/ 5326193 h 6434152"/>
                <a:gd name="connsiteX4" fmla="*/ 2739452 w 5953893"/>
                <a:gd name="connsiteY4" fmla="*/ 6434153 h 6434152"/>
                <a:gd name="connsiteX5" fmla="*/ 4618282 w 5953893"/>
                <a:gd name="connsiteY5" fmla="*/ 5167859 h 6434152"/>
                <a:gd name="connsiteX6" fmla="*/ 5860029 w 5953893"/>
                <a:gd name="connsiteY6" fmla="*/ 3948409 h 6434152"/>
                <a:gd name="connsiteX7" fmla="*/ 2739452 w 5953893"/>
                <a:gd name="connsiteY7" fmla="*/ 0 h 6434152"/>
                <a:gd name="connsiteX8" fmla="*/ 5317011 w 5953893"/>
                <a:gd name="connsiteY8" fmla="*/ 3797009 h 6434152"/>
                <a:gd name="connsiteX9" fmla="*/ 5176478 w 5953893"/>
                <a:gd name="connsiteY9" fmla="*/ 4100747 h 6434152"/>
                <a:gd name="connsiteX10" fmla="*/ 4942257 w 5953893"/>
                <a:gd name="connsiteY10" fmla="*/ 4250274 h 6434152"/>
                <a:gd name="connsiteX11" fmla="*/ 4216171 w 5953893"/>
                <a:gd name="connsiteY11" fmla="*/ 4773243 h 6434152"/>
                <a:gd name="connsiteX12" fmla="*/ 3905125 w 5953893"/>
                <a:gd name="connsiteY12" fmla="*/ 5105837 h 6434152"/>
                <a:gd name="connsiteX13" fmla="*/ 3308329 w 5953893"/>
                <a:gd name="connsiteY13" fmla="*/ 5682022 h 6434152"/>
                <a:gd name="connsiteX14" fmla="*/ 2739452 w 5953893"/>
                <a:gd name="connsiteY14" fmla="*/ 5870898 h 6434152"/>
                <a:gd name="connsiteX15" fmla="*/ 1647419 w 5953893"/>
                <a:gd name="connsiteY15" fmla="*/ 5625809 h 6434152"/>
                <a:gd name="connsiteX16" fmla="*/ 781175 w 5953893"/>
                <a:gd name="connsiteY16" fmla="*/ 4960620 h 6434152"/>
                <a:gd name="connsiteX17" fmla="*/ 312545 w 5953893"/>
                <a:gd name="connsiteY17" fmla="*/ 4165205 h 6434152"/>
                <a:gd name="connsiteX18" fmla="*/ 142032 w 5953893"/>
                <a:gd name="connsiteY18" fmla="*/ 3217451 h 6434152"/>
                <a:gd name="connsiteX19" fmla="*/ 347210 w 5953893"/>
                <a:gd name="connsiteY19" fmla="*/ 2181444 h 6434152"/>
                <a:gd name="connsiteX20" fmla="*/ 906155 w 5953893"/>
                <a:gd name="connsiteY20" fmla="*/ 1337497 h 6434152"/>
                <a:gd name="connsiteX21" fmla="*/ 2739265 w 5953893"/>
                <a:gd name="connsiteY21" fmla="*/ 563818 h 6434152"/>
                <a:gd name="connsiteX22" fmla="*/ 3849849 w 5953893"/>
                <a:gd name="connsiteY22" fmla="*/ 881796 h 6434152"/>
                <a:gd name="connsiteX23" fmla="*/ 4834515 w 5953893"/>
                <a:gd name="connsiteY23" fmla="*/ 1742419 h 6434152"/>
                <a:gd name="connsiteX24" fmla="*/ 5325256 w 5953893"/>
                <a:gd name="connsiteY24" fmla="*/ 2742076 h 6434152"/>
                <a:gd name="connsiteX25" fmla="*/ 5317011 w 5953893"/>
                <a:gd name="connsiteY25" fmla="*/ 3797009 h 643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53893" h="6434152">
                  <a:moveTo>
                    <a:pt x="2739452" y="0"/>
                  </a:moveTo>
                  <a:cubicBezTo>
                    <a:pt x="1568346" y="0"/>
                    <a:pt x="546204" y="647950"/>
                    <a:pt x="0" y="1610693"/>
                  </a:cubicBezTo>
                  <a:lnTo>
                    <a:pt x="0" y="4823273"/>
                  </a:lnTo>
                  <a:cubicBezTo>
                    <a:pt x="101746" y="5002593"/>
                    <a:pt x="219793" y="5171045"/>
                    <a:pt x="352456" y="5326193"/>
                  </a:cubicBezTo>
                  <a:cubicBezTo>
                    <a:pt x="932013" y="6005060"/>
                    <a:pt x="1786453" y="6434153"/>
                    <a:pt x="2739452" y="6434153"/>
                  </a:cubicBezTo>
                  <a:cubicBezTo>
                    <a:pt x="3612442" y="6434153"/>
                    <a:pt x="4046220" y="5750227"/>
                    <a:pt x="4618282" y="5167859"/>
                  </a:cubicBezTo>
                  <a:cubicBezTo>
                    <a:pt x="5190344" y="4585679"/>
                    <a:pt x="5621311" y="4803036"/>
                    <a:pt x="5860029" y="3948409"/>
                  </a:cubicBezTo>
                  <a:cubicBezTo>
                    <a:pt x="6403423" y="2003810"/>
                    <a:pt x="4485244" y="0"/>
                    <a:pt x="2739452" y="0"/>
                  </a:cubicBezTo>
                  <a:close/>
                  <a:moveTo>
                    <a:pt x="5317011" y="3797009"/>
                  </a:moveTo>
                  <a:cubicBezTo>
                    <a:pt x="5275976" y="3943538"/>
                    <a:pt x="5228756" y="4045658"/>
                    <a:pt x="5176478" y="4100747"/>
                  </a:cubicBezTo>
                  <a:cubicBezTo>
                    <a:pt x="5131883" y="4147591"/>
                    <a:pt x="5061991" y="4186004"/>
                    <a:pt x="4942257" y="4250274"/>
                  </a:cubicBezTo>
                  <a:cubicBezTo>
                    <a:pt x="4753381" y="4351458"/>
                    <a:pt x="4494613" y="4489929"/>
                    <a:pt x="4216171" y="4773243"/>
                  </a:cubicBezTo>
                  <a:cubicBezTo>
                    <a:pt x="4106555" y="4884733"/>
                    <a:pt x="4004247" y="4997159"/>
                    <a:pt x="3905125" y="5105837"/>
                  </a:cubicBezTo>
                  <a:cubicBezTo>
                    <a:pt x="3701071" y="5329753"/>
                    <a:pt x="3508260" y="5541302"/>
                    <a:pt x="3308329" y="5682022"/>
                  </a:cubicBezTo>
                  <a:cubicBezTo>
                    <a:pt x="3122826" y="5812624"/>
                    <a:pt x="2947441" y="5870898"/>
                    <a:pt x="2739452" y="5870898"/>
                  </a:cubicBezTo>
                  <a:cubicBezTo>
                    <a:pt x="2357765" y="5870898"/>
                    <a:pt x="1990319" y="5788452"/>
                    <a:pt x="1647419" y="5625809"/>
                  </a:cubicBezTo>
                  <a:cubicBezTo>
                    <a:pt x="1319509" y="5470286"/>
                    <a:pt x="1019893" y="5240187"/>
                    <a:pt x="781175" y="4960620"/>
                  </a:cubicBezTo>
                  <a:cubicBezTo>
                    <a:pt x="579370" y="4724151"/>
                    <a:pt x="421598" y="4456576"/>
                    <a:pt x="312545" y="4165205"/>
                  </a:cubicBezTo>
                  <a:cubicBezTo>
                    <a:pt x="199369" y="3863153"/>
                    <a:pt x="142032" y="3544237"/>
                    <a:pt x="142032" y="3217451"/>
                  </a:cubicBezTo>
                  <a:cubicBezTo>
                    <a:pt x="142032" y="2857688"/>
                    <a:pt x="211174" y="2509166"/>
                    <a:pt x="347210" y="2181444"/>
                  </a:cubicBezTo>
                  <a:cubicBezTo>
                    <a:pt x="478561" y="1865339"/>
                    <a:pt x="666688" y="1581275"/>
                    <a:pt x="906155" y="1337497"/>
                  </a:cubicBezTo>
                  <a:cubicBezTo>
                    <a:pt x="1396334" y="838512"/>
                    <a:pt x="2047469" y="563818"/>
                    <a:pt x="2739265" y="563818"/>
                  </a:cubicBezTo>
                  <a:cubicBezTo>
                    <a:pt x="3094157" y="563818"/>
                    <a:pt x="3478280" y="673808"/>
                    <a:pt x="3849849" y="881796"/>
                  </a:cubicBezTo>
                  <a:cubicBezTo>
                    <a:pt x="4226851" y="1092783"/>
                    <a:pt x="4567316" y="1390338"/>
                    <a:pt x="4834515" y="1742419"/>
                  </a:cubicBezTo>
                  <a:cubicBezTo>
                    <a:pt x="5070798" y="2053653"/>
                    <a:pt x="5240374" y="2399363"/>
                    <a:pt x="5325256" y="2742076"/>
                  </a:cubicBezTo>
                  <a:cubicBezTo>
                    <a:pt x="5414634" y="3102964"/>
                    <a:pt x="5411824" y="3458044"/>
                    <a:pt x="5317011" y="3797009"/>
                  </a:cubicBezTo>
                  <a:close/>
                </a:path>
              </a:pathLst>
            </a:custGeom>
            <a:solidFill>
              <a:schemeClr val="bg1">
                <a:alpha val="30000"/>
              </a:schemeClr>
            </a:solidFill>
            <a:ln w="18736"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A0394888-C50F-41C1-92D4-0E2B4315A8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231462"/>
              <a:ext cx="5953893" cy="6444167"/>
            </a:xfrm>
            <a:custGeom>
              <a:avLst/>
              <a:gdLst>
                <a:gd name="connsiteX0" fmla="*/ 2739452 w 5953893"/>
                <a:gd name="connsiteY0" fmla="*/ 0 h 6434152"/>
                <a:gd name="connsiteX1" fmla="*/ 0 w 5953893"/>
                <a:gd name="connsiteY1" fmla="*/ 1610693 h 6434152"/>
                <a:gd name="connsiteX2" fmla="*/ 0 w 5953893"/>
                <a:gd name="connsiteY2" fmla="*/ 4823273 h 6434152"/>
                <a:gd name="connsiteX3" fmla="*/ 352456 w 5953893"/>
                <a:gd name="connsiteY3" fmla="*/ 5326193 h 6434152"/>
                <a:gd name="connsiteX4" fmla="*/ 2739452 w 5953893"/>
                <a:gd name="connsiteY4" fmla="*/ 6434153 h 6434152"/>
                <a:gd name="connsiteX5" fmla="*/ 4618282 w 5953893"/>
                <a:gd name="connsiteY5" fmla="*/ 5167859 h 6434152"/>
                <a:gd name="connsiteX6" fmla="*/ 5860029 w 5953893"/>
                <a:gd name="connsiteY6" fmla="*/ 3948409 h 6434152"/>
                <a:gd name="connsiteX7" fmla="*/ 2739452 w 5953893"/>
                <a:gd name="connsiteY7" fmla="*/ 0 h 6434152"/>
                <a:gd name="connsiteX8" fmla="*/ 5208520 w 5953893"/>
                <a:gd name="connsiteY8" fmla="*/ 3766654 h 6434152"/>
                <a:gd name="connsiteX9" fmla="*/ 5094782 w 5953893"/>
                <a:gd name="connsiteY9" fmla="*/ 4022985 h 6434152"/>
                <a:gd name="connsiteX10" fmla="*/ 4888855 w 5953893"/>
                <a:gd name="connsiteY10" fmla="*/ 4150777 h 6434152"/>
                <a:gd name="connsiteX11" fmla="*/ 4135411 w 5953893"/>
                <a:gd name="connsiteY11" fmla="*/ 4694170 h 6434152"/>
                <a:gd name="connsiteX12" fmla="*/ 3821555 w 5953893"/>
                <a:gd name="connsiteY12" fmla="*/ 5029762 h 6434152"/>
                <a:gd name="connsiteX13" fmla="*/ 2739265 w 5953893"/>
                <a:gd name="connsiteY13" fmla="*/ 5758097 h 6434152"/>
                <a:gd name="connsiteX14" fmla="*/ 1695575 w 5953893"/>
                <a:gd name="connsiteY14" fmla="*/ 5523876 h 6434152"/>
                <a:gd name="connsiteX15" fmla="*/ 866619 w 5953893"/>
                <a:gd name="connsiteY15" fmla="*/ 4887356 h 6434152"/>
                <a:gd name="connsiteX16" fmla="*/ 417851 w 5953893"/>
                <a:gd name="connsiteY16" fmla="*/ 4125481 h 6434152"/>
                <a:gd name="connsiteX17" fmla="*/ 254645 w 5953893"/>
                <a:gd name="connsiteY17" fmla="*/ 3217264 h 6434152"/>
                <a:gd name="connsiteX18" fmla="*/ 451204 w 5953893"/>
                <a:gd name="connsiteY18" fmla="*/ 2224540 h 6434152"/>
                <a:gd name="connsiteX19" fmla="*/ 986540 w 5953893"/>
                <a:gd name="connsiteY19" fmla="*/ 1416383 h 6434152"/>
                <a:gd name="connsiteX20" fmla="*/ 2739452 w 5953893"/>
                <a:gd name="connsiteY20" fmla="*/ 676244 h 6434152"/>
                <a:gd name="connsiteX21" fmla="*/ 3794947 w 5953893"/>
                <a:gd name="connsiteY21" fmla="*/ 979795 h 6434152"/>
                <a:gd name="connsiteX22" fmla="*/ 4744762 w 5953893"/>
                <a:gd name="connsiteY22" fmla="*/ 1810250 h 6434152"/>
                <a:gd name="connsiteX23" fmla="*/ 5215827 w 5953893"/>
                <a:gd name="connsiteY23" fmla="*/ 2768871 h 6434152"/>
                <a:gd name="connsiteX24" fmla="*/ 5208520 w 5953893"/>
                <a:gd name="connsiteY24" fmla="*/ 3766654 h 643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53893" h="6434152">
                  <a:moveTo>
                    <a:pt x="2739452" y="0"/>
                  </a:moveTo>
                  <a:cubicBezTo>
                    <a:pt x="1568346" y="0"/>
                    <a:pt x="546204" y="647950"/>
                    <a:pt x="0" y="1610693"/>
                  </a:cubicBezTo>
                  <a:lnTo>
                    <a:pt x="0" y="4823273"/>
                  </a:lnTo>
                  <a:cubicBezTo>
                    <a:pt x="101746" y="5002593"/>
                    <a:pt x="219793" y="5171045"/>
                    <a:pt x="352456" y="5326193"/>
                  </a:cubicBezTo>
                  <a:cubicBezTo>
                    <a:pt x="932013" y="6005060"/>
                    <a:pt x="1786453" y="6434153"/>
                    <a:pt x="2739452" y="6434153"/>
                  </a:cubicBezTo>
                  <a:cubicBezTo>
                    <a:pt x="3612442" y="6434153"/>
                    <a:pt x="4046220" y="5750227"/>
                    <a:pt x="4618282" y="5167859"/>
                  </a:cubicBezTo>
                  <a:cubicBezTo>
                    <a:pt x="5190344" y="4585679"/>
                    <a:pt x="5621311" y="4803036"/>
                    <a:pt x="5860029" y="3948409"/>
                  </a:cubicBezTo>
                  <a:cubicBezTo>
                    <a:pt x="6403423" y="2003810"/>
                    <a:pt x="4485244" y="0"/>
                    <a:pt x="2739452" y="0"/>
                  </a:cubicBezTo>
                  <a:close/>
                  <a:moveTo>
                    <a:pt x="5208520" y="3766654"/>
                  </a:moveTo>
                  <a:cubicBezTo>
                    <a:pt x="5173667" y="3891634"/>
                    <a:pt x="5133194" y="3982699"/>
                    <a:pt x="5094782" y="4022985"/>
                  </a:cubicBezTo>
                  <a:cubicBezTo>
                    <a:pt x="5060492" y="4058962"/>
                    <a:pt x="4984792" y="4099435"/>
                    <a:pt x="4888855" y="4150777"/>
                  </a:cubicBezTo>
                  <a:cubicBezTo>
                    <a:pt x="4693420" y="4255333"/>
                    <a:pt x="4426033" y="4398489"/>
                    <a:pt x="4135411" y="4694170"/>
                  </a:cubicBezTo>
                  <a:cubicBezTo>
                    <a:pt x="4024297" y="4807158"/>
                    <a:pt x="3921239" y="4920334"/>
                    <a:pt x="3821555" y="5029762"/>
                  </a:cubicBezTo>
                  <a:cubicBezTo>
                    <a:pt x="3385341" y="5508324"/>
                    <a:pt x="3138940" y="5758097"/>
                    <a:pt x="2739265" y="5758097"/>
                  </a:cubicBezTo>
                  <a:cubicBezTo>
                    <a:pt x="2374442" y="5758097"/>
                    <a:pt x="2023297" y="5679211"/>
                    <a:pt x="1695575" y="5523876"/>
                  </a:cubicBezTo>
                  <a:cubicBezTo>
                    <a:pt x="1381906" y="5375098"/>
                    <a:pt x="1095219" y="5154930"/>
                    <a:pt x="866619" y="4887356"/>
                  </a:cubicBezTo>
                  <a:cubicBezTo>
                    <a:pt x="673246" y="4661005"/>
                    <a:pt x="522220" y="4404673"/>
                    <a:pt x="417851" y="4125481"/>
                  </a:cubicBezTo>
                  <a:cubicBezTo>
                    <a:pt x="309547" y="3836171"/>
                    <a:pt x="254645" y="3530558"/>
                    <a:pt x="254645" y="3217264"/>
                  </a:cubicBezTo>
                  <a:cubicBezTo>
                    <a:pt x="254645" y="2872490"/>
                    <a:pt x="320790" y="2538585"/>
                    <a:pt x="451204" y="2224540"/>
                  </a:cubicBezTo>
                  <a:cubicBezTo>
                    <a:pt x="577121" y="1921739"/>
                    <a:pt x="757191" y="1649855"/>
                    <a:pt x="986540" y="1416383"/>
                  </a:cubicBezTo>
                  <a:cubicBezTo>
                    <a:pt x="1455357" y="939134"/>
                    <a:pt x="2078011" y="676244"/>
                    <a:pt x="2739452" y="676244"/>
                  </a:cubicBezTo>
                  <a:cubicBezTo>
                    <a:pt x="3075232" y="676244"/>
                    <a:pt x="3440243" y="781175"/>
                    <a:pt x="3794947" y="979795"/>
                  </a:cubicBezTo>
                  <a:cubicBezTo>
                    <a:pt x="4158459" y="1183286"/>
                    <a:pt x="4486931" y="1470348"/>
                    <a:pt x="4744762" y="1810250"/>
                  </a:cubicBezTo>
                  <a:cubicBezTo>
                    <a:pt x="4971862" y="2109491"/>
                    <a:pt x="5134693" y="2440961"/>
                    <a:pt x="5215827" y="2768871"/>
                  </a:cubicBezTo>
                  <a:cubicBezTo>
                    <a:pt x="5300334" y="3110834"/>
                    <a:pt x="5297898" y="3446614"/>
                    <a:pt x="5208520" y="3766654"/>
                  </a:cubicBezTo>
                  <a:close/>
                </a:path>
              </a:pathLst>
            </a:custGeom>
            <a:solidFill>
              <a:schemeClr val="bg1">
                <a:alpha val="30000"/>
              </a:schemeClr>
            </a:solidFill>
            <a:ln w="18736" cap="flat">
              <a:noFill/>
              <a:prstDash val="solid"/>
              <a:miter/>
            </a:ln>
          </p:spPr>
          <p:txBody>
            <a:bodyPr rtlCol="0" anchor="ctr"/>
            <a:lstStyle/>
            <a:p>
              <a:endParaRPr lang="en-US" dirty="0"/>
            </a:p>
          </p:txBody>
        </p:sp>
        <p:sp useBgFill="1">
          <p:nvSpPr>
            <p:cNvPr id="15" name="Freeform: Shape 14">
              <a:extLst>
                <a:ext uri="{FF2B5EF4-FFF2-40B4-BE49-F238E27FC236}">
                  <a16:creationId xmlns:a16="http://schemas.microsoft.com/office/drawing/2014/main" id="{F22C906F-48B7-4ABF-B36E-0C0A056A5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3725"/>
              <a:ext cx="5855313" cy="6880645"/>
            </a:xfrm>
            <a:custGeom>
              <a:avLst/>
              <a:gdLst>
                <a:gd name="connsiteX0" fmla="*/ 5855313 w 5855313"/>
                <a:gd name="connsiteY0" fmla="*/ 4717843 h 6880645"/>
                <a:gd name="connsiteX1" fmla="*/ 5855313 w 5855313"/>
                <a:gd name="connsiteY1" fmla="*/ 6880645 h 6880645"/>
                <a:gd name="connsiteX2" fmla="*/ 0 w 5855313"/>
                <a:gd name="connsiteY2" fmla="*/ 6880645 h 6880645"/>
                <a:gd name="connsiteX3" fmla="*/ 0 w 5855313"/>
                <a:gd name="connsiteY3" fmla="*/ 5268859 h 6880645"/>
                <a:gd name="connsiteX4" fmla="*/ 36130 w 5855313"/>
                <a:gd name="connsiteY4" fmla="*/ 5327430 h 6880645"/>
                <a:gd name="connsiteX5" fmla="*/ 2782721 w 5855313"/>
                <a:gd name="connsiteY5" fmla="*/ 6765687 h 6880645"/>
                <a:gd name="connsiteX6" fmla="*/ 5834702 w 5855313"/>
                <a:gd name="connsiteY6" fmla="*/ 4773305 h 6880645"/>
                <a:gd name="connsiteX7" fmla="*/ 9148 w 5855313"/>
                <a:gd name="connsiteY7" fmla="*/ 0 h 6880645"/>
                <a:gd name="connsiteX8" fmla="*/ 5855312 w 5855313"/>
                <a:gd name="connsiteY8" fmla="*/ 0 h 6880645"/>
                <a:gd name="connsiteX9" fmla="*/ 5855312 w 5855313"/>
                <a:gd name="connsiteY9" fmla="*/ 96759 h 6880645"/>
                <a:gd name="connsiteX10" fmla="*/ 5855313 w 5855313"/>
                <a:gd name="connsiteY10" fmla="*/ 96759 h 6880645"/>
                <a:gd name="connsiteX11" fmla="*/ 5855313 w 5855313"/>
                <a:gd name="connsiteY11" fmla="*/ 2289203 h 6880645"/>
                <a:gd name="connsiteX12" fmla="*/ 5834702 w 5855313"/>
                <a:gd name="connsiteY12" fmla="*/ 2233742 h 6880645"/>
                <a:gd name="connsiteX13" fmla="*/ 2782721 w 5855313"/>
                <a:gd name="connsiteY13" fmla="*/ 241359 h 6880645"/>
                <a:gd name="connsiteX14" fmla="*/ 36130 w 5855313"/>
                <a:gd name="connsiteY14" fmla="*/ 1679616 h 6880645"/>
                <a:gd name="connsiteX15" fmla="*/ 0 w 5855313"/>
                <a:gd name="connsiteY15" fmla="*/ 1738187 h 6880645"/>
                <a:gd name="connsiteX16" fmla="*/ 0 w 5855313"/>
                <a:gd name="connsiteY16" fmla="*/ 96759 h 6880645"/>
                <a:gd name="connsiteX17" fmla="*/ 9148 w 5855313"/>
                <a:gd name="connsiteY17" fmla="*/ 96759 h 6880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55313" h="6880645">
                  <a:moveTo>
                    <a:pt x="5855313" y="4717843"/>
                  </a:moveTo>
                  <a:lnTo>
                    <a:pt x="5855313" y="6880645"/>
                  </a:lnTo>
                  <a:lnTo>
                    <a:pt x="0" y="6880645"/>
                  </a:lnTo>
                  <a:lnTo>
                    <a:pt x="0" y="5268859"/>
                  </a:lnTo>
                  <a:lnTo>
                    <a:pt x="36130" y="5327430"/>
                  </a:lnTo>
                  <a:cubicBezTo>
                    <a:pt x="631370" y="6195172"/>
                    <a:pt x="1639396" y="6765687"/>
                    <a:pt x="2782721" y="6765687"/>
                  </a:cubicBezTo>
                  <a:cubicBezTo>
                    <a:pt x="4154711" y="6765687"/>
                    <a:pt x="5331871" y="5944145"/>
                    <a:pt x="5834702" y="4773305"/>
                  </a:cubicBezTo>
                  <a:close/>
                  <a:moveTo>
                    <a:pt x="9148" y="0"/>
                  </a:moveTo>
                  <a:lnTo>
                    <a:pt x="5855312" y="0"/>
                  </a:lnTo>
                  <a:lnTo>
                    <a:pt x="5855312" y="96759"/>
                  </a:lnTo>
                  <a:lnTo>
                    <a:pt x="5855313" y="96759"/>
                  </a:lnTo>
                  <a:lnTo>
                    <a:pt x="5855313" y="2289203"/>
                  </a:lnTo>
                  <a:lnTo>
                    <a:pt x="5834702" y="2233742"/>
                  </a:lnTo>
                  <a:cubicBezTo>
                    <a:pt x="5331871" y="1062902"/>
                    <a:pt x="4154711" y="241359"/>
                    <a:pt x="2782721" y="241359"/>
                  </a:cubicBezTo>
                  <a:cubicBezTo>
                    <a:pt x="1639396" y="241359"/>
                    <a:pt x="631370" y="811875"/>
                    <a:pt x="36130" y="1679616"/>
                  </a:cubicBezTo>
                  <a:lnTo>
                    <a:pt x="0" y="1738187"/>
                  </a:lnTo>
                  <a:lnTo>
                    <a:pt x="0" y="96759"/>
                  </a:lnTo>
                  <a:lnTo>
                    <a:pt x="9148" y="9675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B4ABE2AA-A788-450F-94A8-AED4B698F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26370"/>
              <a:ext cx="6254832" cy="6864558"/>
            </a:xfrm>
            <a:custGeom>
              <a:avLst/>
              <a:gdLst>
                <a:gd name="connsiteX0" fmla="*/ 2766060 w 6254832"/>
                <a:gd name="connsiteY0" fmla="*/ 0 h 6864558"/>
                <a:gd name="connsiteX1" fmla="*/ 0 w 6254832"/>
                <a:gd name="connsiteY1" fmla="*/ 1340683 h 6864558"/>
                <a:gd name="connsiteX2" fmla="*/ 0 w 6254832"/>
                <a:gd name="connsiteY2" fmla="*/ 2201306 h 6864558"/>
                <a:gd name="connsiteX3" fmla="*/ 1312 w 6254832"/>
                <a:gd name="connsiteY3" fmla="*/ 2197746 h 6864558"/>
                <a:gd name="connsiteX4" fmla="*/ 612723 w 6254832"/>
                <a:gd name="connsiteY4" fmla="*/ 1201649 h 6864558"/>
                <a:gd name="connsiteX5" fmla="*/ 1571344 w 6254832"/>
                <a:gd name="connsiteY5" fmla="*/ 483245 h 6864558"/>
                <a:gd name="connsiteX6" fmla="*/ 1641235 w 6254832"/>
                <a:gd name="connsiteY6" fmla="*/ 452328 h 6864558"/>
                <a:gd name="connsiteX7" fmla="*/ 1711502 w 6254832"/>
                <a:gd name="connsiteY7" fmla="*/ 422348 h 6864558"/>
                <a:gd name="connsiteX8" fmla="*/ 1783080 w 6254832"/>
                <a:gd name="connsiteY8" fmla="*/ 395178 h 6864558"/>
                <a:gd name="connsiteX9" fmla="*/ 1855220 w 6254832"/>
                <a:gd name="connsiteY9" fmla="*/ 369133 h 6864558"/>
                <a:gd name="connsiteX10" fmla="*/ 1928297 w 6254832"/>
                <a:gd name="connsiteY10" fmla="*/ 345711 h 6864558"/>
                <a:gd name="connsiteX11" fmla="*/ 2001749 w 6254832"/>
                <a:gd name="connsiteY11" fmla="*/ 323600 h 6864558"/>
                <a:gd name="connsiteX12" fmla="*/ 2076138 w 6254832"/>
                <a:gd name="connsiteY12" fmla="*/ 304300 h 6864558"/>
                <a:gd name="connsiteX13" fmla="*/ 2113426 w 6254832"/>
                <a:gd name="connsiteY13" fmla="*/ 294744 h 6864558"/>
                <a:gd name="connsiteX14" fmla="*/ 2132163 w 6254832"/>
                <a:gd name="connsiteY14" fmla="*/ 290060 h 6864558"/>
                <a:gd name="connsiteX15" fmla="*/ 2151089 w 6254832"/>
                <a:gd name="connsiteY15" fmla="*/ 286312 h 6864558"/>
                <a:gd name="connsiteX16" fmla="*/ 2763249 w 6254832"/>
                <a:gd name="connsiteY16" fmla="*/ 218482 h 6864558"/>
                <a:gd name="connsiteX17" fmla="*/ 3372225 w 6254832"/>
                <a:gd name="connsiteY17" fmla="*/ 301302 h 6864558"/>
                <a:gd name="connsiteX18" fmla="*/ 3663596 w 6254832"/>
                <a:gd name="connsiteY18" fmla="*/ 398364 h 6864558"/>
                <a:gd name="connsiteX19" fmla="*/ 3941663 w 6254832"/>
                <a:gd name="connsiteY19" fmla="*/ 526717 h 6864558"/>
                <a:gd name="connsiteX20" fmla="*/ 4204366 w 6254832"/>
                <a:gd name="connsiteY20" fmla="*/ 681678 h 6864558"/>
                <a:gd name="connsiteX21" fmla="*/ 4450018 w 6254832"/>
                <a:gd name="connsiteY21" fmla="*/ 860061 h 6864558"/>
                <a:gd name="connsiteX22" fmla="*/ 4678992 w 6254832"/>
                <a:gd name="connsiteY22" fmla="*/ 1057181 h 6864558"/>
                <a:gd name="connsiteX23" fmla="*/ 4889791 w 6254832"/>
                <a:gd name="connsiteY23" fmla="*/ 1271166 h 6864558"/>
                <a:gd name="connsiteX24" fmla="*/ 5083164 w 6254832"/>
                <a:gd name="connsiteY24" fmla="*/ 1498642 h 6864558"/>
                <a:gd name="connsiteX25" fmla="*/ 5257987 w 6254832"/>
                <a:gd name="connsiteY25" fmla="*/ 1738484 h 6864558"/>
                <a:gd name="connsiteX26" fmla="*/ 5413510 w 6254832"/>
                <a:gd name="connsiteY26" fmla="*/ 1989195 h 6864558"/>
                <a:gd name="connsiteX27" fmla="*/ 5548609 w 6254832"/>
                <a:gd name="connsiteY27" fmla="*/ 2249462 h 6864558"/>
                <a:gd name="connsiteX28" fmla="*/ 5747791 w 6254832"/>
                <a:gd name="connsiteY28" fmla="*/ 2795666 h 6864558"/>
                <a:gd name="connsiteX29" fmla="*/ 5806814 w 6254832"/>
                <a:gd name="connsiteY29" fmla="*/ 3078980 h 6864558"/>
                <a:gd name="connsiteX30" fmla="*/ 5816933 w 6254832"/>
                <a:gd name="connsiteY30" fmla="*/ 3150558 h 6864558"/>
                <a:gd name="connsiteX31" fmla="*/ 5825178 w 6254832"/>
                <a:gd name="connsiteY31" fmla="*/ 3222323 h 6864558"/>
                <a:gd name="connsiteX32" fmla="*/ 5831923 w 6254832"/>
                <a:gd name="connsiteY32" fmla="*/ 3294276 h 6864558"/>
                <a:gd name="connsiteX33" fmla="*/ 5836233 w 6254832"/>
                <a:gd name="connsiteY33" fmla="*/ 3366416 h 6864558"/>
                <a:gd name="connsiteX34" fmla="*/ 5833047 w 6254832"/>
                <a:gd name="connsiteY34" fmla="*/ 3655726 h 6864558"/>
                <a:gd name="connsiteX35" fmla="*/ 5827426 w 6254832"/>
                <a:gd name="connsiteY35" fmla="*/ 3728054 h 6864558"/>
                <a:gd name="connsiteX36" fmla="*/ 5819556 w 6254832"/>
                <a:gd name="connsiteY36" fmla="*/ 3800194 h 6864558"/>
                <a:gd name="connsiteX37" fmla="*/ 5809063 w 6254832"/>
                <a:gd name="connsiteY37" fmla="*/ 3872147 h 6864558"/>
                <a:gd name="connsiteX38" fmla="*/ 5796696 w 6254832"/>
                <a:gd name="connsiteY38" fmla="*/ 3943912 h 6864558"/>
                <a:gd name="connsiteX39" fmla="*/ 5725305 w 6254832"/>
                <a:gd name="connsiteY39" fmla="*/ 4225165 h 6864558"/>
                <a:gd name="connsiteX40" fmla="*/ 5605384 w 6254832"/>
                <a:gd name="connsiteY40" fmla="*/ 4478312 h 6864558"/>
                <a:gd name="connsiteX41" fmla="*/ 5412573 w 6254832"/>
                <a:gd name="connsiteY41" fmla="*/ 4677306 h 6864558"/>
                <a:gd name="connsiteX42" fmla="*/ 5155867 w 6254832"/>
                <a:gd name="connsiteY42" fmla="*/ 4834703 h 6864558"/>
                <a:gd name="connsiteX43" fmla="*/ 4645452 w 6254832"/>
                <a:gd name="connsiteY43" fmla="*/ 5207396 h 6864558"/>
                <a:gd name="connsiteX44" fmla="*/ 4536211 w 6254832"/>
                <a:gd name="connsiteY44" fmla="*/ 5319072 h 6864558"/>
                <a:gd name="connsiteX45" fmla="*/ 4430343 w 6254832"/>
                <a:gd name="connsiteY45" fmla="*/ 5432061 h 6864558"/>
                <a:gd name="connsiteX46" fmla="*/ 4220668 w 6254832"/>
                <a:gd name="connsiteY46" fmla="*/ 5657663 h 6864558"/>
                <a:gd name="connsiteX47" fmla="*/ 4115174 w 6254832"/>
                <a:gd name="connsiteY47" fmla="*/ 5768777 h 6864558"/>
                <a:gd name="connsiteX48" fmla="*/ 4007245 w 6254832"/>
                <a:gd name="connsiteY48" fmla="*/ 5876707 h 6864558"/>
                <a:gd name="connsiteX49" fmla="*/ 3781081 w 6254832"/>
                <a:gd name="connsiteY49" fmla="*/ 6078887 h 6864558"/>
                <a:gd name="connsiteX50" fmla="*/ 3534493 w 6254832"/>
                <a:gd name="connsiteY50" fmla="*/ 6249775 h 6864558"/>
                <a:gd name="connsiteX51" fmla="*/ 3265232 w 6254832"/>
                <a:gd name="connsiteY51" fmla="*/ 6373068 h 6864558"/>
                <a:gd name="connsiteX52" fmla="*/ 3194779 w 6254832"/>
                <a:gd name="connsiteY52" fmla="*/ 6394804 h 6864558"/>
                <a:gd name="connsiteX53" fmla="*/ 3123575 w 6254832"/>
                <a:gd name="connsiteY53" fmla="*/ 6412792 h 6864558"/>
                <a:gd name="connsiteX54" fmla="*/ 3051435 w 6254832"/>
                <a:gd name="connsiteY54" fmla="*/ 6426471 h 6864558"/>
                <a:gd name="connsiteX55" fmla="*/ 2978733 w 6254832"/>
                <a:gd name="connsiteY55" fmla="*/ 6436214 h 6864558"/>
                <a:gd name="connsiteX56" fmla="*/ 2905656 w 6254832"/>
                <a:gd name="connsiteY56" fmla="*/ 6442211 h 6864558"/>
                <a:gd name="connsiteX57" fmla="*/ 2832204 w 6254832"/>
                <a:gd name="connsiteY57" fmla="*/ 6444459 h 6864558"/>
                <a:gd name="connsiteX58" fmla="*/ 2758565 w 6254832"/>
                <a:gd name="connsiteY58" fmla="*/ 6443335 h 6864558"/>
                <a:gd name="connsiteX59" fmla="*/ 2683239 w 6254832"/>
                <a:gd name="connsiteY59" fmla="*/ 6438463 h 6864558"/>
                <a:gd name="connsiteX60" fmla="*/ 2091503 w 6254832"/>
                <a:gd name="connsiteY60" fmla="*/ 6343275 h 6864558"/>
                <a:gd name="connsiteX61" fmla="*/ 1948347 w 6254832"/>
                <a:gd name="connsiteY61" fmla="*/ 6301490 h 6864558"/>
                <a:gd name="connsiteX62" fmla="*/ 1807626 w 6254832"/>
                <a:gd name="connsiteY62" fmla="*/ 6252585 h 6864558"/>
                <a:gd name="connsiteX63" fmla="*/ 1738297 w 6254832"/>
                <a:gd name="connsiteY63" fmla="*/ 6225790 h 6864558"/>
                <a:gd name="connsiteX64" fmla="*/ 1669529 w 6254832"/>
                <a:gd name="connsiteY64" fmla="*/ 6197684 h 6864558"/>
                <a:gd name="connsiteX65" fmla="*/ 1635239 w 6254832"/>
                <a:gd name="connsiteY65" fmla="*/ 6183630 h 6864558"/>
                <a:gd name="connsiteX66" fmla="*/ 1601699 w 6254832"/>
                <a:gd name="connsiteY66" fmla="*/ 6167891 h 6864558"/>
                <a:gd name="connsiteX67" fmla="*/ 1534618 w 6254832"/>
                <a:gd name="connsiteY67" fmla="*/ 6136411 h 6864558"/>
                <a:gd name="connsiteX68" fmla="*/ 592299 w 6254832"/>
                <a:gd name="connsiteY68" fmla="*/ 5443116 h 6864558"/>
                <a:gd name="connsiteX69" fmla="*/ 0 w 6254832"/>
                <a:gd name="connsiteY69" fmla="*/ 4496675 h 6864558"/>
                <a:gd name="connsiteX70" fmla="*/ 0 w 6254832"/>
                <a:gd name="connsiteY70" fmla="*/ 5523875 h 6864558"/>
                <a:gd name="connsiteX71" fmla="*/ 2766060 w 6254832"/>
                <a:gd name="connsiteY71" fmla="*/ 6864559 h 6864558"/>
                <a:gd name="connsiteX72" fmla="*/ 6254833 w 6254832"/>
                <a:gd name="connsiteY72" fmla="*/ 3432373 h 6864558"/>
                <a:gd name="connsiteX73" fmla="*/ 2766060 w 6254832"/>
                <a:gd name="connsiteY73" fmla="*/ 0 h 686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254832" h="6864558">
                  <a:moveTo>
                    <a:pt x="2766060" y="0"/>
                  </a:moveTo>
                  <a:cubicBezTo>
                    <a:pt x="1639549" y="0"/>
                    <a:pt x="637831" y="525405"/>
                    <a:pt x="0" y="1340683"/>
                  </a:cubicBezTo>
                  <a:lnTo>
                    <a:pt x="0" y="2201306"/>
                  </a:lnTo>
                  <a:cubicBezTo>
                    <a:pt x="375" y="2200181"/>
                    <a:pt x="937" y="2198870"/>
                    <a:pt x="1312" y="2197746"/>
                  </a:cubicBezTo>
                  <a:cubicBezTo>
                    <a:pt x="142969" y="1837045"/>
                    <a:pt x="347959" y="1497143"/>
                    <a:pt x="612723" y="1201649"/>
                  </a:cubicBezTo>
                  <a:cubicBezTo>
                    <a:pt x="876550" y="906155"/>
                    <a:pt x="1201836" y="655258"/>
                    <a:pt x="1571344" y="483245"/>
                  </a:cubicBezTo>
                  <a:lnTo>
                    <a:pt x="1641235" y="452328"/>
                  </a:lnTo>
                  <a:cubicBezTo>
                    <a:pt x="1664658" y="442210"/>
                    <a:pt x="1687518" y="430967"/>
                    <a:pt x="1711502" y="422348"/>
                  </a:cubicBezTo>
                  <a:lnTo>
                    <a:pt x="1783080" y="395178"/>
                  </a:lnTo>
                  <a:cubicBezTo>
                    <a:pt x="1807064" y="386372"/>
                    <a:pt x="1830674" y="376441"/>
                    <a:pt x="1855220" y="369133"/>
                  </a:cubicBezTo>
                  <a:lnTo>
                    <a:pt x="1928297" y="345711"/>
                  </a:lnTo>
                  <a:cubicBezTo>
                    <a:pt x="1952656" y="338028"/>
                    <a:pt x="1976828" y="329409"/>
                    <a:pt x="2001749" y="323600"/>
                  </a:cubicBezTo>
                  <a:lnTo>
                    <a:pt x="2076138" y="304300"/>
                  </a:lnTo>
                  <a:lnTo>
                    <a:pt x="2113426" y="294744"/>
                  </a:lnTo>
                  <a:lnTo>
                    <a:pt x="2132163" y="290060"/>
                  </a:lnTo>
                  <a:lnTo>
                    <a:pt x="2151089" y="286312"/>
                  </a:lnTo>
                  <a:cubicBezTo>
                    <a:pt x="2351395" y="241716"/>
                    <a:pt x="2557322" y="219044"/>
                    <a:pt x="2763249" y="218482"/>
                  </a:cubicBezTo>
                  <a:cubicBezTo>
                    <a:pt x="2968802" y="218294"/>
                    <a:pt x="3174167" y="247900"/>
                    <a:pt x="3372225" y="301302"/>
                  </a:cubicBezTo>
                  <a:cubicBezTo>
                    <a:pt x="3471347" y="327910"/>
                    <a:pt x="3568596" y="360513"/>
                    <a:pt x="3663596" y="398364"/>
                  </a:cubicBezTo>
                  <a:cubicBezTo>
                    <a:pt x="3758784" y="435652"/>
                    <a:pt x="3851348" y="479311"/>
                    <a:pt x="3941663" y="526717"/>
                  </a:cubicBezTo>
                  <a:cubicBezTo>
                    <a:pt x="4031979" y="573936"/>
                    <a:pt x="4119297" y="626402"/>
                    <a:pt x="4204366" y="681678"/>
                  </a:cubicBezTo>
                  <a:cubicBezTo>
                    <a:pt x="4289060" y="737516"/>
                    <a:pt x="4370944" y="797289"/>
                    <a:pt x="4450018" y="860061"/>
                  </a:cubicBezTo>
                  <a:cubicBezTo>
                    <a:pt x="4529091" y="922832"/>
                    <a:pt x="4605540" y="988601"/>
                    <a:pt x="4678992" y="1057181"/>
                  </a:cubicBezTo>
                  <a:cubicBezTo>
                    <a:pt x="4752444" y="1125574"/>
                    <a:pt x="4822335" y="1197527"/>
                    <a:pt x="4889791" y="1271166"/>
                  </a:cubicBezTo>
                  <a:cubicBezTo>
                    <a:pt x="4957247" y="1344805"/>
                    <a:pt x="5021705" y="1420693"/>
                    <a:pt x="5083164" y="1498642"/>
                  </a:cubicBezTo>
                  <a:cubicBezTo>
                    <a:pt x="5144062" y="1576965"/>
                    <a:pt x="5202899" y="1656601"/>
                    <a:pt x="5257987" y="1738484"/>
                  </a:cubicBezTo>
                  <a:cubicBezTo>
                    <a:pt x="5313076" y="1820368"/>
                    <a:pt x="5365354" y="1903751"/>
                    <a:pt x="5413510" y="1989195"/>
                  </a:cubicBezTo>
                  <a:cubicBezTo>
                    <a:pt x="5462041" y="2074451"/>
                    <a:pt x="5507011" y="2161207"/>
                    <a:pt x="5548609" y="2249462"/>
                  </a:cubicBezTo>
                  <a:cubicBezTo>
                    <a:pt x="5631430" y="2426158"/>
                    <a:pt x="5698323" y="2608851"/>
                    <a:pt x="5747791" y="2795666"/>
                  </a:cubicBezTo>
                  <a:cubicBezTo>
                    <a:pt x="5771963" y="2889167"/>
                    <a:pt x="5791825" y="2983792"/>
                    <a:pt x="5806814" y="3078980"/>
                  </a:cubicBezTo>
                  <a:cubicBezTo>
                    <a:pt x="5810562" y="3102777"/>
                    <a:pt x="5814497" y="3126574"/>
                    <a:pt x="5816933" y="3150558"/>
                  </a:cubicBezTo>
                  <a:cubicBezTo>
                    <a:pt x="5819556" y="3174542"/>
                    <a:pt x="5823304" y="3198339"/>
                    <a:pt x="5825178" y="3222323"/>
                  </a:cubicBezTo>
                  <a:cubicBezTo>
                    <a:pt x="5827426" y="3246308"/>
                    <a:pt x="5830050" y="3270292"/>
                    <a:pt x="5831923" y="3294276"/>
                  </a:cubicBezTo>
                  <a:lnTo>
                    <a:pt x="5836233" y="3366416"/>
                  </a:lnTo>
                  <a:cubicBezTo>
                    <a:pt x="5839981" y="3462728"/>
                    <a:pt x="5839981" y="3559227"/>
                    <a:pt x="5833047" y="3655726"/>
                  </a:cubicBezTo>
                  <a:cubicBezTo>
                    <a:pt x="5830986" y="3679711"/>
                    <a:pt x="5830237" y="3704069"/>
                    <a:pt x="5827426" y="3728054"/>
                  </a:cubicBezTo>
                  <a:lnTo>
                    <a:pt x="5819556" y="3800194"/>
                  </a:lnTo>
                  <a:lnTo>
                    <a:pt x="5809063" y="3872147"/>
                  </a:lnTo>
                  <a:cubicBezTo>
                    <a:pt x="5805690" y="3896131"/>
                    <a:pt x="5800818" y="3919928"/>
                    <a:pt x="5796696" y="3943912"/>
                  </a:cubicBezTo>
                  <a:cubicBezTo>
                    <a:pt x="5778708" y="4039287"/>
                    <a:pt x="5755848" y="4134662"/>
                    <a:pt x="5725305" y="4225165"/>
                  </a:cubicBezTo>
                  <a:cubicBezTo>
                    <a:pt x="5694763" y="4315669"/>
                    <a:pt x="5656726" y="4402237"/>
                    <a:pt x="5605384" y="4478312"/>
                  </a:cubicBezTo>
                  <a:cubicBezTo>
                    <a:pt x="5554980" y="4555324"/>
                    <a:pt x="5489960" y="4620718"/>
                    <a:pt x="5412573" y="4677306"/>
                  </a:cubicBezTo>
                  <a:cubicBezTo>
                    <a:pt x="5335374" y="4734269"/>
                    <a:pt x="5245995" y="4782987"/>
                    <a:pt x="5155867" y="4834703"/>
                  </a:cubicBezTo>
                  <a:cubicBezTo>
                    <a:pt x="4973924" y="4936261"/>
                    <a:pt x="4794791" y="5058806"/>
                    <a:pt x="4645452" y="5207396"/>
                  </a:cubicBezTo>
                  <a:cubicBezTo>
                    <a:pt x="4607414" y="5244497"/>
                    <a:pt x="4571813" y="5281597"/>
                    <a:pt x="4536211" y="5319072"/>
                  </a:cubicBezTo>
                  <a:lnTo>
                    <a:pt x="4430343" y="5432061"/>
                  </a:lnTo>
                  <a:cubicBezTo>
                    <a:pt x="4360264" y="5507574"/>
                    <a:pt x="4290934" y="5583087"/>
                    <a:pt x="4220668" y="5657663"/>
                  </a:cubicBezTo>
                  <a:cubicBezTo>
                    <a:pt x="4185628" y="5694951"/>
                    <a:pt x="4150589" y="5732052"/>
                    <a:pt x="4115174" y="5768777"/>
                  </a:cubicBezTo>
                  <a:cubicBezTo>
                    <a:pt x="4079573" y="5805316"/>
                    <a:pt x="4043597" y="5841292"/>
                    <a:pt x="4007245" y="5876707"/>
                  </a:cubicBezTo>
                  <a:cubicBezTo>
                    <a:pt x="3934543" y="5947723"/>
                    <a:pt x="3859405" y="6015740"/>
                    <a:pt x="3781081" y="6078887"/>
                  </a:cubicBezTo>
                  <a:cubicBezTo>
                    <a:pt x="3702945" y="6142220"/>
                    <a:pt x="3620312" y="6199557"/>
                    <a:pt x="3534493" y="6249775"/>
                  </a:cubicBezTo>
                  <a:cubicBezTo>
                    <a:pt x="3448300" y="6299429"/>
                    <a:pt x="3358359" y="6341589"/>
                    <a:pt x="3265232" y="6373068"/>
                  </a:cubicBezTo>
                  <a:cubicBezTo>
                    <a:pt x="3241998" y="6381313"/>
                    <a:pt x="3218201" y="6387497"/>
                    <a:pt x="3194779" y="6394804"/>
                  </a:cubicBezTo>
                  <a:cubicBezTo>
                    <a:pt x="3171169" y="6401175"/>
                    <a:pt x="3147185" y="6406797"/>
                    <a:pt x="3123575" y="6412792"/>
                  </a:cubicBezTo>
                  <a:cubicBezTo>
                    <a:pt x="3099404" y="6417477"/>
                    <a:pt x="3075420" y="6422161"/>
                    <a:pt x="3051435" y="6426471"/>
                  </a:cubicBezTo>
                  <a:cubicBezTo>
                    <a:pt x="3027076" y="6429657"/>
                    <a:pt x="3002904" y="6433591"/>
                    <a:pt x="2978733" y="6436214"/>
                  </a:cubicBezTo>
                  <a:cubicBezTo>
                    <a:pt x="2954374" y="6438088"/>
                    <a:pt x="2930015" y="6440899"/>
                    <a:pt x="2905656" y="6442211"/>
                  </a:cubicBezTo>
                  <a:cubicBezTo>
                    <a:pt x="2881109" y="6442960"/>
                    <a:pt x="2856751" y="6444272"/>
                    <a:pt x="2832204" y="6444459"/>
                  </a:cubicBezTo>
                  <a:cubicBezTo>
                    <a:pt x="2807658" y="6444084"/>
                    <a:pt x="2783298" y="6444084"/>
                    <a:pt x="2758565" y="6443335"/>
                  </a:cubicBezTo>
                  <a:lnTo>
                    <a:pt x="2683239" y="6438463"/>
                  </a:lnTo>
                  <a:cubicBezTo>
                    <a:pt x="2482559" y="6425909"/>
                    <a:pt x="2284126" y="6393492"/>
                    <a:pt x="2091503" y="6343275"/>
                  </a:cubicBezTo>
                  <a:lnTo>
                    <a:pt x="1948347" y="6301490"/>
                  </a:lnTo>
                  <a:cubicBezTo>
                    <a:pt x="1901127" y="6286126"/>
                    <a:pt x="1854658" y="6268699"/>
                    <a:pt x="1807626" y="6252585"/>
                  </a:cubicBezTo>
                  <a:cubicBezTo>
                    <a:pt x="1784017" y="6245090"/>
                    <a:pt x="1761344" y="6234972"/>
                    <a:pt x="1738297" y="6225790"/>
                  </a:cubicBezTo>
                  <a:lnTo>
                    <a:pt x="1669529" y="6197684"/>
                  </a:lnTo>
                  <a:lnTo>
                    <a:pt x="1635239" y="6183630"/>
                  </a:lnTo>
                  <a:lnTo>
                    <a:pt x="1601699" y="6167891"/>
                  </a:lnTo>
                  <a:lnTo>
                    <a:pt x="1534618" y="6136411"/>
                  </a:lnTo>
                  <a:cubicBezTo>
                    <a:pt x="1179164" y="5964961"/>
                    <a:pt x="857250" y="5729616"/>
                    <a:pt x="592299" y="5443116"/>
                  </a:cubicBezTo>
                  <a:cubicBezTo>
                    <a:pt x="336904" y="5166173"/>
                    <a:pt x="137160" y="4842573"/>
                    <a:pt x="0" y="4496675"/>
                  </a:cubicBezTo>
                  <a:lnTo>
                    <a:pt x="0" y="5523875"/>
                  </a:lnTo>
                  <a:cubicBezTo>
                    <a:pt x="637831" y="6338966"/>
                    <a:pt x="1639549" y="6864559"/>
                    <a:pt x="2766060" y="6864559"/>
                  </a:cubicBezTo>
                  <a:cubicBezTo>
                    <a:pt x="4692858" y="6864559"/>
                    <a:pt x="6254833" y="5327879"/>
                    <a:pt x="6254833" y="3432373"/>
                  </a:cubicBezTo>
                  <a:cubicBezTo>
                    <a:pt x="6254833" y="1536679"/>
                    <a:pt x="4692858" y="0"/>
                    <a:pt x="2766060" y="0"/>
                  </a:cubicBezTo>
                  <a:close/>
                </a:path>
              </a:pathLst>
            </a:custGeom>
            <a:ln w="18736" cap="flat">
              <a:noFill/>
              <a:prstDash val="solid"/>
              <a:miter/>
            </a:ln>
          </p:spPr>
          <p:txBody>
            <a:bodyPr rtlCol="0" anchor="ctr"/>
            <a:lstStyle/>
            <a:p>
              <a:endParaRPr lang="en-US" dirty="0"/>
            </a:p>
          </p:txBody>
        </p:sp>
      </p:grpSp>
      <p:sp>
        <p:nvSpPr>
          <p:cNvPr id="2" name="Title 1">
            <a:extLst>
              <a:ext uri="{FF2B5EF4-FFF2-40B4-BE49-F238E27FC236}">
                <a16:creationId xmlns:a16="http://schemas.microsoft.com/office/drawing/2014/main" id="{4C0F9A31-AE30-C8CC-02CA-01F9126BBF2C}"/>
              </a:ext>
            </a:extLst>
          </p:cNvPr>
          <p:cNvSpPr>
            <a:spLocks noGrp="1"/>
          </p:cNvSpPr>
          <p:nvPr>
            <p:ph type="title"/>
          </p:nvPr>
        </p:nvSpPr>
        <p:spPr>
          <a:xfrm>
            <a:off x="6094105" y="802955"/>
            <a:ext cx="4977976" cy="1454051"/>
          </a:xfrm>
        </p:spPr>
        <p:txBody>
          <a:bodyPr anchor="b">
            <a:normAutofit/>
          </a:bodyPr>
          <a:lstStyle/>
          <a:p>
            <a:r>
              <a:rPr lang="en-ZA" sz="3600" b="0" kern="1200" dirty="0">
                <a:solidFill>
                  <a:schemeClr val="tx2"/>
                </a:solidFill>
                <a:effectLst/>
                <a:latin typeface="Century Gothic" panose="020B0502020202020204" pitchFamily="34" charset="0"/>
                <a:ea typeface="+mj-ea"/>
                <a:cs typeface="+mj-cs"/>
              </a:rPr>
              <a:t>Conclusion</a:t>
            </a:r>
          </a:p>
        </p:txBody>
      </p:sp>
      <p:sp>
        <p:nvSpPr>
          <p:cNvPr id="3" name="Content Placeholder 2">
            <a:extLst>
              <a:ext uri="{FF2B5EF4-FFF2-40B4-BE49-F238E27FC236}">
                <a16:creationId xmlns:a16="http://schemas.microsoft.com/office/drawing/2014/main" id="{C4DAABBB-052E-47A1-2ECF-65006F478A00}"/>
              </a:ext>
            </a:extLst>
          </p:cNvPr>
          <p:cNvSpPr>
            <a:spLocks noGrp="1"/>
          </p:cNvSpPr>
          <p:nvPr>
            <p:ph idx="1"/>
          </p:nvPr>
        </p:nvSpPr>
        <p:spPr>
          <a:xfrm>
            <a:off x="6090574" y="2415756"/>
            <a:ext cx="4977578" cy="3639289"/>
          </a:xfrm>
        </p:spPr>
        <p:txBody>
          <a:bodyPr anchor="ctr">
            <a:normAutofit/>
          </a:bodyPr>
          <a:lstStyle/>
          <a:p>
            <a:pPr marL="0" indent="0">
              <a:buNone/>
            </a:pPr>
            <a:r>
              <a:rPr lang="en-ZA" sz="1800" dirty="0">
                <a:solidFill>
                  <a:schemeClr val="tx2"/>
                </a:solidFill>
                <a:latin typeface="Century Gothic" panose="020B0502020202020204" pitchFamily="34" charset="0"/>
              </a:rPr>
              <a:t>In conclusion, AI holds significant potential to revolutionise the interpretation of FBC and other blood results. By enhancing accuracy, efficiency, and standardisation, AI can play a pivotal role in improving patient outcomes.</a:t>
            </a:r>
          </a:p>
          <a:p>
            <a:pPr marL="0" indent="0">
              <a:buNone/>
            </a:pPr>
            <a:r>
              <a:rPr lang="en-ZA" sz="1800" dirty="0">
                <a:solidFill>
                  <a:schemeClr val="tx2"/>
                </a:solidFill>
                <a:latin typeface="Century Gothic" panose="020B0502020202020204" pitchFamily="34" charset="0"/>
              </a:rPr>
              <a:t>However, careful consideration of the associated challenges and ethical implications is crucial in ensuring that AI serves as a supportive tool that augments, rather than undermines, the invaluable role of human expertise in healthcare.</a:t>
            </a:r>
          </a:p>
          <a:p>
            <a:endParaRPr lang="en-ZA" sz="1800" dirty="0">
              <a:solidFill>
                <a:schemeClr val="tx2"/>
              </a:solidFill>
              <a:latin typeface="Century Gothic" panose="020B0502020202020204" pitchFamily="34" charset="0"/>
            </a:endParaRPr>
          </a:p>
        </p:txBody>
      </p:sp>
    </p:spTree>
    <p:extLst>
      <p:ext uri="{BB962C8B-B14F-4D97-AF65-F5344CB8AC3E}">
        <p14:creationId xmlns:p14="http://schemas.microsoft.com/office/powerpoint/2010/main" val="4208515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44CDC-1589-4C6E-FC3A-3FDD6E8E11CC}"/>
              </a:ext>
            </a:extLst>
          </p:cNvPr>
          <p:cNvSpPr>
            <a:spLocks noGrp="1"/>
          </p:cNvSpPr>
          <p:nvPr>
            <p:ph type="title"/>
          </p:nvPr>
        </p:nvSpPr>
        <p:spPr>
          <a:xfrm>
            <a:off x="630936" y="640080"/>
            <a:ext cx="4818888" cy="1481328"/>
          </a:xfrm>
        </p:spPr>
        <p:txBody>
          <a:bodyPr anchor="b">
            <a:normAutofit/>
          </a:bodyPr>
          <a:lstStyle/>
          <a:p>
            <a:r>
              <a:rPr lang="en-ZA" sz="5400" b="0" kern="1200">
                <a:effectLst/>
                <a:latin typeface="Century Gothic" panose="020B0502020202020204" pitchFamily="34" charset="0"/>
                <a:ea typeface="+mj-ea"/>
                <a:cs typeface="+mj-cs"/>
              </a:rPr>
              <a:t>  </a:t>
            </a:r>
          </a:p>
        </p:txBody>
      </p:sp>
      <p:sp>
        <p:nvSpPr>
          <p:cNvPr id="27"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rock and a wooden board on a white surface&#10;&#10;Description automatically generated">
            <a:extLst>
              <a:ext uri="{FF2B5EF4-FFF2-40B4-BE49-F238E27FC236}">
                <a16:creationId xmlns:a16="http://schemas.microsoft.com/office/drawing/2014/main" id="{5A059726-3765-E7A3-8B43-7C5ABF2B8E10}"/>
              </a:ext>
            </a:extLst>
          </p:cNvPr>
          <p:cNvPicPr>
            <a:picLocks noChangeAspect="1"/>
          </p:cNvPicPr>
          <p:nvPr/>
        </p:nvPicPr>
        <p:blipFill>
          <a:blip r:embed="rId2">
            <a:extLst>
              <a:ext uri="{28A0092B-C50C-407E-A947-70E740481C1C}">
                <a14:useLocalDpi xmlns:a14="http://schemas.microsoft.com/office/drawing/2010/main" val="0"/>
              </a:ext>
            </a:extLst>
          </a:blip>
          <a:srcRect b="6776"/>
          <a:stretch/>
        </p:blipFill>
        <p:spPr>
          <a:xfrm>
            <a:off x="441960" y="777240"/>
            <a:ext cx="11119104" cy="6080760"/>
          </a:xfrm>
          <a:prstGeom prst="rect">
            <a:avLst/>
          </a:prstGeom>
        </p:spPr>
      </p:pic>
      <p:sp>
        <p:nvSpPr>
          <p:cNvPr id="3" name="Content Placeholder 2">
            <a:extLst>
              <a:ext uri="{FF2B5EF4-FFF2-40B4-BE49-F238E27FC236}">
                <a16:creationId xmlns:a16="http://schemas.microsoft.com/office/drawing/2014/main" id="{B43F020C-E23B-A26C-B322-43AABE8827B5}"/>
              </a:ext>
            </a:extLst>
          </p:cNvPr>
          <p:cNvSpPr>
            <a:spLocks noGrp="1"/>
          </p:cNvSpPr>
          <p:nvPr>
            <p:ph idx="1"/>
          </p:nvPr>
        </p:nvSpPr>
        <p:spPr>
          <a:xfrm>
            <a:off x="2804160" y="1149097"/>
            <a:ext cx="7071360" cy="3547872"/>
          </a:xfrm>
        </p:spPr>
        <p:txBody>
          <a:bodyPr anchor="t">
            <a:normAutofit/>
          </a:bodyPr>
          <a:lstStyle/>
          <a:p>
            <a:pPr marL="0" indent="0" algn="ctr">
              <a:buNone/>
            </a:pPr>
            <a:r>
              <a:rPr lang="en-ZA" sz="2200" dirty="0">
                <a:latin typeface="Century Gothic" panose="020B0502020202020204" pitchFamily="34" charset="0"/>
              </a:rPr>
              <a:t>As we move forward, collaboration between technologists and healthcare professionals will be vital in realising the full potential of AI in clinical laboratory settings.</a:t>
            </a:r>
          </a:p>
          <a:p>
            <a:pPr algn="ctr"/>
            <a:endParaRPr lang="en-ZA" sz="2200" dirty="0">
              <a:latin typeface="Century Gothic" panose="020B0502020202020204" pitchFamily="34" charset="0"/>
            </a:endParaRPr>
          </a:p>
        </p:txBody>
      </p:sp>
    </p:spTree>
    <p:extLst>
      <p:ext uri="{BB962C8B-B14F-4D97-AF65-F5344CB8AC3E}">
        <p14:creationId xmlns:p14="http://schemas.microsoft.com/office/powerpoint/2010/main" val="3862487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174</TotalTime>
  <Words>1282</Words>
  <Application>Microsoft Office PowerPoint</Application>
  <PresentationFormat>Widescreen</PresentationFormat>
  <Paragraphs>54</Paragraphs>
  <Slides>20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Aptos</vt:lpstr>
      <vt:lpstr>Aptos Display</vt:lpstr>
      <vt:lpstr>Arial</vt:lpstr>
      <vt:lpstr>Calibri</vt:lpstr>
      <vt:lpstr>Century Gothic</vt:lpstr>
      <vt:lpstr>Office Theme</vt:lpstr>
      <vt:lpstr>Not Just a Full Blood Count</vt:lpstr>
      <vt:lpstr>The full blood count (FBC) stands as the cornerstone of haematological evaluation and is arguably the most frequently employed investigation across various medical conditions.  It provides a fundamental basis for clinical decision-making, delineating potential diagnostic pathways and guiding further investigative protocols.  The FBC not only represents a conglomeration of quantitative and qualitative data but also serves as a logical framework from which clinicians can explore the complexity of physiological and pathological states.</vt:lpstr>
      <vt:lpstr>In conceptualising the FBC, it is useful to visualise the solution space it inhabits.   This space comprises an array of potential solutions, wherein each parameter can be viewed as a node on a decision tree. These trees serve as algorithms that clinicians utilise to navigate through the symptoms and signs presented by patients, effectively isolating the underlying conditions requiring attention.  The interconnections among various components of the FBC foster a comprehensive understanding of haematopoietic function and systemic health.</vt:lpstr>
      <vt:lpstr>Investigating the Parameters of the Full Blood Count  </vt:lpstr>
      <vt:lpstr>Erythroid and Myeloid Lineages</vt:lpstr>
      <vt:lpstr>Erythroid and Myeloid Lineages contd.</vt:lpstr>
      <vt:lpstr>Platelet Evaluation</vt:lpstr>
      <vt:lpstr>PowerPoint Presentation</vt:lpstr>
      <vt:lpstr>Conclusion</vt:lpstr>
      <vt:lpstr>The Role of AI in the Future of Full Blood Count and Blood Results Interpretation</vt:lpstr>
      <vt:lpstr>PowerPoint Presentation</vt:lpstr>
      <vt:lpstr>AI’s Analytical Capabilities</vt:lpstr>
      <vt:lpstr>- White blood cell count - Haemoglobin levels - Platelet counts  This allows for the identification of abnormalities that may indicate underlying health conditions.  This capability can enhance diagnostic accuracy by facilitating earlier detection of diseases, such as anaemia or leukaemia, which are often diagnosed through blood analysis. </vt:lpstr>
      <vt:lpstr>Integration into Clinical Practice</vt:lpstr>
      <vt:lpstr>AI Patterns</vt:lpstr>
      <vt:lpstr>Challenges and Ethical Considerations</vt:lpstr>
      <vt:lpstr>Challenges and Ethical Considerations contd.</vt:lpstr>
      <vt:lpstr>Future Directions</vt:lpstr>
      <vt:lpstr>Conclusion</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Finance</dc:creator>
  <cp:lastModifiedBy>Demetrio Tzitzivacos</cp:lastModifiedBy>
  <cp:revision>3</cp:revision>
  <dcterms:created xsi:type="dcterms:W3CDTF">2024-11-24T19:25:42Z</dcterms:created>
  <dcterms:modified xsi:type="dcterms:W3CDTF">2024-11-25T07:03:44Z</dcterms:modified>
</cp:coreProperties>
</file>