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82" r:id="rId10"/>
    <p:sldId id="280" r:id="rId11"/>
    <p:sldId id="293" r:id="rId12"/>
    <p:sldId id="292" r:id="rId13"/>
    <p:sldId id="266" r:id="rId14"/>
    <p:sldId id="267" r:id="rId15"/>
    <p:sldId id="277" r:id="rId16"/>
    <p:sldId id="268" r:id="rId17"/>
    <p:sldId id="279" r:id="rId18"/>
    <p:sldId id="283" r:id="rId19"/>
    <p:sldId id="284" r:id="rId20"/>
    <p:sldId id="302" r:id="rId21"/>
    <p:sldId id="278" r:id="rId22"/>
    <p:sldId id="269" r:id="rId23"/>
    <p:sldId id="294" r:id="rId24"/>
    <p:sldId id="295" r:id="rId25"/>
    <p:sldId id="270" r:id="rId26"/>
    <p:sldId id="273" r:id="rId27"/>
    <p:sldId id="285" r:id="rId28"/>
    <p:sldId id="296" r:id="rId29"/>
    <p:sldId id="272" r:id="rId30"/>
    <p:sldId id="271" r:id="rId31"/>
    <p:sldId id="305" r:id="rId32"/>
    <p:sldId id="291" r:id="rId33"/>
    <p:sldId id="306" r:id="rId34"/>
    <p:sldId id="297" r:id="rId35"/>
    <p:sldId id="274" r:id="rId36"/>
    <p:sldId id="298" r:id="rId37"/>
    <p:sldId id="300" r:id="rId38"/>
    <p:sldId id="301" r:id="rId39"/>
    <p:sldId id="287" r:id="rId40"/>
    <p:sldId id="307" r:id="rId41"/>
    <p:sldId id="303" r:id="rId42"/>
    <p:sldId id="304" r:id="rId43"/>
    <p:sldId id="288" r:id="rId44"/>
    <p:sldId id="286" r:id="rId45"/>
    <p:sldId id="289" r:id="rId46"/>
    <p:sldId id="290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78194" autoAdjust="0"/>
  </p:normalViewPr>
  <p:slideViewPr>
    <p:cSldViewPr snapToGrid="0">
      <p:cViewPr varScale="1">
        <p:scale>
          <a:sx n="65" d="100"/>
          <a:sy n="65" d="100"/>
        </p:scale>
        <p:origin x="13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F68FC-6250-416D-97DB-2E59A7341F01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6E267-F2C6-4056-BEEB-F0E9035E4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56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guideline used at PC:</a:t>
            </a:r>
          </a:p>
          <a:p>
            <a:r>
              <a:rPr lang="en-US" dirty="0"/>
              <a:t>After a 75g oral glucose load, the diagnosis of gestational</a:t>
            </a:r>
          </a:p>
          <a:p>
            <a:r>
              <a:rPr lang="en-US" dirty="0"/>
              <a:t>DM is made at 24 - 28 w gestation when any one of these</a:t>
            </a:r>
          </a:p>
          <a:p>
            <a:r>
              <a:rPr lang="en-US" dirty="0"/>
              <a:t>plasma glucose values is met or exceeded:</a:t>
            </a:r>
          </a:p>
          <a:p>
            <a:r>
              <a:rPr lang="en-US" dirty="0"/>
              <a:t> Fasting:    5.1 mmol/L</a:t>
            </a:r>
          </a:p>
          <a:p>
            <a:r>
              <a:rPr lang="en-US" dirty="0"/>
              <a:t> 1h:        10.0 mmol/L</a:t>
            </a:r>
          </a:p>
          <a:p>
            <a:r>
              <a:rPr lang="en-US" dirty="0"/>
              <a:t> 2h:         8.5 mmol/L</a:t>
            </a:r>
          </a:p>
          <a:p>
            <a:endParaRPr lang="en-US" dirty="0"/>
          </a:p>
          <a:p>
            <a:r>
              <a:rPr lang="en-US" dirty="0"/>
              <a:t>Ref: Diabetes Care 2017;40 (suppl 1)S11-S24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6E267-F2C6-4056-BEEB-F0E9035E4E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47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Detection rate (DS):</a:t>
            </a:r>
            <a:br>
              <a:rPr lang="en-US" dirty="0"/>
            </a:br>
            <a:r>
              <a:rPr lang="en-US" dirty="0"/>
              <a:t>Quad 81%</a:t>
            </a:r>
          </a:p>
          <a:p>
            <a:r>
              <a:rPr lang="en-US" dirty="0"/>
              <a:t>Triple 69%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6E267-F2C6-4056-BEEB-F0E9035E4EB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69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Brahms </a:t>
            </a:r>
            <a:r>
              <a:rPr lang="en-US" dirty="0" err="1"/>
              <a:t>Kryptor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6E267-F2C6-4056-BEEB-F0E9035E4EB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092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monthly data generation</a:t>
            </a:r>
          </a:p>
          <a:p>
            <a:endParaRPr lang="en-US" dirty="0"/>
          </a:p>
          <a:p>
            <a:r>
              <a:rPr lang="en-US" dirty="0"/>
              <a:t>200pts/ethnic group</a:t>
            </a:r>
          </a:p>
          <a:p>
            <a:endParaRPr lang="en-US" dirty="0"/>
          </a:p>
          <a:p>
            <a:r>
              <a:rPr lang="en-US" dirty="0"/>
              <a:t>Changes confirmed with ALPHA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6E267-F2C6-4056-BEEB-F0E9035E4EB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98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1:200-1:300</a:t>
            </a:r>
          </a:p>
          <a:p>
            <a:endParaRPr lang="en-US" dirty="0"/>
          </a:p>
          <a:p>
            <a:r>
              <a:rPr lang="en-US" dirty="0"/>
              <a:t>NIPT 99% accuracy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6E267-F2C6-4056-BEEB-F0E9035E4EB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97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99% accuracy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6E267-F2C6-4056-BEEB-F0E9035E4EB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55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SPREE: PE screening is superior to NICE guidelines</a:t>
            </a:r>
          </a:p>
          <a:p>
            <a:r>
              <a:rPr lang="en-US" dirty="0"/>
              <a:t>ASPRE: Aspirin is effective in PE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6E267-F2C6-4056-BEEB-F0E9035E4EB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10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EAB94-97BE-6B9C-3CD2-FA8D8B3F6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B0BAC-E700-5B2E-35EA-D733ADC4D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A64FE-912B-12FC-F11D-52B835C54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585EB-9E53-57FF-AE23-08038C7A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7DB26-FCAD-AE83-9728-D73422884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88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9306A-0964-80EB-FC30-60BE72F79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E2899-325A-81B3-ADF5-2879CA60B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7D268-0D11-B29E-C45C-5F9079DDC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9C6C0-49A0-374A-89E9-A45E0FDCD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F7CAE-8E54-8674-B0E8-733D34B1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4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23DE1-A1A4-2B1F-E92A-958B6C8D0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87AE0-2DB5-C8A9-F07B-8196F5FD2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11572-36BA-F180-89B6-3EF1413F5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DFFC8-8103-F2EC-05DF-DBB07B9B1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09F9F-BA42-B4D0-004D-EDE22A275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582C1-70AE-2C11-1E62-94945D2E1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83621-EA5B-A0C0-9951-BCE3FBE9C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31A669-3030-6F8D-92B3-713C9624A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BF061-BC01-C259-7E99-F57983C6F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795B2-0897-4D6D-FE07-C8A7094BE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DD344-5324-66D7-2598-31DD156D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0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AD6B5-76E1-EAC8-FF37-01969230D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1F212-AA96-3591-FA91-B5D14E484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793F7D-61FA-A9ED-F472-28B3DA083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F7E8C2-648E-81A1-A5DB-2C54669DD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3EAD75-2CF6-171E-937A-4DFA86C148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4E8451-6B4B-3D40-7E6C-C9370EA64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912DF4-6EBA-8395-9A54-F5C8280F1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E850FD-D39B-DC16-9EF8-E2BA397FA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6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4A01E-10B4-6ECC-AEFD-AB668EFA7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C6EB68-5233-0F83-C021-DA5480843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154367-56CA-0C98-4184-5F317CCEC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B09C91-F93C-6008-1932-2ADF95D89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3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F01D90-8EEE-957B-A9D4-1448D14BE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A7E07B-61CA-07CF-7977-D5D0669FF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C0A94-82B5-1A49-7963-F1AFF955D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56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CF85-8AE2-BA53-81FD-6A93569AA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E08D2-7746-B736-C3A7-571A7EAC0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D0657-27A3-579C-B635-94BD0BDF9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8E896B-3987-160D-88FA-8B247029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90194-747F-A6E9-7EDE-94158A921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57397-6512-B109-434D-DE3F137A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00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0E77B-BB70-6AEC-9F8B-7E5C2005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7ACD3B-E064-DE41-955F-CA3FCC75C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6ECFA-D31C-7379-1C5F-034290026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60062-42B3-CE83-8816-5673857D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76C2E1-DF20-1CEB-E601-7464D1AB3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41A17-363B-E536-34B5-98F442DED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2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2DB53-4451-3710-4EA4-C766957C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829D8E-D9EE-FEA2-E05A-7409985234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3BC22-4702-6C36-9EA5-7DE30E11E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07524-486D-5C3C-C0C1-F2F3D73D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9FE0-B986-D0EC-1A1D-0F2EE534D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96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F21456-A24D-E8B2-DA80-34B9D87056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EFCA8-E275-94D1-C739-FCD1842F6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4D143-A9C0-A871-1B39-B01358E43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35609-7618-ECE9-7FEE-F90EBF30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E7EFE-A8D3-F8E1-1F33-A7C1C89EF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80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D759FE-915B-4321-E5E9-3D253976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614D4-0739-EAD9-7F45-4CAF3D26D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2D884-AF6D-1350-7928-C68841C4E4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100974-B196-49AC-A8AD-C41BD9568477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D0752-36ED-6090-9A4A-6508A0A21F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983C5-92C3-5E4C-359C-2186FB1156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7FDE03-6914-4E3F-B61D-67AED460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01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Ronald.Dalmacio@pathcare.ne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283D23-E654-A47A-2971-5AA608503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D69506-0FE0-F2B9-E161-7EB905921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ANTENATAL SCREENING: A LAB PERSPECTIVE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E25447-5928-C3B8-6AE5-CF9C3841CE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Ronald Dalmacio</a:t>
            </a:r>
          </a:p>
          <a:p>
            <a:r>
              <a:rPr lang="en-US" dirty="0">
                <a:solidFill>
                  <a:srgbClr val="002060"/>
                </a:solidFill>
              </a:rPr>
              <a:t>Chemical pathology</a:t>
            </a:r>
          </a:p>
        </p:txBody>
      </p:sp>
    </p:spTree>
    <p:extLst>
      <p:ext uri="{BB962C8B-B14F-4D97-AF65-F5344CB8AC3E}">
        <p14:creationId xmlns:p14="http://schemas.microsoft.com/office/powerpoint/2010/main" val="3990314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0D3E1E-3A26-D25B-88A5-B9FF3900A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5F4AC1-8A4D-6ABF-EE42-BF06FBE94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6496" y="365125"/>
            <a:ext cx="5847304" cy="1325563"/>
          </a:xfrm>
        </p:spPr>
        <p:txBody>
          <a:bodyPr/>
          <a:lstStyle/>
          <a:p>
            <a:r>
              <a:rPr lang="en-US" dirty="0"/>
              <a:t>OUTLINE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B8CD8-C29C-FD69-EACC-2D22AC98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6496" y="1825625"/>
            <a:ext cx="5847303" cy="4351338"/>
          </a:xfrm>
        </p:spPr>
        <p:txBody>
          <a:bodyPr/>
          <a:lstStyle/>
          <a:p>
            <a:r>
              <a:rPr lang="en-US" dirty="0"/>
              <a:t>Basics of antenatal visits</a:t>
            </a:r>
          </a:p>
          <a:p>
            <a:r>
              <a:rPr lang="en-US" dirty="0"/>
              <a:t>Prenatal screening</a:t>
            </a:r>
          </a:p>
          <a:p>
            <a:pPr lvl="1"/>
            <a:r>
              <a:rPr lang="en-US" dirty="0"/>
              <a:t>fetal chromosomal/structural anomalies</a:t>
            </a:r>
          </a:p>
          <a:p>
            <a:pPr lvl="1"/>
            <a:r>
              <a:rPr lang="en-US" dirty="0"/>
              <a:t>Pre eclampsia</a:t>
            </a:r>
          </a:p>
          <a:p>
            <a:endParaRPr lang="en-Z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02FBB2-A92B-B2E2-3E12-2D099E7659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791" t="37399" r="61644" b="3407"/>
          <a:stretch/>
        </p:blipFill>
        <p:spPr>
          <a:xfrm>
            <a:off x="0" y="227780"/>
            <a:ext cx="5252573" cy="640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7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BE49A-856D-1FE3-7024-51571AC83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CAB3D7-BB5B-D01C-E555-764CB5DA6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3FB860-8BC3-EB42-CA74-A5C02FC2F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ANTENATAL VISIT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C5402-6C95-F1B0-CCE9-E144E61D8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  <a:p>
            <a:pPr lvl="1"/>
            <a:r>
              <a:rPr lang="en-US" dirty="0"/>
              <a:t>Pregnancy: Current, previous (Complications, outcomes)</a:t>
            </a:r>
          </a:p>
          <a:p>
            <a:pPr lvl="1"/>
            <a:r>
              <a:rPr lang="en-US" dirty="0"/>
              <a:t>Co-morbidities: incl. familial/genetic disorders</a:t>
            </a:r>
          </a:p>
          <a:p>
            <a:pPr lvl="1"/>
            <a:r>
              <a:rPr lang="en-US" dirty="0"/>
              <a:t>Allergies</a:t>
            </a:r>
          </a:p>
          <a:p>
            <a:pPr lvl="1"/>
            <a:r>
              <a:rPr lang="en-US" dirty="0"/>
              <a:t>Medication/drugs/substances</a:t>
            </a:r>
          </a:p>
          <a:p>
            <a:pPr lvl="1"/>
            <a:r>
              <a:rPr lang="en-US" dirty="0"/>
              <a:t>Family/social/violence exposure</a:t>
            </a:r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47615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E6DE4-F1BD-61EC-3C3F-C922538FD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4731B4-66E6-1D06-3782-361C83A6D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E8A2C9-1A02-8D48-D9E3-78DAB61E7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ANTENATAL VISIT: cont.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B72FE-C8FC-7F57-8348-5E4F68232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examination</a:t>
            </a:r>
          </a:p>
          <a:p>
            <a:pPr lvl="1"/>
            <a:r>
              <a:rPr lang="en-US" dirty="0"/>
              <a:t>General: weight, height, heart rate, blood pressure, oedema, lymph nodes, </a:t>
            </a:r>
            <a:r>
              <a:rPr lang="en-US" dirty="0" err="1"/>
              <a:t>colour</a:t>
            </a:r>
            <a:r>
              <a:rPr lang="en-US" dirty="0"/>
              <a:t> of mucous membranes</a:t>
            </a:r>
          </a:p>
          <a:p>
            <a:pPr lvl="2"/>
            <a:r>
              <a:rPr lang="en-US" dirty="0"/>
              <a:t>Nutritional status: </a:t>
            </a:r>
          </a:p>
          <a:p>
            <a:pPr lvl="3"/>
            <a:r>
              <a:rPr lang="en-US" dirty="0"/>
              <a:t>Mid-upper arm circumference (MUAC)</a:t>
            </a:r>
          </a:p>
          <a:p>
            <a:pPr lvl="4"/>
            <a:r>
              <a:rPr lang="en-US" dirty="0"/>
              <a:t>&gt;=33: Obesity, &lt;23: Malnutrition/chronic wasting</a:t>
            </a:r>
          </a:p>
          <a:p>
            <a:pPr lvl="3"/>
            <a:r>
              <a:rPr lang="en-US" dirty="0"/>
              <a:t>BMI??</a:t>
            </a:r>
          </a:p>
          <a:p>
            <a:pPr lvl="1"/>
            <a:r>
              <a:rPr lang="en-US" dirty="0"/>
              <a:t>Systemic: Teeth/gums, breasts, thyroid, heart, lungs, dental</a:t>
            </a:r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42365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9B6AB-537E-AB5F-4EEB-B486C7EEE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421ED7-0F5D-B008-36AB-BC70B9A1A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2725DC-4C54-011F-3ECE-D6F1C793F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ANTENATAL VISIT: cont.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DC595-9742-5439-C8F8-FE542B128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Estimation of gestational age</a:t>
            </a:r>
          </a:p>
          <a:p>
            <a:pPr lvl="1"/>
            <a:r>
              <a:rPr lang="en-US" dirty="0"/>
              <a:t>Last menstrual period (LMP)</a:t>
            </a:r>
          </a:p>
          <a:p>
            <a:pPr lvl="1"/>
            <a:r>
              <a:rPr lang="en-US" dirty="0" err="1"/>
              <a:t>Symphysus</a:t>
            </a:r>
            <a:r>
              <a:rPr lang="en-US" dirty="0"/>
              <a:t>-fundal height</a:t>
            </a:r>
          </a:p>
          <a:p>
            <a:pPr lvl="1"/>
            <a:r>
              <a:rPr lang="en-US" dirty="0"/>
              <a:t>Palpation</a:t>
            </a:r>
          </a:p>
          <a:p>
            <a:pPr lvl="1"/>
            <a:r>
              <a:rPr lang="en-US" dirty="0"/>
              <a:t>Ultrasound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84182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450D4-E8F5-4BE3-F4CF-FDEE6279A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ECB5E1-B558-1875-B960-9AB1B7098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A22E11-7C8C-C780-7431-4CFD0CC48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ANTENATAL VISIT: cont.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A674D-DB64-B56E-B64A-F57EE0F04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Routine screening</a:t>
            </a:r>
          </a:p>
          <a:p>
            <a:pPr lvl="1"/>
            <a:r>
              <a:rPr lang="en-US" dirty="0"/>
              <a:t>HIV</a:t>
            </a:r>
          </a:p>
          <a:p>
            <a:pPr lvl="1"/>
            <a:r>
              <a:rPr lang="en-US" dirty="0"/>
              <a:t>HBV</a:t>
            </a:r>
          </a:p>
          <a:p>
            <a:pPr lvl="1"/>
            <a:r>
              <a:rPr lang="en-US" dirty="0"/>
              <a:t>TB screening</a:t>
            </a:r>
          </a:p>
          <a:p>
            <a:pPr lvl="1"/>
            <a:r>
              <a:rPr lang="en-US" dirty="0"/>
              <a:t>Syphilis serology</a:t>
            </a:r>
          </a:p>
          <a:p>
            <a:pPr lvl="1"/>
            <a:r>
              <a:rPr lang="en-US" dirty="0"/>
              <a:t>Rhesus (D)</a:t>
            </a:r>
          </a:p>
          <a:p>
            <a:pPr lvl="1"/>
            <a:r>
              <a:rPr lang="en-US" dirty="0" err="1"/>
              <a:t>Haemaglobin</a:t>
            </a:r>
            <a:endParaRPr lang="en-US" dirty="0"/>
          </a:p>
          <a:p>
            <a:pPr lvl="1"/>
            <a:r>
              <a:rPr lang="en-US" dirty="0"/>
              <a:t>Urine dipstick: protein, glucose, nitrates, leukocytes (At each visit)</a:t>
            </a:r>
          </a:p>
          <a:p>
            <a:pPr lvl="1"/>
            <a:r>
              <a:rPr lang="en-US" dirty="0"/>
              <a:t>Mental health screen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8255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837F8-5803-402E-FB41-919DF07F6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F4754B-BB2C-59BA-2AD3-1AD639F89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F6DB6-419F-0903-91E4-95D0C542A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ANTENATAL VISIT: cont.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92038-F8A9-A1EF-1875-F4CEE5F2C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</a:t>
            </a:r>
          </a:p>
          <a:p>
            <a:pPr lvl="1"/>
            <a:r>
              <a:rPr lang="en-US" dirty="0"/>
              <a:t>ABO blood group</a:t>
            </a:r>
          </a:p>
          <a:p>
            <a:pPr lvl="1"/>
            <a:r>
              <a:rPr lang="en-US" dirty="0"/>
              <a:t>Congenital disorder screening: Down’s syndrome ***</a:t>
            </a:r>
          </a:p>
          <a:p>
            <a:pPr lvl="1"/>
            <a:r>
              <a:rPr lang="en-US" dirty="0"/>
              <a:t>Rubella</a:t>
            </a:r>
          </a:p>
          <a:p>
            <a:pPr lvl="1"/>
            <a:r>
              <a:rPr lang="en-US" dirty="0"/>
              <a:t>Blood glucose screening</a:t>
            </a:r>
          </a:p>
          <a:p>
            <a:pPr lvl="1"/>
            <a:r>
              <a:rPr lang="en-US" dirty="0"/>
              <a:t>Cervical smear??</a:t>
            </a:r>
          </a:p>
          <a:p>
            <a:pPr lvl="1"/>
            <a:r>
              <a:rPr lang="en-US" dirty="0"/>
              <a:t>Urine culture</a:t>
            </a:r>
          </a:p>
          <a:p>
            <a:pPr lvl="1"/>
            <a:r>
              <a:rPr lang="en-US" dirty="0"/>
              <a:t>Group B</a:t>
            </a:r>
          </a:p>
          <a:p>
            <a:pPr lvl="1"/>
            <a:r>
              <a:rPr lang="en-US" dirty="0"/>
              <a:t>Pre-eclampsia ***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17503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6D362-05AA-C494-0A02-4CE8DD8D9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89E4BF-468E-CE4F-5690-FC1B842F2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71EF08-3BE6-B789-42B1-24D712ED8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visits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266AE-5B35-4AF2-B6CE-7299924F3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antenatal care plus (BANC+)	 8 visits (incl. first visit)</a:t>
            </a:r>
          </a:p>
          <a:p>
            <a:pPr lvl="1"/>
            <a:r>
              <a:rPr lang="en-US" dirty="0"/>
              <a:t>First: &lt;14weeks. F/U: 20,  26, 30, 34, 36, 38, 40</a:t>
            </a:r>
          </a:p>
          <a:p>
            <a:pPr lvl="1"/>
            <a:r>
              <a:rPr lang="en-US" dirty="0"/>
              <a:t>Still pregnant 1 week after 40 week visit: </a:t>
            </a:r>
          </a:p>
          <a:p>
            <a:pPr lvl="2"/>
            <a:r>
              <a:rPr lang="en-US" dirty="0"/>
              <a:t>antenatal clinical for possible induction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16001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0B195-E7B6-F45B-EC2D-56072A620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EC25D3-3ACC-76CC-F08A-145CA61C38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48" t="36855" r="56071" b="3612"/>
          <a:stretch/>
        </p:blipFill>
        <p:spPr>
          <a:xfrm>
            <a:off x="2187190" y="80387"/>
            <a:ext cx="8105184" cy="677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72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99DAAC-A5DE-7382-2A30-2EDC81F18A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48" t="36855" r="56071" b="53260"/>
          <a:stretch/>
        </p:blipFill>
        <p:spPr>
          <a:xfrm>
            <a:off x="596053" y="1223386"/>
            <a:ext cx="10999893" cy="22056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3EEC15-772B-2A31-1AD2-2A573DB8B98F}"/>
              </a:ext>
            </a:extLst>
          </p:cNvPr>
          <p:cNvSpPr txBox="1"/>
          <p:nvPr/>
        </p:nvSpPr>
        <p:spPr>
          <a:xfrm>
            <a:off x="1420624" y="4157286"/>
            <a:ext cx="95287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ANTENATAL SCREEN (A1107):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/>
              <a:t>Excl. HIV and Rubella IgM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/>
              <a:t>RBC antibody, Group, Hepatitis, platelet, COOMBS, Rh, Rubella IgG, </a:t>
            </a:r>
            <a:r>
              <a:rPr lang="en-ZA" dirty="0" err="1"/>
              <a:t>Syphillis</a:t>
            </a:r>
            <a:endParaRPr lang="en-ZA" dirty="0"/>
          </a:p>
          <a:p>
            <a:r>
              <a:rPr lang="en-US" dirty="0"/>
              <a:t>ANTENATAL SCREEN + HIV (G1108):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/>
              <a:t>Excl. Rubella IgM</a:t>
            </a:r>
          </a:p>
        </p:txBody>
      </p:sp>
    </p:spTree>
    <p:extLst>
      <p:ext uri="{BB962C8B-B14F-4D97-AF65-F5344CB8AC3E}">
        <p14:creationId xmlns:p14="http://schemas.microsoft.com/office/powerpoint/2010/main" val="4106075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DA10C-C6D4-EC07-D096-8A8AF0F95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EC6E3F-E613-0A3A-B78C-76C1D6984DC9}"/>
              </a:ext>
            </a:extLst>
          </p:cNvPr>
          <p:cNvSpPr txBox="1"/>
          <p:nvPr/>
        </p:nvSpPr>
        <p:spPr>
          <a:xfrm>
            <a:off x="1062791" y="516222"/>
            <a:ext cx="102173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Gestational diabetes: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Diabetes occurring during pregnancy and resolves 6 weeks post partum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Screen: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Risk factors present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24 – 28 weeks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Fasting glucose: ≥5.6mmol/L (NICE), ≥5.1mmol/L (WHO,2015)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2hr OGTT:  ≥7.8mmol/L (NICE), ≥8.5mmol/L (WHO,2015)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E99DA1-911A-7693-1103-F080B23FAD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231" t="39560" r="10329" b="19121"/>
          <a:stretch/>
        </p:blipFill>
        <p:spPr>
          <a:xfrm>
            <a:off x="1796927" y="2623127"/>
            <a:ext cx="9621790" cy="382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92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7D9BC-B518-4064-1B08-9A95C5BA1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B5DED1-3F3F-55E0-1601-18F5B49A7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62C9A4-8B01-A5D9-252C-8022BCD7E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DANGER SIGNS OF PREGNANCY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75CCE-90FA-1CA0-8CBD-F213C8B6B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1800" b="0" i="0" u="none" strike="noStrike" baseline="0" dirty="0">
                <a:solidFill>
                  <a:srgbClr val="221F1F"/>
                </a:solidFill>
                <a:latin typeface="Arial" panose="020B0604020202020204" pitchFamily="34" charset="0"/>
              </a:rPr>
              <a:t>severe headache</a:t>
            </a:r>
          </a:p>
          <a:p>
            <a:r>
              <a:rPr lang="en-ZA" sz="1800" b="0" i="0" u="none" strike="noStrike" baseline="0" dirty="0">
                <a:solidFill>
                  <a:srgbClr val="221F1F"/>
                </a:solidFill>
                <a:latin typeface="Arial" panose="020B0604020202020204" pitchFamily="34" charset="0"/>
              </a:rPr>
              <a:t>abdominal pain (not discomfort)</a:t>
            </a:r>
          </a:p>
          <a:p>
            <a:r>
              <a:rPr lang="en-US" sz="1800" b="0" i="0" u="none" strike="noStrike" baseline="0" dirty="0">
                <a:solidFill>
                  <a:srgbClr val="221F1F"/>
                </a:solidFill>
                <a:latin typeface="Arial" panose="020B0604020202020204" pitchFamily="34" charset="0"/>
              </a:rPr>
              <a:t>drainage of liquor from the vagina</a:t>
            </a:r>
          </a:p>
          <a:p>
            <a:r>
              <a:rPr lang="en-US" sz="1800" b="0" i="0" u="none" strike="noStrike" baseline="0" dirty="0">
                <a:solidFill>
                  <a:srgbClr val="221F1F"/>
                </a:solidFill>
                <a:latin typeface="Arial" panose="020B0604020202020204" pitchFamily="34" charset="0"/>
              </a:rPr>
              <a:t>vaginal bleeding irrespective of amount</a:t>
            </a:r>
          </a:p>
          <a:p>
            <a:r>
              <a:rPr lang="en-ZA" sz="1800" b="0" i="0" u="none" strike="noStrike" baseline="0" dirty="0">
                <a:solidFill>
                  <a:srgbClr val="221F1F"/>
                </a:solidFill>
                <a:latin typeface="Arial" panose="020B0604020202020204" pitchFamily="34" charset="0"/>
              </a:rPr>
              <a:t>reduced </a:t>
            </a:r>
            <a:r>
              <a:rPr lang="en-ZA" sz="1800" b="0" i="0" u="none" strike="noStrike" baseline="0" dirty="0" err="1">
                <a:solidFill>
                  <a:srgbClr val="221F1F"/>
                </a:solidFill>
                <a:latin typeface="Arial" panose="020B0604020202020204" pitchFamily="34" charset="0"/>
              </a:rPr>
              <a:t>fetal</a:t>
            </a:r>
            <a:r>
              <a:rPr lang="en-ZA" sz="1800" b="0" i="0" u="none" strike="noStrike" baseline="0" dirty="0">
                <a:solidFill>
                  <a:srgbClr val="221F1F"/>
                </a:solidFill>
                <a:latin typeface="Arial" panose="020B0604020202020204" pitchFamily="34" charset="0"/>
              </a:rPr>
              <a:t> movements</a:t>
            </a:r>
          </a:p>
          <a:p>
            <a:endParaRPr lang="en-ZA" sz="1800" b="0" i="0" u="none" strike="noStrike" baseline="0" dirty="0">
              <a:solidFill>
                <a:srgbClr val="221F1F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400" b="0" i="0" u="none" strike="noStrike" baseline="0" dirty="0">
                <a:solidFill>
                  <a:srgbClr val="221F1F"/>
                </a:solidFill>
                <a:latin typeface="Arial" panose="020B0604020202020204" pitchFamily="34" charset="0"/>
              </a:rPr>
              <a:t>If any of these danger signs appear report immediately to clinic or hospital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1698201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CF3D1-D1A7-3578-7778-5A5B97FC3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CA0377-8522-3E12-5C1C-C7B9DBCA3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067549-7127-2EBD-4382-782693A7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1CA52CE-4794-5F6D-40ED-4E5C58D87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70194" t="8206" r="13257" b="41092"/>
          <a:stretch/>
        </p:blipFill>
        <p:spPr>
          <a:xfrm>
            <a:off x="5125683" y="486220"/>
            <a:ext cx="4661412" cy="575380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4F4E46-1FDA-73DD-B8A7-19F6757404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137" t="11896" r="13380" b="38186"/>
          <a:stretch/>
        </p:blipFill>
        <p:spPr>
          <a:xfrm>
            <a:off x="301448" y="486220"/>
            <a:ext cx="4824235" cy="588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584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3411C-5F23-6374-9256-2762590B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75F748-53CE-AD6C-148B-672C87D28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2B6985-7921-64E0-5E38-3648F0EEC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28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PRENATAL SCREENING FOR FETAL DEFECTS: CHROMOSOMAL / STRUCTURAL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89805-D6EE-8B40-880D-C96C2946C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14981"/>
            <a:ext cx="10515600" cy="1761981"/>
          </a:xfrm>
        </p:spPr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06738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E56DC-3947-13F5-8A63-18C3CFF6A1E8}"/>
              </a:ext>
            </a:extLst>
          </p:cNvPr>
          <p:cNvSpPr txBox="1">
            <a:spLocks/>
          </p:cNvSpPr>
          <p:nvPr/>
        </p:nvSpPr>
        <p:spPr>
          <a:xfrm>
            <a:off x="295589" y="1819564"/>
            <a:ext cx="2457339" cy="3149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MATERNAL SERUM SCREENING PATTERNS AND ASSOCIATED CONDITIONS</a:t>
            </a:r>
            <a:endParaRPr lang="en-ZA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4BF552-974D-DBCE-5D10-D3F99A9E58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203" t="10339" r="2912" b="38187"/>
          <a:stretch/>
        </p:blipFill>
        <p:spPr>
          <a:xfrm>
            <a:off x="2939924" y="586188"/>
            <a:ext cx="8956487" cy="574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97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BE768-AD68-839B-698A-198F7286F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C5C970-B262-196F-CF7A-97DFB9E5E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D06F14-637A-7889-E85D-244841EA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B27E4-6690-1115-5C2F-2CB66142D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1970: Maternal serum screening for neural tubal defects (NTD)</a:t>
            </a:r>
          </a:p>
          <a:p>
            <a:pPr lvl="1"/>
            <a:r>
              <a:rPr lang="en-US" dirty="0"/>
              <a:t>Second trimester</a:t>
            </a:r>
          </a:p>
          <a:p>
            <a:r>
              <a:rPr lang="en-US" dirty="0"/>
              <a:t>1977: United Kingdom. Collaborative </a:t>
            </a:r>
            <a:r>
              <a:rPr lang="en-US" dirty="0" err="1"/>
              <a:t>multicentre</a:t>
            </a:r>
            <a:r>
              <a:rPr lang="en-US" dirty="0"/>
              <a:t> study to develop reporting convention, i.e. Multiple of the median (MoM). </a:t>
            </a:r>
          </a:p>
          <a:p>
            <a:pPr lvl="1"/>
            <a:r>
              <a:rPr lang="en-US" dirty="0"/>
              <a:t>Developed to account for large result discrepancy between </a:t>
            </a:r>
            <a:r>
              <a:rPr lang="en-US" dirty="0" err="1"/>
              <a:t>centres</a:t>
            </a:r>
            <a:endParaRPr lang="en-US" dirty="0"/>
          </a:p>
          <a:p>
            <a:r>
              <a:rPr lang="en-US" dirty="0"/>
              <a:t>1984: Association between elevated AFP and Down syndrome (T21) was identified</a:t>
            </a:r>
          </a:p>
          <a:p>
            <a:r>
              <a:rPr lang="en-US" dirty="0"/>
              <a:t>1988: Triple test implemented: unconjugated </a:t>
            </a:r>
            <a:r>
              <a:rPr lang="en-US" dirty="0" err="1"/>
              <a:t>oestradiol</a:t>
            </a:r>
            <a:r>
              <a:rPr lang="en-US" dirty="0"/>
              <a:t> (uE3), human chorionic gonadotrophin (</a:t>
            </a:r>
            <a:r>
              <a:rPr lang="en-US" dirty="0" err="1"/>
              <a:t>hCG</a:t>
            </a:r>
            <a:r>
              <a:rPr lang="en-US" dirty="0"/>
              <a:t>), AFP</a:t>
            </a:r>
          </a:p>
          <a:p>
            <a:r>
              <a:rPr lang="en-US" dirty="0"/>
              <a:t>1990: Fourth analyte introduced to T21 screening: Inhibin A</a:t>
            </a: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39889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743C16-6D94-4796-C842-BC2FB8C243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248" t="46752" r="56071" b="3611"/>
          <a:stretch/>
        </p:blipFill>
        <p:spPr>
          <a:xfrm>
            <a:off x="1905836" y="152400"/>
            <a:ext cx="8105184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31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DDF87-9046-D57A-8580-0B96A3D02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8F3954-AF18-AEAB-A363-A8B86091D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504DC9-6830-AB97-65F7-1526717C2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PHYSICIAN REQUIRED INFORMATION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95EC9-BCC5-9905-DDF8-43E1C8A3B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Specimen collection date</a:t>
            </a:r>
          </a:p>
          <a:p>
            <a:r>
              <a:rPr lang="en-US" dirty="0"/>
              <a:t>Identify specimen as 1</a:t>
            </a:r>
            <a:r>
              <a:rPr lang="en-US" baseline="30000" dirty="0"/>
              <a:t>st </a:t>
            </a:r>
            <a:r>
              <a:rPr lang="en-US" dirty="0"/>
              <a:t>vs 2</a:t>
            </a:r>
            <a:r>
              <a:rPr lang="en-US" baseline="30000" dirty="0"/>
              <a:t>nd</a:t>
            </a:r>
            <a:r>
              <a:rPr lang="en-US" dirty="0"/>
              <a:t> trimester</a:t>
            </a:r>
          </a:p>
          <a:p>
            <a:r>
              <a:rPr lang="en-US" dirty="0"/>
              <a:t>Date of LMP or gestational age (U/S)</a:t>
            </a:r>
          </a:p>
          <a:p>
            <a:r>
              <a:rPr lang="en-US" dirty="0"/>
              <a:t>Relevant pregnancy history</a:t>
            </a:r>
          </a:p>
          <a:p>
            <a:r>
              <a:rPr lang="en-US" dirty="0"/>
              <a:t>Fetus number</a:t>
            </a:r>
          </a:p>
          <a:p>
            <a:r>
              <a:rPr lang="en-US" dirty="0"/>
              <a:t>Maternal race</a:t>
            </a:r>
          </a:p>
          <a:p>
            <a:r>
              <a:rPr lang="en-US" dirty="0"/>
              <a:t>Maternal diabetes requiring insulin</a:t>
            </a: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07886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8FC5E-7C52-2C37-287A-28DF8BFFA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0E01B8-B420-8423-4F49-8B086663C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E50C08-AD72-30BE-ADD0-26513359C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CONSTITUENT BIOCHEMISTRY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91725-9FB1-C2A5-26CD-3BBCB67AF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TRIMESTER</a:t>
            </a:r>
          </a:p>
          <a:p>
            <a:pPr lvl="1"/>
            <a:r>
              <a:rPr lang="en-US" dirty="0"/>
              <a:t>PAPPA</a:t>
            </a:r>
          </a:p>
          <a:p>
            <a:pPr lvl="1"/>
            <a:r>
              <a:rPr lang="en-US" dirty="0" err="1"/>
              <a:t>hCG</a:t>
            </a:r>
            <a:endParaRPr lang="en-US" dirty="0"/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TRIMESTER</a:t>
            </a:r>
          </a:p>
          <a:p>
            <a:pPr lvl="1"/>
            <a:r>
              <a:rPr lang="en-US" dirty="0"/>
              <a:t>AFP</a:t>
            </a:r>
          </a:p>
          <a:p>
            <a:pPr lvl="1"/>
            <a:r>
              <a:rPr lang="en-US" dirty="0" err="1"/>
              <a:t>hCG</a:t>
            </a:r>
            <a:endParaRPr lang="en-US" dirty="0"/>
          </a:p>
          <a:p>
            <a:pPr lvl="1"/>
            <a:r>
              <a:rPr lang="en-US" dirty="0"/>
              <a:t>uE3</a:t>
            </a:r>
          </a:p>
          <a:p>
            <a:pPr lvl="1"/>
            <a:r>
              <a:rPr lang="en-US" dirty="0"/>
              <a:t>Inhibin A</a:t>
            </a: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23452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7678A-6C48-6632-FDBA-3AA890179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ACE2C4-78C6-5BF3-1BE4-74634B6F0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106963-A94E-F51E-CA34-28BF5AE63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CB30F20-7C76-7ADA-9C2E-5CFEC102E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C1F657-0C8D-806D-66A1-27573CEAD4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582" t="9647" r="10248" b="33480"/>
          <a:stretch/>
        </p:blipFill>
        <p:spPr>
          <a:xfrm>
            <a:off x="2532183" y="263818"/>
            <a:ext cx="6380704" cy="659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25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CB05A6-7632-6AC6-BE2F-5B0843B4AE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750" t="26042" r="11401" b="42891"/>
          <a:stretch/>
        </p:blipFill>
        <p:spPr>
          <a:xfrm>
            <a:off x="1135463" y="428993"/>
            <a:ext cx="9515789" cy="600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93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3BF9-638B-2728-3727-B687B93DC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FCC65A-E804-7791-92C0-08B7967EE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BBBAD6-E6EA-757B-D027-2F157F0C0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of the median (MoM)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E1C8E-2FD9-E53C-1AD2-12D86124C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Developed in UK 1977 collaborative study</a:t>
            </a:r>
          </a:p>
          <a:p>
            <a:r>
              <a:rPr lang="en-US" dirty="0" err="1"/>
              <a:t>Normalising</a:t>
            </a:r>
            <a:r>
              <a:rPr lang="en-US" dirty="0"/>
              <a:t> statistic</a:t>
            </a:r>
            <a:endParaRPr lang="en-ZA" dirty="0"/>
          </a:p>
          <a:p>
            <a:r>
              <a:rPr lang="en-ZA" dirty="0"/>
              <a:t>Calculating MoM</a:t>
            </a:r>
          </a:p>
          <a:p>
            <a:pPr lvl="1"/>
            <a:r>
              <a:rPr lang="en-ZA" dirty="0"/>
              <a:t>“In house” laboratory data used</a:t>
            </a:r>
          </a:p>
          <a:p>
            <a:pPr lvl="2"/>
            <a:r>
              <a:rPr lang="en-ZA" dirty="0"/>
              <a:t>Considers current laboratory performance, and population</a:t>
            </a:r>
          </a:p>
          <a:p>
            <a:pPr lvl="1"/>
            <a:r>
              <a:rPr lang="en-ZA" dirty="0"/>
              <a:t>Develop median values for each gestational week (or day)</a:t>
            </a:r>
          </a:p>
          <a:p>
            <a:pPr lvl="1"/>
            <a:r>
              <a:rPr lang="en-ZA" dirty="0"/>
              <a:t>Recalculate values every 3 months </a:t>
            </a:r>
          </a:p>
          <a:p>
            <a:pPr lvl="2"/>
            <a:r>
              <a:rPr lang="en-ZA" dirty="0"/>
              <a:t>Caucasian, black, coloured, </a:t>
            </a:r>
            <a:r>
              <a:rPr lang="en-ZA" dirty="0" err="1"/>
              <a:t>asian</a:t>
            </a:r>
            <a:r>
              <a:rPr lang="en-ZA" dirty="0"/>
              <a:t>)</a:t>
            </a:r>
          </a:p>
          <a:p>
            <a:pPr lvl="1"/>
            <a:r>
              <a:rPr lang="en-ZA" sz="2800" dirty="0"/>
              <a:t>Calculations:</a:t>
            </a:r>
          </a:p>
          <a:p>
            <a:pPr lvl="2"/>
            <a:r>
              <a:rPr lang="en-ZA" sz="2400" dirty="0"/>
              <a:t>“Individual test”/Median=MoM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1667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14532-7840-4788-918F-B7C39525A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010F3F-1EE7-735F-60F3-FB09BBACE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4D5A15-739B-766C-50BA-340E3511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20330"/>
          </a:xfrm>
        </p:spPr>
        <p:txBody>
          <a:bodyPr>
            <a:normAutofit fontScale="90000"/>
          </a:bodyPr>
          <a:lstStyle/>
          <a:p>
            <a:r>
              <a:rPr lang="en-US" dirty="0"/>
              <a:t>GUIDELINES: </a:t>
            </a:r>
            <a:br>
              <a:rPr lang="en-US" dirty="0"/>
            </a:br>
            <a:r>
              <a:rPr lang="en-US" sz="2000" b="0" i="1" u="none" strike="noStrike" baseline="0" dirty="0">
                <a:latin typeface="Charter-Roman"/>
              </a:rPr>
              <a:t>Screening for Chromosomal and Structural Fetal Anomalies: Guidelines for South African Private Practice</a:t>
            </a:r>
            <a:r>
              <a:rPr lang="en-ZA" sz="2000" b="0" i="1" u="none" strike="noStrike" baseline="0" dirty="0">
                <a:latin typeface="Charter-Roman"/>
              </a:rPr>
              <a:t>. </a:t>
            </a:r>
            <a:r>
              <a:rPr lang="en-US" sz="2000" b="0" i="1" u="none" strike="noStrike" baseline="0" dirty="0">
                <a:latin typeface="Charter-Roman"/>
              </a:rPr>
              <a:t>African Journal of Obstetrics and </a:t>
            </a:r>
            <a:r>
              <a:rPr lang="en-US" sz="2000" b="0" i="1" u="none" strike="noStrike" baseline="0" dirty="0" err="1">
                <a:latin typeface="Charter-Roman"/>
              </a:rPr>
              <a:t>Gynaecology</a:t>
            </a:r>
            <a:r>
              <a:rPr lang="en-US" sz="2000" b="0" i="1" u="none" strike="noStrike" baseline="0" dirty="0">
                <a:latin typeface="Charter-Roman"/>
              </a:rPr>
              <a:t> | Volume 1 | Issue 2 | 2023</a:t>
            </a:r>
            <a:br>
              <a:rPr lang="en-US" sz="4400" b="0" i="0" u="none" strike="noStrike" baseline="0" dirty="0">
                <a:latin typeface="Charter-Roman"/>
              </a:rPr>
            </a:b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07DD1-B118-E405-6CED-049A873C0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5600"/>
            <a:ext cx="10515600" cy="4551363"/>
          </a:xfrm>
        </p:spPr>
        <p:txBody>
          <a:bodyPr/>
          <a:lstStyle/>
          <a:p>
            <a:r>
              <a:rPr lang="en-US" sz="3200" dirty="0">
                <a:latin typeface="Charter-Roman"/>
              </a:rPr>
              <a:t>Summary:</a:t>
            </a:r>
          </a:p>
          <a:p>
            <a:pPr lvl="1"/>
            <a:r>
              <a:rPr lang="en-US" b="0" i="0" u="none" strike="noStrike" baseline="0" dirty="0">
                <a:latin typeface="Charter-Roman"/>
              </a:rPr>
              <a:t>Offer appropriate screening to all patients: </a:t>
            </a:r>
          </a:p>
          <a:p>
            <a:pPr lvl="2"/>
            <a:r>
              <a:rPr lang="en-US" sz="1800" b="0" i="0" u="none" strike="noStrike" baseline="0" dirty="0">
                <a:latin typeface="Charter-Roman"/>
              </a:rPr>
              <a:t>1</a:t>
            </a:r>
            <a:r>
              <a:rPr lang="en-US" sz="1800" b="0" i="0" u="none" strike="noStrike" baseline="30000" dirty="0">
                <a:latin typeface="Charter-Roman"/>
              </a:rPr>
              <a:t>st</a:t>
            </a:r>
            <a:r>
              <a:rPr lang="en-US" sz="1800" b="0" i="0" u="none" strike="noStrike" baseline="0" dirty="0">
                <a:latin typeface="Charter-Roman"/>
              </a:rPr>
              <a:t> vs 2</a:t>
            </a:r>
            <a:r>
              <a:rPr lang="en-US" sz="1800" b="0" i="0" u="none" strike="noStrike" baseline="30000" dirty="0">
                <a:latin typeface="Charter-Roman"/>
              </a:rPr>
              <a:t>nd</a:t>
            </a:r>
            <a:r>
              <a:rPr lang="en-US" sz="1800" b="0" i="0" u="none" strike="noStrike" baseline="0" dirty="0">
                <a:latin typeface="Charter-Roman"/>
              </a:rPr>
              <a:t>, Trisomy vs NTD etc</a:t>
            </a:r>
            <a:r>
              <a:rPr lang="en-US" sz="1800" dirty="0">
                <a:latin typeface="Charter-Roman"/>
              </a:rPr>
              <a:t>.</a:t>
            </a:r>
            <a:endParaRPr lang="en-US" sz="1800" b="0" i="0" u="none" strike="noStrike" baseline="0" dirty="0">
              <a:latin typeface="Charter-Roman"/>
            </a:endParaRPr>
          </a:p>
          <a:p>
            <a:pPr lvl="1"/>
            <a:r>
              <a:rPr lang="en-US" dirty="0">
                <a:latin typeface="Charter-Roman"/>
              </a:rPr>
              <a:t>If refused:</a:t>
            </a:r>
          </a:p>
          <a:p>
            <a:pPr lvl="2"/>
            <a:r>
              <a:rPr lang="en-US" sz="1800" b="0" i="0" u="none" strike="noStrike" baseline="0" dirty="0">
                <a:latin typeface="Charter-Roman"/>
              </a:rPr>
              <a:t>Document + offer Basic U/S</a:t>
            </a:r>
          </a:p>
          <a:p>
            <a:pPr lvl="1"/>
            <a:r>
              <a:rPr lang="en-US" b="0" i="0" u="none" strike="noStrike" baseline="0" dirty="0">
                <a:latin typeface="Charter-Roman"/>
              </a:rPr>
              <a:t>If accepted:</a:t>
            </a:r>
          </a:p>
          <a:p>
            <a:pPr lvl="2"/>
            <a:r>
              <a:rPr lang="en-US" sz="1800" b="0" i="0" u="none" strike="noStrike" baseline="0" dirty="0">
                <a:latin typeface="Charter-Roman"/>
              </a:rPr>
              <a:t>Discuss screening options: Biochemistry, combination screen (</a:t>
            </a:r>
            <a:r>
              <a:rPr lang="en-US" sz="1800" b="0" i="0" u="none" strike="noStrike" baseline="0" dirty="0" err="1">
                <a:latin typeface="Charter-Roman"/>
              </a:rPr>
              <a:t>Biochem</a:t>
            </a:r>
            <a:r>
              <a:rPr lang="en-US" sz="1800" dirty="0">
                <a:latin typeface="Charter-Roman"/>
              </a:rPr>
              <a:t> + FMF U/S), NIPT</a:t>
            </a:r>
          </a:p>
          <a:p>
            <a:pPr lvl="2"/>
            <a:r>
              <a:rPr lang="en-US" sz="1800" b="0" i="0" u="none" strike="noStrike" baseline="0" dirty="0">
                <a:latin typeface="Charter-Roman"/>
              </a:rPr>
              <a:t>High risk </a:t>
            </a:r>
            <a:r>
              <a:rPr lang="en-US" sz="1800" b="0" i="0" u="none" strike="noStrike" baseline="0" dirty="0" err="1">
                <a:latin typeface="Charter-Roman"/>
              </a:rPr>
              <a:t>biochem</a:t>
            </a:r>
            <a:r>
              <a:rPr lang="en-US" sz="1800" b="0" i="0" u="none" strike="noStrike" baseline="0" dirty="0">
                <a:latin typeface="Charter-Roman"/>
              </a:rPr>
              <a:t> (&gt;1:300): FMF U/S or NIPT</a:t>
            </a:r>
          </a:p>
          <a:p>
            <a:pPr lvl="2"/>
            <a:r>
              <a:rPr lang="en-US" sz="1800" dirty="0">
                <a:latin typeface="Charter-Roman"/>
              </a:rPr>
              <a:t>NIPT: Pre-/post- test genetic counselling</a:t>
            </a:r>
          </a:p>
          <a:p>
            <a:pPr lvl="2"/>
            <a:r>
              <a:rPr lang="en-US" sz="1800" b="0" i="0" u="none" strike="noStrike" baseline="0" dirty="0">
                <a:latin typeface="Charter-Roman"/>
              </a:rPr>
              <a:t>Discuss invasive testing options: CVS or amniocentesis</a:t>
            </a:r>
          </a:p>
          <a:p>
            <a:pPr lvl="2"/>
            <a:r>
              <a:rPr lang="en-US" sz="1800" dirty="0">
                <a:latin typeface="Charter-Roman"/>
              </a:rPr>
              <a:t>Multiple pregnancy: FMF U/S (Biochemistry if multiple pregnancy risk calculation is an option)</a:t>
            </a:r>
            <a:endParaRPr lang="en-US" sz="1800" b="0" i="0" u="none" strike="noStrike" baseline="0" dirty="0">
              <a:latin typeface="Charter-Roman"/>
            </a:endParaRPr>
          </a:p>
          <a:p>
            <a:endParaRPr lang="en-US" sz="1800" b="0" i="0" u="none" strike="noStrike" baseline="0" dirty="0">
              <a:latin typeface="Charter-Roman"/>
            </a:endParaRPr>
          </a:p>
        </p:txBody>
      </p:sp>
    </p:spTree>
    <p:extLst>
      <p:ext uri="{BB962C8B-B14F-4D97-AF65-F5344CB8AC3E}">
        <p14:creationId xmlns:p14="http://schemas.microsoft.com/office/powerpoint/2010/main" val="3719162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783FA-1815-5570-3A68-258D10881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332B96-375C-B3CC-0989-F4B6156FD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E6F5A6-370D-F9C2-6411-4FE1A5762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1E7D87B-CDB3-F5B7-AD13-C4F1463AE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70099" t="11526" r="14708" b="34631"/>
          <a:stretch/>
        </p:blipFill>
        <p:spPr>
          <a:xfrm>
            <a:off x="5024174" y="251209"/>
            <a:ext cx="4421277" cy="6312134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C466F2-5C1F-DF88-7BB0-3C10B44757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890" t="10875" r="14615" b="35730"/>
          <a:stretch/>
        </p:blipFill>
        <p:spPr>
          <a:xfrm>
            <a:off x="321547" y="251209"/>
            <a:ext cx="4495910" cy="624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406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98920-F1F8-69BF-2E50-386EF277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D9DC72-3403-B4BC-021B-563E5D1EF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9375C0-F421-DCB5-7739-C2A348E43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2568" y="836179"/>
            <a:ext cx="8526864" cy="48901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NON INVASIVE PRENATAL TESTING (NIPT)</a:t>
            </a:r>
            <a:endParaRPr lang="en-ZA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52914D-296C-4B4C-DA71-A5715DA81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5" t="85421" r="2335" b="4469"/>
          <a:stretch/>
        </p:blipFill>
        <p:spPr>
          <a:xfrm>
            <a:off x="9746900" y="5858188"/>
            <a:ext cx="2160397" cy="693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8600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47CE5-D519-E43B-5320-C4D42B795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9BBCC5-1AD1-CF21-6D2F-190EF7ADA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52AF12-2E11-3828-D606-538656DF3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NIPT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8F9B9-31C5-32CE-1BAC-2789A2FB1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6290" y="1825625"/>
            <a:ext cx="731750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Cell free DNA (cfDNA)</a:t>
            </a:r>
          </a:p>
          <a:p>
            <a:pPr lvl="1"/>
            <a:r>
              <a:rPr lang="en-US" dirty="0"/>
              <a:t>Circulating free DNA</a:t>
            </a:r>
          </a:p>
          <a:p>
            <a:pPr lvl="1"/>
            <a:r>
              <a:rPr lang="en-US" dirty="0"/>
              <a:t>Short degraded DNA fragments released in plasma</a:t>
            </a:r>
          </a:p>
          <a:p>
            <a:r>
              <a:rPr lang="en-US" dirty="0"/>
              <a:t>Screening test</a:t>
            </a:r>
          </a:p>
          <a:p>
            <a:r>
              <a:rPr lang="en-US" dirty="0"/>
              <a:t>Screens:</a:t>
            </a:r>
          </a:p>
          <a:p>
            <a:pPr lvl="1"/>
            <a:r>
              <a:rPr lang="en-US" dirty="0"/>
              <a:t>Trisomy 21 (Downs)/18 (Edward)/13 (Patau)</a:t>
            </a:r>
          </a:p>
          <a:p>
            <a:pPr lvl="1"/>
            <a:r>
              <a:rPr lang="en-US" dirty="0"/>
              <a:t>Sex chromosomes: </a:t>
            </a:r>
          </a:p>
          <a:p>
            <a:pPr lvl="2"/>
            <a:r>
              <a:rPr lang="en-US" dirty="0"/>
              <a:t>Turner </a:t>
            </a:r>
            <a:r>
              <a:rPr lang="en-US" dirty="0" err="1"/>
              <a:t>Sx</a:t>
            </a:r>
            <a:r>
              <a:rPr lang="en-US" dirty="0"/>
              <a:t> (monosomy X)</a:t>
            </a:r>
          </a:p>
          <a:p>
            <a:pPr lvl="2"/>
            <a:r>
              <a:rPr lang="en-US" dirty="0"/>
              <a:t>Triple X </a:t>
            </a:r>
            <a:r>
              <a:rPr lang="en-US" dirty="0" err="1"/>
              <a:t>Sx</a:t>
            </a:r>
            <a:r>
              <a:rPr lang="en-US" dirty="0"/>
              <a:t> (XXX)</a:t>
            </a:r>
          </a:p>
          <a:p>
            <a:pPr lvl="2"/>
            <a:r>
              <a:rPr lang="en-US" dirty="0"/>
              <a:t>Jacobs </a:t>
            </a:r>
            <a:r>
              <a:rPr lang="en-US" dirty="0" err="1"/>
              <a:t>Sx</a:t>
            </a:r>
            <a:r>
              <a:rPr lang="en-US" dirty="0"/>
              <a:t> (XYY)</a:t>
            </a:r>
          </a:p>
          <a:p>
            <a:pPr lvl="2"/>
            <a:r>
              <a:rPr lang="en-US" dirty="0" err="1"/>
              <a:t>Klinefelters</a:t>
            </a:r>
            <a:r>
              <a:rPr lang="en-US" dirty="0"/>
              <a:t> </a:t>
            </a:r>
            <a:r>
              <a:rPr lang="en-US" dirty="0" err="1"/>
              <a:t>Sx</a:t>
            </a:r>
            <a:r>
              <a:rPr lang="en-US" dirty="0"/>
              <a:t> (XXY)</a:t>
            </a:r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820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C969C-CD77-BE7B-7E26-02F4AD212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6F314A-AD8C-709C-3456-181B63E5D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F66F2D-784B-2D3A-35F1-8C0C5DF85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NIPT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41CA8-0AC4-E942-8593-45F428507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10 weeks: Requires sufficient fetal circulating cfDNA</a:t>
            </a:r>
          </a:p>
          <a:p>
            <a:r>
              <a:rPr lang="en-ZA" dirty="0"/>
              <a:t>Peripheral blood draw from mother (Minimal invasive)</a:t>
            </a:r>
          </a:p>
          <a:p>
            <a:pPr lvl="1"/>
            <a:r>
              <a:rPr lang="en-ZA" dirty="0"/>
              <a:t>No miscarriage risk compared to amniocentesis</a:t>
            </a:r>
          </a:p>
          <a:p>
            <a:r>
              <a:rPr lang="en-ZA" dirty="0"/>
              <a:t>High detection rate</a:t>
            </a:r>
          </a:p>
          <a:p>
            <a:r>
              <a:rPr lang="en-ZA" dirty="0"/>
              <a:t>Low false positive and low false negative</a:t>
            </a:r>
          </a:p>
        </p:txBody>
      </p:sp>
    </p:spTree>
    <p:extLst>
      <p:ext uri="{BB962C8B-B14F-4D97-AF65-F5344CB8AC3E}">
        <p14:creationId xmlns:p14="http://schemas.microsoft.com/office/powerpoint/2010/main" val="2082388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C2270-B090-76C7-DD4F-B7F67B76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BCEF34-F635-3396-E065-610B86907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EEA234-DACD-5B48-003F-6822DC629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NIPT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C6E46-A9BA-467B-6378-01A741E4E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4" y="1825625"/>
            <a:ext cx="7197436" cy="4351338"/>
          </a:xfrm>
        </p:spPr>
        <p:txBody>
          <a:bodyPr>
            <a:normAutofit/>
          </a:bodyPr>
          <a:lstStyle/>
          <a:p>
            <a:r>
              <a:rPr lang="en-US" dirty="0"/>
              <a:t>Singelton pregnancies</a:t>
            </a:r>
          </a:p>
          <a:p>
            <a:r>
              <a:rPr lang="en-US" dirty="0"/>
              <a:t>Twins</a:t>
            </a:r>
          </a:p>
          <a:p>
            <a:r>
              <a:rPr lang="en-US" dirty="0"/>
              <a:t>Donor pregnancies</a:t>
            </a:r>
          </a:p>
          <a:p>
            <a:r>
              <a:rPr lang="en-US" dirty="0"/>
              <a:t>In vitro fertilization</a:t>
            </a:r>
          </a:p>
          <a:p>
            <a:r>
              <a:rPr lang="en-US" dirty="0"/>
              <a:t>Surrogacy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0910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19FA9-A05E-F614-8783-CA0DC8EFD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C34488-7F90-C33A-6147-09B7BA352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F5A01F-9B44-04DF-1D60-91D24FA3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14B4B-2626-8A52-258F-DA4FBA754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D86394-6971-5FA1-8614-7D942E832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18" y="1295400"/>
            <a:ext cx="11430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605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213C2-4571-6BD5-DBF3-CFBBAC061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96A2A2-E92B-DF31-EF60-140B45D63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E92169-B7E3-7B26-02FA-E60070BE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414955"/>
            <a:ext cx="5164015" cy="1633232"/>
          </a:xfrm>
        </p:spPr>
        <p:txBody>
          <a:bodyPr/>
          <a:lstStyle/>
          <a:p>
            <a:pPr algn="ctr"/>
            <a:r>
              <a:rPr lang="en-US" dirty="0"/>
              <a:t>PRE ECLAMPSIA SCREENING</a:t>
            </a:r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108FDF-C635-43F4-A369-0A8D0AB547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18" t="-1107" r="27502" b="945"/>
          <a:stretch/>
        </p:blipFill>
        <p:spPr>
          <a:xfrm>
            <a:off x="445477" y="277263"/>
            <a:ext cx="4913384" cy="610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357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5A7A-8555-9FAD-1CB7-8EC2B651A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FEFDB4-24A3-C605-55B7-BEF3BF083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71B8A7-D7CE-0E8E-176E-E2F69C3F4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1274"/>
            <a:ext cx="10515600" cy="5345690"/>
          </a:xfrm>
        </p:spPr>
        <p:txBody>
          <a:bodyPr>
            <a:normAutofit/>
          </a:bodyPr>
          <a:lstStyle/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2E4F53-FFC9-573C-4B99-E943C63D9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77" y="389780"/>
            <a:ext cx="8560608" cy="607843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94210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B2454-E416-54DA-0219-27D9E0FC1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213770-2884-A8E5-FE5C-9E6EA8D08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8CA24F0-8F6D-5279-8B77-B356411EB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1274"/>
            <a:ext cx="10515600" cy="5345690"/>
          </a:xfrm>
        </p:spPr>
        <p:txBody>
          <a:bodyPr>
            <a:normAutofit fontScale="62500" lnSpcReduction="20000"/>
          </a:bodyPr>
          <a:lstStyle/>
          <a:p>
            <a:r>
              <a:rPr lang="en-ZA" dirty="0"/>
              <a:t>Pre-eclampsia is a multisystem disorder of pregnancy characterized by:</a:t>
            </a:r>
          </a:p>
          <a:p>
            <a:pPr lvl="1"/>
            <a:r>
              <a:rPr lang="en-ZA" dirty="0"/>
              <a:t>New onset Hypertension </a:t>
            </a:r>
          </a:p>
          <a:p>
            <a:pPr lvl="1"/>
            <a:r>
              <a:rPr lang="en-ZA" dirty="0"/>
              <a:t>after 20 weeks gestation</a:t>
            </a:r>
          </a:p>
          <a:p>
            <a:pPr lvl="1"/>
            <a:r>
              <a:rPr lang="en-ZA" dirty="0"/>
              <a:t>significant proteinuria </a:t>
            </a:r>
            <a:r>
              <a:rPr lang="en-ZA" u="sng" dirty="0"/>
              <a:t>or</a:t>
            </a:r>
            <a:r>
              <a:rPr lang="en-ZA" dirty="0"/>
              <a:t> end organ dysfunction</a:t>
            </a:r>
          </a:p>
          <a:p>
            <a:r>
              <a:rPr lang="en-ZA" dirty="0"/>
              <a:t>Affects 2 to 8% of women </a:t>
            </a:r>
          </a:p>
          <a:p>
            <a:pPr lvl="1"/>
            <a:r>
              <a:rPr lang="en-ZA" dirty="0"/>
              <a:t>Associated with high risk of complications to mother and baby (morbidity and mortality)</a:t>
            </a:r>
          </a:p>
          <a:p>
            <a:r>
              <a:rPr lang="en-ZA" dirty="0"/>
              <a:t>Studies have demonstrated the beneficial use of aspirin early on in pregnancy</a:t>
            </a:r>
          </a:p>
          <a:p>
            <a:r>
              <a:rPr lang="en-ZA" dirty="0"/>
              <a:t>Some prediction models during first trimester to detect and treat- NICE/ ACOG</a:t>
            </a:r>
          </a:p>
          <a:p>
            <a:pPr lvl="1"/>
            <a:r>
              <a:rPr lang="en-ZA" dirty="0"/>
              <a:t>Results have been suboptimal</a:t>
            </a:r>
          </a:p>
          <a:p>
            <a:pPr lvl="1"/>
            <a:r>
              <a:rPr lang="en-ZA" dirty="0"/>
              <a:t>NICE- 41% and 34% detection rate FPR (10%) for pre-term and term PE</a:t>
            </a:r>
          </a:p>
          <a:p>
            <a:pPr lvl="1"/>
            <a:r>
              <a:rPr lang="en-ZA" dirty="0"/>
              <a:t>ACOG- 5 % and 2%  FPR (0.2%)</a:t>
            </a:r>
          </a:p>
          <a:p>
            <a:r>
              <a:rPr lang="en-ZA" dirty="0"/>
              <a:t>FMF validated a first trimester prediction model (TRIPLE TEST)</a:t>
            </a:r>
          </a:p>
          <a:p>
            <a:pPr lvl="1"/>
            <a:r>
              <a:rPr lang="en-US" dirty="0"/>
              <a:t>maternal factors </a:t>
            </a:r>
          </a:p>
          <a:p>
            <a:pPr lvl="1"/>
            <a:r>
              <a:rPr lang="en-US" dirty="0"/>
              <a:t>measurements of mean arterial pressure (MAP)</a:t>
            </a:r>
          </a:p>
          <a:p>
            <a:pPr lvl="1"/>
            <a:r>
              <a:rPr lang="en-US" dirty="0"/>
              <a:t>uterine artery </a:t>
            </a:r>
            <a:r>
              <a:rPr lang="en-US" dirty="0" err="1"/>
              <a:t>pulsatility</a:t>
            </a:r>
            <a:r>
              <a:rPr lang="en-US" dirty="0"/>
              <a:t> index</a:t>
            </a:r>
          </a:p>
          <a:p>
            <a:pPr lvl="1"/>
            <a:r>
              <a:rPr lang="en-US" dirty="0"/>
              <a:t>serum placental growth factor (</a:t>
            </a:r>
            <a:r>
              <a:rPr lang="en-US" dirty="0" err="1"/>
              <a:t>PlGF</a:t>
            </a:r>
            <a:r>
              <a:rPr lang="en-US" dirty="0"/>
              <a:t>)</a:t>
            </a:r>
            <a:endParaRPr lang="en-ZA" dirty="0"/>
          </a:p>
          <a:p>
            <a:r>
              <a:rPr lang="en-ZA" dirty="0"/>
              <a:t>FMF detection rates</a:t>
            </a:r>
          </a:p>
          <a:p>
            <a:pPr lvl="1"/>
            <a:r>
              <a:rPr lang="en-ZA" dirty="0"/>
              <a:t> 90%: Early PE</a:t>
            </a:r>
          </a:p>
          <a:p>
            <a:pPr lvl="1"/>
            <a:r>
              <a:rPr lang="en-ZA" dirty="0"/>
              <a:t>75%: Preterm PE</a:t>
            </a:r>
          </a:p>
          <a:p>
            <a:pPr lvl="1"/>
            <a:r>
              <a:rPr lang="en-ZA" dirty="0"/>
              <a:t>FPR of 10% for pre-term and Term PE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50322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The Etiology of Preeclampsia - ppt video online download">
            <a:extLst>
              <a:ext uri="{FF2B5EF4-FFF2-40B4-BE49-F238E27FC236}">
                <a16:creationId xmlns:a16="http://schemas.microsoft.com/office/drawing/2014/main" id="{D60A51E0-2411-BB85-CC74-52FA939A98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0C920F-4080-1338-A342-FF001940B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85" y="124714"/>
            <a:ext cx="8811429" cy="660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374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F6FC9-06F1-DDC2-010E-438FEB1F6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E603F7-E566-FEB8-F00D-717FD6FCD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79611-13BB-59F5-800F-90D1D8E53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327B4-2521-8C41-9F4F-940DA5CBE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482" y="91150"/>
            <a:ext cx="6450127" cy="667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508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C49C5-5EA8-DE46-0A87-F1C9B7157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F42DC3-F9D8-E4E7-77E6-81E9B1C83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0E38C-1DFF-89F0-69B6-468D05892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860" y="817420"/>
            <a:ext cx="10731413" cy="120534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10000" b="1" dirty="0"/>
              <a:t>MEASURES TO PREVENT PRE-ECLAMPSIA</a:t>
            </a:r>
          </a:p>
          <a:p>
            <a:pPr marL="0" indent="0">
              <a:buNone/>
            </a:pPr>
            <a:r>
              <a:rPr lang="en-ZA" sz="4000" i="1" dirty="0"/>
              <a:t>National integrated manual and perinatal care guidelines for South Africa, 5</a:t>
            </a:r>
            <a:r>
              <a:rPr lang="en-ZA" sz="4000" i="1" baseline="30000" dirty="0"/>
              <a:t>th</a:t>
            </a:r>
            <a:r>
              <a:rPr lang="en-ZA" sz="4000" i="1" dirty="0"/>
              <a:t> edition, 2024</a:t>
            </a:r>
          </a:p>
          <a:p>
            <a:endParaRPr lang="en-ZA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ADE7980-DEF4-0C2C-5788-6CF2E79E000F}"/>
              </a:ext>
            </a:extLst>
          </p:cNvPr>
          <p:cNvSpPr txBox="1">
            <a:spLocks/>
          </p:cNvSpPr>
          <p:nvPr/>
        </p:nvSpPr>
        <p:spPr>
          <a:xfrm>
            <a:off x="767861" y="2235201"/>
            <a:ext cx="9946321" cy="3205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200" dirty="0"/>
              <a:t>Calcium supplementation:</a:t>
            </a:r>
          </a:p>
          <a:p>
            <a:pPr lvl="1"/>
            <a:r>
              <a:rPr lang="en-ZA" sz="1800" dirty="0"/>
              <a:t>1g calcium, divided dose</a:t>
            </a:r>
          </a:p>
          <a:p>
            <a:pPr lvl="2"/>
            <a:r>
              <a:rPr lang="en-ZA" sz="1400" dirty="0"/>
              <a:t>E.g. Calcium carbonate 500 bd</a:t>
            </a:r>
          </a:p>
          <a:p>
            <a:r>
              <a:rPr lang="en-ZA" sz="2200" dirty="0"/>
              <a:t>High risk pre-eclampsia</a:t>
            </a:r>
          </a:p>
          <a:p>
            <a:pPr lvl="1"/>
            <a:r>
              <a:rPr lang="en-ZA" sz="1800" dirty="0"/>
              <a:t>Aspirin 150mg at night</a:t>
            </a:r>
          </a:p>
          <a:p>
            <a:pPr lvl="2"/>
            <a:r>
              <a:rPr lang="en-ZA" sz="1400" dirty="0"/>
              <a:t>From 6 weeks to 36 weeks gestation (preferably start before 16 weeks)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32905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30E28-C112-44C9-72DC-B8C2C9F6A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014B75-535A-E85A-1FE6-C2B84BB87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57C17F-BDA5-9D4C-E8CB-E5EDFB72A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121150"/>
          </a:xfrm>
        </p:spPr>
        <p:txBody>
          <a:bodyPr>
            <a:normAutofit/>
          </a:bodyPr>
          <a:lstStyle/>
          <a:p>
            <a:endParaRPr lang="en-ZA" dirty="0"/>
          </a:p>
          <a:p>
            <a:endParaRPr lang="en-ZA" dirty="0"/>
          </a:p>
          <a:p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55B229-7DC0-BD9B-9F10-D917C0509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3125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ASPRE trial: Aspirin for evidence-based Preeclampsia prevention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4A02B9-DD27-500E-651E-B27F7F166EF5}"/>
              </a:ext>
            </a:extLst>
          </p:cNvPr>
          <p:cNvSpPr txBox="1"/>
          <p:nvPr/>
        </p:nvSpPr>
        <p:spPr>
          <a:xfrm>
            <a:off x="838200" y="2746076"/>
            <a:ext cx="1041169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1D35"/>
                </a:solidFill>
                <a:effectLst/>
                <a:latin typeface="Google Sans"/>
              </a:rPr>
              <a:t>To test whether aspirin (150mg) can reduce the incidence of preterm pre-eclampsia in women at high risk identified using the FMF algorithm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1D35"/>
                </a:solidFill>
                <a:effectLst/>
                <a:latin typeface="Google Sans"/>
              </a:rPr>
              <a:t>Randomly assigned participants to take either 150 mg of aspirin or a placebo daily from 11 to 36 weeks of gestation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1D35"/>
                </a:solidFill>
                <a:effectLst/>
                <a:latin typeface="Google Sans"/>
              </a:rPr>
              <a:t>Aspirin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1D35"/>
                </a:solidFill>
                <a:effectLst/>
                <a:latin typeface="Google Sans"/>
              </a:rPr>
              <a:t>reduced the incidence of preterm pre-eclampsia by 62%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1D35"/>
                </a:solidFill>
                <a:effectLst/>
                <a:latin typeface="Google Sans"/>
              </a:rPr>
              <a:t>Reduced the incidence of early pre-eclampsia by 89% (34 – 37 weeks)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Aspirin no significant affect on term PE</a:t>
            </a:r>
            <a:endParaRPr lang="en-US" sz="2000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70514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4284C-AA7B-B32E-06E8-A02F44F9E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SASOG guidelines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56EC99-B5D7-7D1C-DDE6-E7CA952330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2711" y="1825625"/>
            <a:ext cx="8186578" cy="43513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014766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08C04C-62AF-641E-0FCF-D7C2A393F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003" y="1187382"/>
            <a:ext cx="8293994" cy="21400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7D55EF-0017-E9DC-697B-4AAFE5672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010" y="3718803"/>
            <a:ext cx="8577330" cy="23540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77082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D830A-2302-E162-75BF-2C29817B3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9C6F38-4A93-0A23-4267-1AD33C0AC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C962A3-AB60-CA31-9FB3-6BA339FFF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912CA-50A0-7C2F-B47A-B2085E860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1765FB-0CB1-3B29-6571-2207A4CFEC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297" t="12920" r="12143" b="34912"/>
          <a:stretch/>
        </p:blipFill>
        <p:spPr>
          <a:xfrm>
            <a:off x="1065125" y="190231"/>
            <a:ext cx="7365442" cy="630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463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073A2-A8F0-7036-399C-DCB6A1917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8CD11E-8FE0-08C6-4FF4-68BA6AD9C7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48" t="46752" r="56071" b="3611"/>
          <a:stretch/>
        </p:blipFill>
        <p:spPr>
          <a:xfrm>
            <a:off x="1905836" y="152400"/>
            <a:ext cx="8105184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84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FD7DF-8A4B-DB5F-331D-7479CF516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78EC81-E52A-4013-3967-E1451BAC7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3F1A31-A176-03DF-CB49-E58B2597E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6DDCAF2-15FC-6984-D2FC-3E0868AA0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65512" t="11052" r="15854" b="67131"/>
          <a:stretch/>
        </p:blipFill>
        <p:spPr>
          <a:xfrm>
            <a:off x="984584" y="1105318"/>
            <a:ext cx="9181396" cy="4330839"/>
          </a:xfrm>
        </p:spPr>
      </p:pic>
    </p:spTree>
    <p:extLst>
      <p:ext uri="{BB962C8B-B14F-4D97-AF65-F5344CB8AC3E}">
        <p14:creationId xmlns:p14="http://schemas.microsoft.com/office/powerpoint/2010/main" val="29376920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3080D-DE80-6D30-48BD-A30CA8B47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9FE6FD-F99C-C81D-4AFD-E64789552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5E99F-8F18-95FA-BC97-CD5287F0D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860" y="817420"/>
            <a:ext cx="10731413" cy="1205343"/>
          </a:xfrm>
        </p:spPr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D4D9CE7-E69F-914F-85AA-E382FDA6F368}"/>
              </a:ext>
            </a:extLst>
          </p:cNvPr>
          <p:cNvSpPr txBox="1">
            <a:spLocks/>
          </p:cNvSpPr>
          <p:nvPr/>
        </p:nvSpPr>
        <p:spPr>
          <a:xfrm>
            <a:off x="767860" y="1826491"/>
            <a:ext cx="9946321" cy="32050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200" dirty="0"/>
              <a:t>2 multicentre studies</a:t>
            </a:r>
          </a:p>
          <a:p>
            <a:pPr lvl="1"/>
            <a:r>
              <a:rPr lang="en-ZA" sz="1600" dirty="0"/>
              <a:t>SPREE (Screening </a:t>
            </a:r>
            <a:r>
              <a:rPr lang="en-ZA" sz="1600" dirty="0" err="1"/>
              <a:t>ProgRamme</a:t>
            </a:r>
            <a:r>
              <a:rPr lang="en-ZA" sz="1600" dirty="0"/>
              <a:t> for </a:t>
            </a:r>
            <a:r>
              <a:rPr lang="en-ZA" sz="1600" dirty="0" err="1"/>
              <a:t>prE</a:t>
            </a:r>
            <a:r>
              <a:rPr lang="en-ZA" sz="1600" dirty="0"/>
              <a:t>-Eclampsia)</a:t>
            </a:r>
            <a:endParaRPr lang="en-ZA" sz="1200" dirty="0"/>
          </a:p>
          <a:p>
            <a:pPr lvl="1"/>
            <a:r>
              <a:rPr lang="en-ZA" sz="1600" dirty="0"/>
              <a:t>ASPRE (Aspirin for evidence-based pre-eclampsia prevention)</a:t>
            </a:r>
          </a:p>
          <a:p>
            <a:r>
              <a:rPr lang="en-US" sz="2200" dirty="0"/>
              <a:t>First trimester screening data</a:t>
            </a:r>
          </a:p>
          <a:p>
            <a:pPr lvl="1"/>
            <a:r>
              <a:rPr lang="en-US" sz="1800" dirty="0"/>
              <a:t>maternal factors </a:t>
            </a:r>
          </a:p>
          <a:p>
            <a:pPr lvl="1"/>
            <a:r>
              <a:rPr lang="en-US" sz="1800" dirty="0"/>
              <a:t>measurements of mean arterial pressure (MAP)</a:t>
            </a:r>
          </a:p>
          <a:p>
            <a:pPr lvl="1"/>
            <a:r>
              <a:rPr lang="en-US" sz="1800" dirty="0"/>
              <a:t>uterine artery </a:t>
            </a:r>
            <a:r>
              <a:rPr lang="en-US" sz="1800" dirty="0" err="1"/>
              <a:t>pulsatility</a:t>
            </a:r>
            <a:r>
              <a:rPr lang="en-US" sz="1800" dirty="0"/>
              <a:t> index (UAPI)</a:t>
            </a:r>
          </a:p>
          <a:p>
            <a:pPr lvl="1"/>
            <a:r>
              <a:rPr lang="en-US" sz="1800" dirty="0"/>
              <a:t>serum placental growth factor (</a:t>
            </a:r>
            <a:r>
              <a:rPr lang="en-US" sz="1800" dirty="0" err="1"/>
              <a:t>PlGF</a:t>
            </a:r>
            <a:r>
              <a:rPr lang="en-US" sz="1800" dirty="0"/>
              <a:t>)</a:t>
            </a:r>
          </a:p>
          <a:p>
            <a:r>
              <a:rPr lang="en-US" sz="2200" dirty="0"/>
              <a:t>Identifies a high proportion of cases of preterm SGA which can be prevented by prophylactic aspirin</a:t>
            </a:r>
            <a:endParaRPr lang="en-ZA" sz="2200" dirty="0"/>
          </a:p>
          <a:p>
            <a:endParaRPr lang="en-ZA" sz="2000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556595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500BD-6CB7-03E2-6D37-605499CB4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32D130-3FEF-D189-6F7E-073CB8C59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4CD5E6-EC3D-A9A7-FD1C-88773867E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225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THANK YOU!!</a:t>
            </a:r>
            <a:endParaRPr lang="en-ZA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91A79-1717-978B-5DAB-6170D3AAF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9127"/>
            <a:ext cx="10515600" cy="2537836"/>
          </a:xfrm>
        </p:spPr>
        <p:txBody>
          <a:bodyPr/>
          <a:lstStyle/>
          <a:p>
            <a:pPr algn="ctr"/>
            <a:r>
              <a:rPr lang="en-US" dirty="0">
                <a:hlinkClick r:id="rId3"/>
              </a:rPr>
              <a:t>Ronald.Dalmacio@pathcare.net</a:t>
            </a:r>
            <a:endParaRPr lang="en-US" dirty="0"/>
          </a:p>
          <a:p>
            <a:pPr algn="ctr"/>
            <a:r>
              <a:rPr lang="en-US" dirty="0"/>
              <a:t>041 391 5700</a:t>
            </a:r>
          </a:p>
          <a:p>
            <a:pPr algn="ctr"/>
            <a:r>
              <a:rPr lang="en-US" dirty="0"/>
              <a:t>0792275589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474069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4288C-81D0-1385-8A61-ACD46360A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963DE4-7944-BC62-0B4F-FEAD7D8AB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A8B66F-4F3D-26C8-E516-402F0DAB3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B10B79D-3580-6D65-4A43-DAA9B38EA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4743" t="7657" r="10562" b="37619"/>
          <a:stretch/>
        </p:blipFill>
        <p:spPr>
          <a:xfrm>
            <a:off x="738910" y="554904"/>
            <a:ext cx="8720051" cy="5541096"/>
          </a:xfrm>
        </p:spPr>
      </p:pic>
    </p:spTree>
    <p:extLst>
      <p:ext uri="{BB962C8B-B14F-4D97-AF65-F5344CB8AC3E}">
        <p14:creationId xmlns:p14="http://schemas.microsoft.com/office/powerpoint/2010/main" val="12671316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3996A-9023-E6A5-42E3-9FB1D62E2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99ECF6-7D03-1972-2599-5C145C98D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1ADC36-59B2-68F6-E870-80C9CD368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923B76-FA71-8E11-7DEA-74D1C60E3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66348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76DDA-A8D3-AC2E-11DF-DBC328059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18C90D-EC3D-FD67-D511-03C8F267C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37257A-91BB-2F89-06E7-D1CE84FE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910F6D-00BE-51AC-9B0B-7E5E74E9D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8356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2923</TotalTime>
  <Words>1366</Words>
  <Application>Microsoft Office PowerPoint</Application>
  <PresentationFormat>Widescreen</PresentationFormat>
  <Paragraphs>234</Paragraphs>
  <Slides>46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Aptos</vt:lpstr>
      <vt:lpstr>Aptos Display</vt:lpstr>
      <vt:lpstr>Arial</vt:lpstr>
      <vt:lpstr>Bahnschrift SemiBold SemiConden</vt:lpstr>
      <vt:lpstr>Charter-Roman</vt:lpstr>
      <vt:lpstr>Google Sans</vt:lpstr>
      <vt:lpstr>Office Theme</vt:lpstr>
      <vt:lpstr>ANTENATAL SCREENING: A LAB PERSPECTIVE</vt:lpstr>
      <vt:lpstr>OUTLINE</vt:lpstr>
      <vt:lpstr>FIRST ANTENATAL VISIT</vt:lpstr>
      <vt:lpstr>FIRST ANTENATAL VISIT: cont.</vt:lpstr>
      <vt:lpstr>FIRST ANTENATAL VISIT: cont.</vt:lpstr>
      <vt:lpstr>FIRST ANTENATAL VISIT: cont.</vt:lpstr>
      <vt:lpstr>FIRST ANTENATAL VISIT: cont.</vt:lpstr>
      <vt:lpstr>Follow-up visits</vt:lpstr>
      <vt:lpstr>PowerPoint Presentation</vt:lpstr>
      <vt:lpstr>PowerPoint Presentation</vt:lpstr>
      <vt:lpstr>PowerPoint Presentation</vt:lpstr>
      <vt:lpstr>FIVE DANGER SIGNS OF PREGNANCY </vt:lpstr>
      <vt:lpstr>PowerPoint Presentation</vt:lpstr>
      <vt:lpstr>PRENATAL SCREENING FOR FETAL DEFECTS: CHROMOSOMAL / STRUCTURAL</vt:lpstr>
      <vt:lpstr>PowerPoint Presentation</vt:lpstr>
      <vt:lpstr>HISTORY</vt:lpstr>
      <vt:lpstr>PowerPoint Presentation</vt:lpstr>
      <vt:lpstr>PHYSICIAN REQUIRED INFORMATION</vt:lpstr>
      <vt:lpstr>CONSTITUENT BIOCHEMISTRY</vt:lpstr>
      <vt:lpstr>PowerPoint Presentation</vt:lpstr>
      <vt:lpstr>PowerPoint Presentation</vt:lpstr>
      <vt:lpstr>Multiple of the median (MoM)</vt:lpstr>
      <vt:lpstr>GUIDELINES:  Screening for Chromosomal and Structural Fetal Anomalies: Guidelines for South African Private Practice. African Journal of Obstetrics and Gynaecology | Volume 1 | Issue 2 | 2023 </vt:lpstr>
      <vt:lpstr>PowerPoint Presentation</vt:lpstr>
      <vt:lpstr>NON INVASIVE PRENATAL TESTING (NIPT)</vt:lpstr>
      <vt:lpstr>NIPT</vt:lpstr>
      <vt:lpstr>NIPT</vt:lpstr>
      <vt:lpstr>NIPT</vt:lpstr>
      <vt:lpstr>PowerPoint Presentation</vt:lpstr>
      <vt:lpstr>PRE ECLAMPSIA SCREENING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ASPRE trial: Aspirin for evidence-based Preeclampsia prevention</vt:lpstr>
      <vt:lpstr>SASOG guidelines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YOU!!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Pilott</dc:creator>
  <cp:lastModifiedBy>Ronald Dalmacio</cp:lastModifiedBy>
  <cp:revision>32</cp:revision>
  <dcterms:created xsi:type="dcterms:W3CDTF">2024-03-25T13:57:15Z</dcterms:created>
  <dcterms:modified xsi:type="dcterms:W3CDTF">2025-05-28T15:08:52Z</dcterms:modified>
</cp:coreProperties>
</file>