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3"/>
  </p:notesMasterIdLst>
  <p:sldIdLst>
    <p:sldId id="256" r:id="rId5"/>
    <p:sldId id="2134" r:id="rId6"/>
    <p:sldId id="258" r:id="rId7"/>
    <p:sldId id="260" r:id="rId8"/>
    <p:sldId id="261" r:id="rId9"/>
    <p:sldId id="2124" r:id="rId10"/>
    <p:sldId id="259" r:id="rId11"/>
    <p:sldId id="2135" r:id="rId12"/>
    <p:sldId id="262" r:id="rId13"/>
    <p:sldId id="263" r:id="rId14"/>
    <p:sldId id="267" r:id="rId15"/>
    <p:sldId id="265" r:id="rId16"/>
    <p:sldId id="271" r:id="rId17"/>
    <p:sldId id="272" r:id="rId18"/>
    <p:sldId id="276" r:id="rId19"/>
    <p:sldId id="275" r:id="rId20"/>
    <p:sldId id="291" r:id="rId21"/>
    <p:sldId id="292" r:id="rId22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B5A398-B186-4057-AF7E-6E74DCDF1E12}" v="1050" dt="2025-04-12T09:28:45.13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468" y="5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556E9-B2B9-A148-A6AD-4BFAAD6615EC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7E983-6CD9-D048-969E-744FAA7AB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35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02EA5-C2DF-4EFA-86DE-B60E026D2A2B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4731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b="0" i="0">
                <a:solidFill>
                  <a:srgbClr val="0B2D3A"/>
                </a:solidFill>
                <a:effectLst/>
                <a:highlight>
                  <a:srgbClr val="FFFFFF"/>
                </a:highlight>
                <a:latin typeface="GT Super Text Book"/>
              </a:rPr>
              <a:t>In 2006, Michael Porter published the book Redefining Health Care: Creating Value-Based Competition on Results</a:t>
            </a:r>
            <a:endParaRPr/>
          </a:p>
        </p:txBody>
      </p:sp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5060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0A92C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‹#›</a:t>
            </a:fld>
            <a:endParaRPr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95CEE9D8-ED6C-C344-BAFB-FF2B63D74B16}"/>
              </a:ext>
            </a:extLst>
          </p:cNvPr>
          <p:cNvSpPr/>
          <p:nvPr userDrawn="1"/>
        </p:nvSpPr>
        <p:spPr>
          <a:xfrm>
            <a:off x="8971915" y="478465"/>
            <a:ext cx="3212989" cy="811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‹#›</a:t>
            </a:fld>
            <a:endParaRPr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79C24A6B-6A2D-39D3-A366-4AAEF8D1CF0D}"/>
              </a:ext>
            </a:extLst>
          </p:cNvPr>
          <p:cNvSpPr/>
          <p:nvPr userDrawn="1"/>
        </p:nvSpPr>
        <p:spPr>
          <a:xfrm>
            <a:off x="9195212" y="494499"/>
            <a:ext cx="2996787" cy="7996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‹#›</a:t>
            </a:fld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5FCA38EE-4E96-8968-D162-A2DC8EEC578F}"/>
              </a:ext>
            </a:extLst>
          </p:cNvPr>
          <p:cNvSpPr/>
          <p:nvPr userDrawn="1"/>
        </p:nvSpPr>
        <p:spPr>
          <a:xfrm>
            <a:off x="8569849" y="435930"/>
            <a:ext cx="3551275" cy="8506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‹#›</a:t>
            </a:fld>
            <a:endParaRPr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74837EC7-31FF-8E6C-125B-DF8A928B8187}"/>
              </a:ext>
            </a:extLst>
          </p:cNvPr>
          <p:cNvSpPr/>
          <p:nvPr userDrawn="1"/>
        </p:nvSpPr>
        <p:spPr>
          <a:xfrm>
            <a:off x="8739963" y="497347"/>
            <a:ext cx="3338623" cy="863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376293-7A1E-2320-F664-197FC04D6200}"/>
              </a:ext>
            </a:extLst>
          </p:cNvPr>
          <p:cNvSpPr/>
          <p:nvPr userDrawn="1"/>
        </p:nvSpPr>
        <p:spPr>
          <a:xfrm>
            <a:off x="0" y="6505903"/>
            <a:ext cx="12192000" cy="3520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1_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49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object 6">
            <a:extLst>
              <a:ext uri="{FF2B5EF4-FFF2-40B4-BE49-F238E27FC236}">
                <a16:creationId xmlns:a16="http://schemas.microsoft.com/office/drawing/2014/main" id="{398A7476-50A6-7E37-15F6-EE8B732D6BE4}"/>
              </a:ext>
            </a:extLst>
          </p:cNvPr>
          <p:cNvSpPr/>
          <p:nvPr userDrawn="1"/>
        </p:nvSpPr>
        <p:spPr>
          <a:xfrm>
            <a:off x="9080205" y="520995"/>
            <a:ext cx="3069263" cy="786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7633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538000"/>
            <a:ext cx="12192000" cy="3199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587996" y="257695"/>
            <a:ext cx="2265627" cy="128431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79693" y="252476"/>
            <a:ext cx="379984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6930" y="1247140"/>
            <a:ext cx="10518139" cy="4785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0A92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7766" y="6614668"/>
            <a:ext cx="6511925" cy="173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663940" y="6386846"/>
            <a:ext cx="307975" cy="304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‹#›</a:t>
            </a:fld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23AF0D-3DA5-4ACC-DF99-99C97E0A9FD1}"/>
              </a:ext>
            </a:extLst>
          </p:cNvPr>
          <p:cNvSpPr/>
          <p:nvPr userDrawn="1"/>
        </p:nvSpPr>
        <p:spPr>
          <a:xfrm>
            <a:off x="0" y="6538000"/>
            <a:ext cx="12538841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B886F.96EA3380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5339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37790" y="4627261"/>
            <a:ext cx="6734810" cy="1815562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4765" rIns="0" bIns="0" rtlCol="0">
            <a:spAutoFit/>
          </a:bodyPr>
          <a:lstStyle/>
          <a:p>
            <a:pPr marL="497205" marR="490220" algn="ctr">
              <a:lnSpc>
                <a:spcPts val="4700"/>
              </a:lnSpc>
              <a:spcBef>
                <a:spcPts val="195"/>
              </a:spcBef>
            </a:pPr>
            <a:r>
              <a:rPr lang="en-ZA" sz="3600" b="1" spc="-5" dirty="0">
                <a:latin typeface="Arial" panose="020B0604020202020204" pitchFamily="34" charset="0"/>
                <a:cs typeface="Arial" panose="020B0604020202020204" pitchFamily="34" charset="0"/>
              </a:rPr>
              <a:t>The Value Care Team </a:t>
            </a:r>
          </a:p>
          <a:p>
            <a:pPr marL="497205" marR="490220" algn="ctr">
              <a:lnSpc>
                <a:spcPts val="4700"/>
              </a:lnSpc>
              <a:spcBef>
                <a:spcPts val="195"/>
              </a:spcBef>
            </a:pPr>
            <a:r>
              <a:rPr lang="en-ZA" sz="2800" spc="-5" dirty="0">
                <a:latin typeface="Arial" panose="020B0604020202020204" pitchFamily="34" charset="0"/>
                <a:cs typeface="Arial" panose="020B0604020202020204" pitchFamily="34" charset="0"/>
              </a:rPr>
              <a:t>From PPO Serve</a:t>
            </a:r>
          </a:p>
          <a:p>
            <a:pPr marL="497205" marR="490220" algn="ctr">
              <a:lnSpc>
                <a:spcPts val="4700"/>
              </a:lnSpc>
              <a:spcBef>
                <a:spcPts val="195"/>
              </a:spcBef>
            </a:pPr>
            <a:r>
              <a:rPr lang="en-ZA" sz="2800" spc="-5" dirty="0">
                <a:latin typeface="Arial" panose="020B0604020202020204" pitchFamily="34" charset="0"/>
                <a:cs typeface="Arial" panose="020B0604020202020204" pitchFamily="34" charset="0"/>
              </a:rPr>
              <a:t>Lungi Kasapato and Brian Ruff</a:t>
            </a:r>
            <a:endParaRPr lang="en-Z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628327" y="44387"/>
            <a:ext cx="2265627" cy="12843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6417641-02A4-449E-6CA4-61B454AA8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50" y="95160"/>
            <a:ext cx="2950502" cy="83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"/>
          <p:cNvSpPr>
            <a:spLocks noGrp="1"/>
          </p:cNvSpPr>
          <p:nvPr>
            <p:ph type="title"/>
          </p:nvPr>
        </p:nvSpPr>
        <p:spPr>
          <a:xfrm>
            <a:off x="223172" y="161881"/>
            <a:ext cx="5299636" cy="785199"/>
          </a:xfrm>
        </p:spPr>
        <p:txBody>
          <a:bodyPr>
            <a:noAutofit/>
          </a:bodyPr>
          <a:lstStyle/>
          <a:p>
            <a:pPr algn="l"/>
            <a:r>
              <a:rPr lang="en-US" sz="4000">
                <a:latin typeface="+mn-lt"/>
              </a:rPr>
              <a:t>Problem Statement: </a:t>
            </a:r>
            <a:endParaRPr lang="en-US" sz="240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EC0B5D-3B2F-90FF-BB9D-09AD80EFA2F4}"/>
              </a:ext>
            </a:extLst>
          </p:cNvPr>
          <p:cNvSpPr txBox="1"/>
          <p:nvPr/>
        </p:nvSpPr>
        <p:spPr>
          <a:xfrm>
            <a:off x="-171586" y="6336411"/>
            <a:ext cx="9184460" cy="36665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defRPr/>
            </a:pPr>
            <a:r>
              <a:rPr lang="en-US" sz="2400" b="1" dirty="0">
                <a:latin typeface="Calibri"/>
              </a:rPr>
              <a:t>Low volume, high-cost model - poor value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CD7DEC-92A5-C598-6A5F-CE08988619D4}"/>
              </a:ext>
            </a:extLst>
          </p:cNvPr>
          <p:cNvSpPr txBox="1"/>
          <p:nvPr/>
        </p:nvSpPr>
        <p:spPr>
          <a:xfrm>
            <a:off x="8183417" y="4552159"/>
            <a:ext cx="41748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dk1"/>
                </a:solidFill>
                <a:cs typeface="Calibri"/>
                <a:sym typeface="Calibri"/>
              </a:rPr>
              <a:t>SA Private Healthcare sector is poorly organised, very costly with sub-optimal outcomes</a:t>
            </a:r>
          </a:p>
        </p:txBody>
      </p:sp>
      <p:pic>
        <p:nvPicPr>
          <p:cNvPr id="4098" name="Picture 2" descr="HEALTH">
            <a:extLst>
              <a:ext uri="{FF2B5EF4-FFF2-40B4-BE49-F238E27FC236}">
                <a16:creationId xmlns:a16="http://schemas.microsoft.com/office/drawing/2014/main" id="{31F0307A-78D5-4B78-0F09-56811061B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417" y="340572"/>
            <a:ext cx="3623728" cy="399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4CB2F0-0260-1A83-F3B2-86D37F70C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83" y="1219410"/>
            <a:ext cx="7430261" cy="495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41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071" y="169167"/>
            <a:ext cx="8839200" cy="872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ts val="4255"/>
              </a:lnSpc>
              <a:spcBef>
                <a:spcPts val="100"/>
              </a:spcBef>
            </a:pPr>
            <a:r>
              <a:rPr kern="1200">
                <a:latin typeface="Arial"/>
                <a:cs typeface="Arial"/>
              </a:rPr>
              <a:t>Solution: Population Medicine</a:t>
            </a:r>
          </a:p>
          <a:p>
            <a:pPr marL="12700">
              <a:lnSpc>
                <a:spcPts val="2350"/>
              </a:lnSpc>
            </a:pPr>
            <a:r>
              <a:rPr sz="2400" b="0" spc="-25">
                <a:latin typeface="Calibri"/>
                <a:cs typeface="Calibri"/>
              </a:rPr>
              <a:t>Teamwork, </a:t>
            </a:r>
            <a:r>
              <a:rPr sz="2400" b="0" spc="-15">
                <a:latin typeface="Calibri"/>
                <a:cs typeface="Calibri"/>
              </a:rPr>
              <a:t>Value-based</a:t>
            </a:r>
            <a:r>
              <a:rPr sz="2400" b="0" spc="10">
                <a:latin typeface="Calibri"/>
                <a:cs typeface="Calibri"/>
              </a:rPr>
              <a:t> </a:t>
            </a:r>
            <a:r>
              <a:rPr sz="2400" b="0" spc="-5">
                <a:latin typeface="Calibri"/>
                <a:cs typeface="Calibri"/>
              </a:rPr>
              <a:t>Models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170602" y="6375908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solidFill>
                  <a:srgbClr val="898989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813964" y="1781568"/>
            <a:ext cx="4174045" cy="4553811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92710" marR="85725" algn="ctr">
              <a:lnSpc>
                <a:spcPct val="100000"/>
              </a:lnSpc>
              <a:spcBef>
                <a:spcPts val="170"/>
              </a:spcBef>
            </a:pPr>
            <a:endParaRPr lang="en-US" sz="2800" b="1" spc="-5" dirty="0">
              <a:solidFill>
                <a:srgbClr val="525252"/>
              </a:solidFill>
              <a:latin typeface="Calibri"/>
              <a:cs typeface="Calibri"/>
            </a:endParaRPr>
          </a:p>
          <a:p>
            <a:pPr marL="92710" marR="85725" algn="ctr">
              <a:lnSpc>
                <a:spcPct val="100000"/>
              </a:lnSpc>
              <a:spcBef>
                <a:spcPts val="170"/>
              </a:spcBef>
            </a:pPr>
            <a:r>
              <a:rPr sz="2800" b="1" spc="-5" dirty="0">
                <a:solidFill>
                  <a:srgbClr val="525252"/>
                </a:solidFill>
                <a:latin typeface="Calibri"/>
                <a:cs typeface="Calibri"/>
              </a:rPr>
              <a:t>Solution: </a:t>
            </a:r>
            <a:r>
              <a:rPr sz="2800" b="1" spc="-10" dirty="0">
                <a:solidFill>
                  <a:srgbClr val="525252"/>
                </a:solidFill>
                <a:latin typeface="Calibri"/>
                <a:cs typeface="Calibri"/>
              </a:rPr>
              <a:t>Healthcare</a:t>
            </a:r>
            <a:r>
              <a:rPr sz="2800" b="1" spc="-45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525252"/>
                </a:solidFill>
                <a:latin typeface="Calibri"/>
                <a:cs typeface="Calibri"/>
              </a:rPr>
              <a:t>is  </a:t>
            </a:r>
            <a:r>
              <a:rPr sz="2800" b="1" dirty="0">
                <a:solidFill>
                  <a:srgbClr val="525252"/>
                </a:solidFill>
                <a:latin typeface="Calibri"/>
                <a:cs typeface="Calibri"/>
              </a:rPr>
              <a:t>a </a:t>
            </a:r>
            <a:r>
              <a:rPr sz="2800" b="1" spc="-10" dirty="0">
                <a:solidFill>
                  <a:srgbClr val="525252"/>
                </a:solidFill>
                <a:latin typeface="Calibri"/>
                <a:cs typeface="Calibri"/>
              </a:rPr>
              <a:t>team</a:t>
            </a:r>
            <a:r>
              <a:rPr sz="2800" b="1" spc="-30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525252"/>
                </a:solidFill>
                <a:latin typeface="Calibri"/>
                <a:cs typeface="Calibri"/>
              </a:rPr>
              <a:t>sport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400" dirty="0">
              <a:latin typeface="Calibri"/>
              <a:cs typeface="Calibri"/>
            </a:endParaRPr>
          </a:p>
          <a:p>
            <a:pPr marL="95885" marR="87630" algn="ctr">
              <a:lnSpc>
                <a:spcPct val="100400"/>
              </a:lnSpc>
            </a:pPr>
            <a:r>
              <a:rPr sz="2000" b="1" spc="-5" dirty="0">
                <a:solidFill>
                  <a:srgbClr val="525252"/>
                </a:solidFill>
                <a:latin typeface="Calibri"/>
                <a:cs typeface="Calibri"/>
              </a:rPr>
              <a:t>“the only </a:t>
            </a:r>
            <a:r>
              <a:rPr sz="2000" b="1" spc="-20" dirty="0">
                <a:solidFill>
                  <a:srgbClr val="525252"/>
                </a:solidFill>
                <a:latin typeface="Calibri"/>
                <a:cs typeface="Calibri"/>
              </a:rPr>
              <a:t>way </a:t>
            </a:r>
            <a:r>
              <a:rPr sz="2000" b="1" spc="-10" dirty="0">
                <a:solidFill>
                  <a:srgbClr val="525252"/>
                </a:solidFill>
                <a:latin typeface="Calibri"/>
                <a:cs typeface="Calibri"/>
              </a:rPr>
              <a:t>to </a:t>
            </a:r>
            <a:r>
              <a:rPr sz="2000" b="1" spc="-20" dirty="0">
                <a:solidFill>
                  <a:srgbClr val="525252"/>
                </a:solidFill>
                <a:latin typeface="Calibri"/>
                <a:cs typeface="Calibri"/>
              </a:rPr>
              <a:t>make </a:t>
            </a:r>
            <a:r>
              <a:rPr sz="2000" b="1" spc="-5" dirty="0">
                <a:solidFill>
                  <a:srgbClr val="525252"/>
                </a:solidFill>
                <a:latin typeface="Calibri"/>
                <a:cs typeface="Calibri"/>
              </a:rPr>
              <a:t>quality  </a:t>
            </a:r>
            <a:r>
              <a:rPr sz="2000" b="1" spc="-10" dirty="0">
                <a:solidFill>
                  <a:srgbClr val="525252"/>
                </a:solidFill>
                <a:latin typeface="Calibri"/>
                <a:cs typeface="Calibri"/>
              </a:rPr>
              <a:t>healthcare affordable </a:t>
            </a:r>
            <a:r>
              <a:rPr sz="2000" b="1" spc="-5" dirty="0">
                <a:solidFill>
                  <a:srgbClr val="525252"/>
                </a:solidFill>
                <a:latin typeface="Calibri"/>
                <a:cs typeface="Calibri"/>
              </a:rPr>
              <a:t>is </a:t>
            </a:r>
            <a:r>
              <a:rPr sz="2000" b="1" spc="-10" dirty="0">
                <a:solidFill>
                  <a:srgbClr val="525252"/>
                </a:solidFill>
                <a:latin typeface="Calibri"/>
                <a:cs typeface="Calibri"/>
              </a:rPr>
              <a:t>to  </a:t>
            </a:r>
            <a:r>
              <a:rPr sz="2000" b="1" spc="-15" dirty="0" err="1">
                <a:solidFill>
                  <a:srgbClr val="525252"/>
                </a:solidFill>
                <a:latin typeface="Calibri"/>
                <a:cs typeface="Calibri"/>
              </a:rPr>
              <a:t>organise</a:t>
            </a:r>
            <a:r>
              <a:rPr sz="2000" b="1" spc="-15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525252"/>
                </a:solidFill>
                <a:latin typeface="Calibri"/>
                <a:cs typeface="Calibri"/>
              </a:rPr>
              <a:t>clinicians to actively  work </a:t>
            </a:r>
            <a:r>
              <a:rPr sz="2000" b="1" spc="-15" dirty="0">
                <a:solidFill>
                  <a:srgbClr val="525252"/>
                </a:solidFill>
                <a:latin typeface="Calibri"/>
                <a:cs typeface="Calibri"/>
              </a:rPr>
              <a:t>together </a:t>
            </a:r>
            <a:r>
              <a:rPr sz="2000" b="1" spc="-5" dirty="0">
                <a:solidFill>
                  <a:srgbClr val="525252"/>
                </a:solidFill>
                <a:latin typeface="Calibri"/>
                <a:cs typeface="Calibri"/>
              </a:rPr>
              <a:t>in</a:t>
            </a:r>
            <a:r>
              <a:rPr sz="2000" b="1" spc="10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525252"/>
                </a:solidFill>
                <a:latin typeface="Calibri"/>
                <a:cs typeface="Calibri"/>
              </a:rPr>
              <a:t>teams”</a:t>
            </a:r>
            <a:endParaRPr lang="en-US" sz="2000" b="1" spc="-10" dirty="0">
              <a:solidFill>
                <a:srgbClr val="525252"/>
              </a:solidFill>
              <a:latin typeface="Calibri"/>
              <a:cs typeface="Calibri"/>
            </a:endParaRPr>
          </a:p>
          <a:p>
            <a:pPr marL="95885" marR="87630" algn="ctr">
              <a:lnSpc>
                <a:spcPct val="100400"/>
              </a:lnSpc>
            </a:pPr>
            <a:endParaRPr sz="2000" dirty="0">
              <a:latin typeface="Calibri"/>
              <a:cs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8063346" y="3252851"/>
            <a:ext cx="3678608" cy="10512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79341F83-9FAB-410F-5CD7-D749C33E1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2" y="1228653"/>
            <a:ext cx="7430261" cy="495350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95718" y="1344899"/>
            <a:ext cx="5877560" cy="4856515"/>
          </a:xfrm>
          <a:custGeom>
            <a:avLst/>
            <a:gdLst/>
            <a:ahLst/>
            <a:cxnLst/>
            <a:rect l="l" t="t" r="r" b="b"/>
            <a:pathLst>
              <a:path w="5877559" h="6380480">
                <a:moveTo>
                  <a:pt x="0" y="6380163"/>
                </a:moveTo>
                <a:lnTo>
                  <a:pt x="5877029" y="6380163"/>
                </a:lnTo>
                <a:lnTo>
                  <a:pt x="5877029" y="0"/>
                </a:lnTo>
                <a:lnTo>
                  <a:pt x="0" y="0"/>
                </a:lnTo>
                <a:lnTo>
                  <a:pt x="0" y="6380163"/>
                </a:lnTo>
                <a:close/>
              </a:path>
            </a:pathLst>
          </a:custGeom>
          <a:solidFill>
            <a:srgbClr val="1D70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3032" y="385423"/>
            <a:ext cx="555343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kern="1200" dirty="0">
                <a:latin typeface="Arial" panose="020B0604020202020204" pitchFamily="34" charset="0"/>
                <a:cs typeface="Arial" panose="020B0604020202020204" pitchFamily="34" charset="0"/>
              </a:rPr>
              <a:t>PPO Serve</a:t>
            </a:r>
            <a:r>
              <a:rPr lang="en-US" sz="4400" kern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44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63835" y="3517231"/>
            <a:ext cx="1436737" cy="1412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195853" y="3853287"/>
            <a:ext cx="3017092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200" b="1" spc="25" dirty="0">
                <a:latin typeface="Segoe Print"/>
                <a:cs typeface="Segoe Print"/>
              </a:rPr>
              <a:t>GP </a:t>
            </a:r>
            <a:r>
              <a:rPr sz="3200" b="1" spc="5" dirty="0">
                <a:latin typeface="Segoe Print"/>
                <a:cs typeface="Segoe Print"/>
              </a:rPr>
              <a:t>Care</a:t>
            </a:r>
            <a:r>
              <a:rPr sz="3200" b="1" spc="-50" dirty="0">
                <a:latin typeface="Segoe Print"/>
                <a:cs typeface="Segoe Print"/>
              </a:rPr>
              <a:t> </a:t>
            </a:r>
            <a:r>
              <a:rPr sz="3200" b="1" spc="10" dirty="0">
                <a:latin typeface="Segoe Print"/>
                <a:cs typeface="Segoe Print"/>
              </a:rPr>
              <a:t>Cell</a:t>
            </a:r>
            <a:endParaRPr sz="3200" dirty="0">
              <a:latin typeface="Segoe Print"/>
              <a:cs typeface="Segoe Prin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812869" y="3966130"/>
            <a:ext cx="501329" cy="5746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54259" y="5412828"/>
            <a:ext cx="626349" cy="4400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68724" y="4524281"/>
            <a:ext cx="1037590" cy="248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114"/>
              </a:spcBef>
            </a:pPr>
            <a:r>
              <a:rPr sz="1450" b="1" spc="-18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450" b="1" spc="-110">
                <a:solidFill>
                  <a:srgbClr val="7F7F7F"/>
                </a:solidFill>
                <a:latin typeface="Calibri"/>
                <a:cs typeface="Calibri"/>
              </a:rPr>
              <a:t>project</a:t>
            </a:r>
            <a:r>
              <a:rPr sz="1450" b="1" spc="-17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0" b="1" spc="-130">
                <a:solidFill>
                  <a:srgbClr val="7F7F7F"/>
                </a:solidFill>
                <a:latin typeface="Calibri"/>
                <a:cs typeface="Calibri"/>
              </a:rPr>
              <a:t>of: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26342" y="4562531"/>
            <a:ext cx="3198495" cy="1117600"/>
          </a:xfrm>
          <a:prstGeom prst="rect">
            <a:avLst/>
          </a:prstGeom>
          <a:ln w="16671">
            <a:solidFill>
              <a:srgbClr val="7F7F7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8900">
              <a:lnSpc>
                <a:spcPts val="1555"/>
              </a:lnSpc>
            </a:pPr>
            <a:r>
              <a:rPr sz="1450" b="1" spc="-145">
                <a:solidFill>
                  <a:srgbClr val="7F7F7F"/>
                </a:solidFill>
                <a:latin typeface="Calibri"/>
                <a:cs typeface="Calibri"/>
              </a:rPr>
              <a:t>Funded</a:t>
            </a:r>
            <a:r>
              <a:rPr sz="1450" b="1" spc="-114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0" b="1" spc="-135">
                <a:solidFill>
                  <a:srgbClr val="7F7F7F"/>
                </a:solidFill>
                <a:latin typeface="Calibri"/>
                <a:cs typeface="Calibri"/>
              </a:rPr>
              <a:t>by: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899638" y="5311283"/>
            <a:ext cx="1439271" cy="6431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578789" y="5311283"/>
            <a:ext cx="1439271" cy="6431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73794" y="5429752"/>
            <a:ext cx="1439271" cy="40617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221835" y="4524281"/>
            <a:ext cx="1530350" cy="248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11760">
              <a:lnSpc>
                <a:spcPct val="100000"/>
              </a:lnSpc>
              <a:spcBef>
                <a:spcPts val="114"/>
              </a:spcBef>
            </a:pPr>
            <a:r>
              <a:rPr sz="1450" b="1" spc="-120">
                <a:solidFill>
                  <a:srgbClr val="7F7F7F"/>
                </a:solidFill>
                <a:latin typeface="Calibri"/>
                <a:cs typeface="Calibri"/>
              </a:rPr>
              <a:t>In </a:t>
            </a:r>
            <a:r>
              <a:rPr sz="1450" b="1" spc="-130">
                <a:solidFill>
                  <a:srgbClr val="7F7F7F"/>
                </a:solidFill>
                <a:latin typeface="Calibri"/>
                <a:cs typeface="Calibri"/>
              </a:rPr>
              <a:t>partnership</a:t>
            </a:r>
            <a:r>
              <a:rPr sz="1450" b="1" spc="-11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0" b="1" spc="-125">
                <a:solidFill>
                  <a:srgbClr val="7F7F7F"/>
                </a:solidFill>
                <a:latin typeface="Calibri"/>
                <a:cs typeface="Calibri"/>
              </a:rPr>
              <a:t>with: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240478" y="4562531"/>
            <a:ext cx="1519555" cy="1117600"/>
          </a:xfrm>
          <a:custGeom>
            <a:avLst/>
            <a:gdLst/>
            <a:ahLst/>
            <a:cxnLst/>
            <a:rect l="l" t="t" r="r" b="b"/>
            <a:pathLst>
              <a:path w="1519554" h="1117600">
                <a:moveTo>
                  <a:pt x="0" y="0"/>
                </a:moveTo>
                <a:lnTo>
                  <a:pt x="1519231" y="0"/>
                </a:lnTo>
                <a:lnTo>
                  <a:pt x="1519231" y="1116991"/>
                </a:lnTo>
                <a:lnTo>
                  <a:pt x="0" y="1116991"/>
                </a:lnTo>
                <a:lnTo>
                  <a:pt x="0" y="0"/>
                </a:lnTo>
                <a:close/>
              </a:path>
            </a:pathLst>
          </a:custGeom>
          <a:ln w="15661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88731" y="4562531"/>
            <a:ext cx="1026160" cy="1117600"/>
          </a:xfrm>
          <a:custGeom>
            <a:avLst/>
            <a:gdLst/>
            <a:ahLst/>
            <a:cxnLst/>
            <a:rect l="l" t="t" r="r" b="b"/>
            <a:pathLst>
              <a:path w="1026159" h="1117600">
                <a:moveTo>
                  <a:pt x="0" y="0"/>
                </a:moveTo>
                <a:lnTo>
                  <a:pt x="1026147" y="0"/>
                </a:lnTo>
                <a:lnTo>
                  <a:pt x="1026147" y="1116991"/>
                </a:lnTo>
                <a:lnTo>
                  <a:pt x="0" y="1116991"/>
                </a:lnTo>
                <a:lnTo>
                  <a:pt x="0" y="0"/>
                </a:lnTo>
                <a:close/>
              </a:path>
            </a:pathLst>
          </a:custGeom>
          <a:ln w="14973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54354" y="1361680"/>
            <a:ext cx="5890568" cy="22486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8722" y="1379747"/>
            <a:ext cx="5919388" cy="4856515"/>
          </a:xfrm>
          <a:custGeom>
            <a:avLst/>
            <a:gdLst/>
            <a:ahLst/>
            <a:cxnLst/>
            <a:rect l="l" t="t" r="r" b="b"/>
            <a:pathLst>
              <a:path w="5819140" h="5139055">
                <a:moveTo>
                  <a:pt x="0" y="0"/>
                </a:moveTo>
                <a:lnTo>
                  <a:pt x="5818668" y="0"/>
                </a:lnTo>
                <a:lnTo>
                  <a:pt x="5818668" y="5138659"/>
                </a:lnTo>
                <a:lnTo>
                  <a:pt x="0" y="5138659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3721" y="1639315"/>
            <a:ext cx="5750633" cy="424988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buSzPct val="133333"/>
              <a:tabLst>
                <a:tab pos="268288" algn="l"/>
                <a:tab pos="431800" algn="l"/>
              </a:tabLst>
            </a:pPr>
            <a:r>
              <a:rPr sz="2800" b="1" spc="-5" dirty="0">
                <a:latin typeface="Calibri"/>
                <a:cs typeface="Calibri"/>
              </a:rPr>
              <a:t>Health management</a:t>
            </a:r>
            <a:r>
              <a:rPr sz="2800" b="1" spc="-2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company</a:t>
            </a:r>
            <a:r>
              <a:rPr lang="en-US" sz="2800" b="1" spc="-15" dirty="0">
                <a:latin typeface="Calibri"/>
                <a:cs typeface="Calibri"/>
              </a:rPr>
              <a:t> -</a:t>
            </a:r>
            <a:r>
              <a:rPr sz="2800" b="1" spc="-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2015</a:t>
            </a:r>
            <a:endParaRPr sz="2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25"/>
              </a:spcBef>
              <a:buSzPct val="133333"/>
              <a:tabLst>
                <a:tab pos="268288" algn="l"/>
                <a:tab pos="431800" algn="l"/>
              </a:tabLst>
            </a:pPr>
            <a:r>
              <a:rPr sz="2800" spc="-5" dirty="0">
                <a:latin typeface="Calibri"/>
                <a:cs typeface="Calibri"/>
              </a:rPr>
              <a:t>Dr Brian </a:t>
            </a:r>
            <a:r>
              <a:rPr sz="2800" spc="-10" dirty="0">
                <a:latin typeface="Calibri"/>
                <a:cs typeface="Calibri"/>
              </a:rPr>
              <a:t>Ruff </a:t>
            </a:r>
            <a:r>
              <a:rPr sz="2800" dirty="0">
                <a:latin typeface="Calibri"/>
                <a:cs typeface="Calibri"/>
              </a:rPr>
              <a:t>&amp; </a:t>
            </a:r>
            <a:r>
              <a:rPr sz="2800" spc="-5" dirty="0">
                <a:latin typeface="Calibri"/>
                <a:cs typeface="Calibri"/>
              </a:rPr>
              <a:t>Riedwaan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Jabaar</a:t>
            </a:r>
            <a:r>
              <a:rPr lang="en-US" sz="2800" spc="-5" dirty="0">
                <a:latin typeface="Calibri"/>
                <a:cs typeface="Calibri"/>
              </a:rPr>
              <a:t> </a:t>
            </a:r>
            <a:endParaRPr sz="2800" dirty="0">
              <a:latin typeface="Calibri"/>
              <a:cs typeface="Calibri"/>
            </a:endParaRPr>
          </a:p>
          <a:p>
            <a:pPr marL="431165" indent="-431165">
              <a:lnSpc>
                <a:spcPct val="100000"/>
              </a:lnSpc>
              <a:spcBef>
                <a:spcPts val="525"/>
              </a:spcBef>
              <a:buSzPct val="133333"/>
              <a:buFont typeface="Arial"/>
              <a:buChar char="•"/>
              <a:tabLst>
                <a:tab pos="268288" algn="l"/>
                <a:tab pos="431800" algn="l"/>
              </a:tabLst>
            </a:pPr>
            <a:r>
              <a:rPr lang="en-US" sz="2800" dirty="0">
                <a:latin typeface="Calibri"/>
                <a:cs typeface="Calibri"/>
              </a:rPr>
              <a:t>Alberton </a:t>
            </a:r>
            <a:r>
              <a:rPr lang="en-US" sz="2800" dirty="0">
                <a:cs typeface="Calibri"/>
              </a:rPr>
              <a:t>GP consortium PHC programme  </a:t>
            </a:r>
            <a:r>
              <a:rPr lang="en-US" sz="2800" dirty="0">
                <a:latin typeface="Calibri"/>
                <a:cs typeface="Calibri"/>
              </a:rPr>
              <a:t>2016 – 2018 </a:t>
            </a:r>
          </a:p>
          <a:p>
            <a:pPr marL="431165" indent="-431165">
              <a:lnSpc>
                <a:spcPct val="100000"/>
              </a:lnSpc>
              <a:spcBef>
                <a:spcPts val="525"/>
              </a:spcBef>
              <a:buSzPct val="133333"/>
              <a:buFont typeface="Arial"/>
              <a:buChar char="•"/>
              <a:tabLst>
                <a:tab pos="268288" algn="l"/>
                <a:tab pos="431800" algn="l"/>
              </a:tabLst>
            </a:pPr>
            <a:r>
              <a:rPr sz="2800" dirty="0">
                <a:latin typeface="Calibri"/>
                <a:cs typeface="Calibri"/>
              </a:rPr>
              <a:t>The </a:t>
            </a:r>
            <a:r>
              <a:rPr sz="2800" spc="-5" dirty="0">
                <a:latin typeface="Calibri"/>
                <a:cs typeface="Calibri"/>
              </a:rPr>
              <a:t>Birthing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5" dirty="0">
                <a:latin typeface="Calibri"/>
                <a:cs typeface="Calibri"/>
              </a:rPr>
              <a:t>Team</a:t>
            </a:r>
            <a:r>
              <a:rPr lang="en-US" sz="2800" spc="-55" dirty="0">
                <a:latin typeface="Calibri"/>
                <a:cs typeface="Calibri"/>
              </a:rPr>
              <a:t> 2017 - 2021</a:t>
            </a:r>
            <a:endParaRPr sz="2800" dirty="0">
              <a:latin typeface="Calibri"/>
              <a:cs typeface="Calibri"/>
            </a:endParaRPr>
          </a:p>
          <a:p>
            <a:pPr marL="431165" indent="-431165">
              <a:spcBef>
                <a:spcPts val="625"/>
              </a:spcBef>
              <a:buSzPct val="133333"/>
              <a:buFont typeface="Arial"/>
              <a:buChar char="•"/>
              <a:tabLst>
                <a:tab pos="268288" algn="l"/>
                <a:tab pos="431800" algn="l"/>
              </a:tabLst>
            </a:pPr>
            <a:r>
              <a:rPr sz="2800" spc="-5" dirty="0">
                <a:latin typeface="Calibri"/>
                <a:cs typeface="Calibri"/>
              </a:rPr>
              <a:t>GP </a:t>
            </a:r>
            <a:r>
              <a:rPr sz="2800" spc="-10" dirty="0">
                <a:latin typeface="Calibri"/>
                <a:cs typeface="Calibri"/>
              </a:rPr>
              <a:t>Care </a:t>
            </a:r>
            <a:r>
              <a:rPr sz="2800" spc="-5" dirty="0">
                <a:latin typeface="Calibri"/>
                <a:cs typeface="Calibri"/>
              </a:rPr>
              <a:t>Cell</a:t>
            </a:r>
            <a:r>
              <a:rPr lang="en-GB" sz="2800" spc="-5" dirty="0">
                <a:latin typeface="Calibri"/>
                <a:cs typeface="Calibri"/>
              </a:rPr>
              <a:t> (HIV)- 2018 - 2022</a:t>
            </a:r>
            <a:endParaRPr sz="2800" dirty="0">
              <a:latin typeface="Calibri"/>
              <a:cs typeface="Calibri"/>
            </a:endParaRPr>
          </a:p>
          <a:p>
            <a:pPr marL="431165" indent="-431165">
              <a:lnSpc>
                <a:spcPct val="100000"/>
              </a:lnSpc>
              <a:spcBef>
                <a:spcPts val="625"/>
              </a:spcBef>
              <a:buSzPct val="133333"/>
              <a:buFont typeface="Arial"/>
              <a:buChar char="•"/>
              <a:tabLst>
                <a:tab pos="268288" algn="l"/>
                <a:tab pos="431800" algn="l"/>
              </a:tabLst>
            </a:pPr>
            <a:r>
              <a:rPr lang="en-US" sz="2800" spc="-5" dirty="0">
                <a:latin typeface="Calibri"/>
                <a:cs typeface="Calibri"/>
              </a:rPr>
              <a:t>GEMS </a:t>
            </a:r>
            <a:r>
              <a:rPr sz="2800" spc="-5" dirty="0">
                <a:latin typeface="Calibri"/>
                <a:cs typeface="Calibri"/>
              </a:rPr>
              <a:t>TVCT</a:t>
            </a:r>
            <a:r>
              <a:rPr sz="2800" spc="-10" dirty="0">
                <a:latin typeface="Calibri"/>
                <a:cs typeface="Calibri"/>
              </a:rPr>
              <a:t> pilot</a:t>
            </a:r>
            <a:r>
              <a:rPr lang="en-US" sz="2800" spc="-10" dirty="0">
                <a:latin typeface="Calibri"/>
                <a:cs typeface="Calibri"/>
              </a:rPr>
              <a:t> 2</a:t>
            </a:r>
            <a:r>
              <a:rPr sz="2800" spc="-10" dirty="0">
                <a:latin typeface="Calibri"/>
                <a:cs typeface="Calibri"/>
              </a:rPr>
              <a:t>019</a:t>
            </a:r>
            <a:r>
              <a:rPr lang="en-US" sz="2800" spc="-10" dirty="0">
                <a:latin typeface="Calibri"/>
                <a:cs typeface="Calibri"/>
              </a:rPr>
              <a:t> =&gt; GEMS </a:t>
            </a:r>
            <a:r>
              <a:rPr sz="2800" spc="-10" dirty="0">
                <a:latin typeface="Calibri"/>
                <a:cs typeface="Calibri"/>
              </a:rPr>
              <a:t>Population </a:t>
            </a:r>
            <a:r>
              <a:rPr sz="2800" spc="-5" dirty="0">
                <a:latin typeface="Calibri"/>
                <a:cs typeface="Calibri"/>
              </a:rPr>
              <a:t>Medicine </a:t>
            </a:r>
            <a:r>
              <a:rPr sz="2800" spc="-15" dirty="0">
                <a:latin typeface="Calibri"/>
                <a:cs typeface="Calibri"/>
              </a:rPr>
              <a:t>Programme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2023</a:t>
            </a:r>
            <a:r>
              <a:rPr lang="en-US" sz="2800" spc="-5" dirty="0">
                <a:latin typeface="Calibri"/>
                <a:cs typeface="Calibri"/>
              </a:rPr>
              <a:t> open ended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438" y="245079"/>
            <a:ext cx="8154836" cy="1095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kern="1200" dirty="0">
                <a:latin typeface="Arial" panose="020B0604020202020204" pitchFamily="34" charset="0"/>
                <a:cs typeface="Arial" panose="020B0604020202020204" pitchFamily="34" charset="0"/>
              </a:rPr>
              <a:t>Value-Based Care</a:t>
            </a:r>
          </a:p>
          <a:p>
            <a:pPr marL="12700">
              <a:lnSpc>
                <a:spcPts val="2245"/>
              </a:lnSpc>
            </a:pP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n-US"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2400" spc="45" dirty="0">
                <a:latin typeface="Arial" panose="020B0604020202020204" pitchFamily="34" charset="0"/>
                <a:cs typeface="Arial" panose="020B0604020202020204" pitchFamily="34" charset="0"/>
              </a:rPr>
              <a:t> best 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Outcomes </a:t>
            </a:r>
            <a:r>
              <a:rPr sz="1400" b="0" spc="3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400" spc="30" dirty="0">
                <a:latin typeface="Arial" panose="020B0604020202020204" pitchFamily="34" charset="0"/>
                <a:cs typeface="Arial" panose="020B0604020202020204" pitchFamily="34" charset="0"/>
              </a:rPr>
              <a:t>matter </a:t>
            </a:r>
            <a:r>
              <a:rPr sz="1400" spc="2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z="1400" spc="40" dirty="0"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r>
              <a:rPr sz="1400" b="0" spc="4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400" b="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4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400" spc="40" dirty="0">
                <a:latin typeface="Arial" panose="020B0604020202020204" pitchFamily="34" charset="0"/>
                <a:cs typeface="Arial" panose="020B0604020202020204" pitchFamily="34" charset="0"/>
              </a:rPr>
              <a:t> lowest </a:t>
            </a:r>
            <a:r>
              <a:rPr sz="2400" spc="40" dirty="0">
                <a:latin typeface="Arial" panose="020B0604020202020204" pitchFamily="34" charset="0"/>
                <a:cs typeface="Arial" panose="020B0604020202020204" pitchFamily="34" charset="0"/>
              </a:rPr>
              <a:t>cost</a:t>
            </a:r>
            <a:r>
              <a:rPr sz="1400" b="0" spc="4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400" spc="40" dirty="0"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en-US" sz="14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spc="30" dirty="0">
                <a:latin typeface="Arial" panose="020B0604020202020204" pitchFamily="34" charset="0"/>
                <a:cs typeface="Arial" panose="020B0604020202020204" pitchFamily="34" charset="0"/>
              </a:rPr>
              <a:t>patient’s</a:t>
            </a:r>
            <a:r>
              <a:rPr sz="14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35" dirty="0">
                <a:latin typeface="Arial" panose="020B0604020202020204" pitchFamily="34" charset="0"/>
                <a:cs typeface="Arial" panose="020B0604020202020204" pitchFamily="34" charset="0"/>
              </a:rPr>
              <a:t>journey</a:t>
            </a:r>
            <a:r>
              <a:rPr sz="1150" b="0" spc="3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28969" y="1804134"/>
            <a:ext cx="2031221" cy="3214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64902" y="1685925"/>
            <a:ext cx="2413635" cy="3337560"/>
          </a:xfrm>
          <a:custGeom>
            <a:avLst/>
            <a:gdLst/>
            <a:ahLst/>
            <a:cxnLst/>
            <a:rect l="l" t="t" r="r" b="b"/>
            <a:pathLst>
              <a:path w="2413635" h="3337560">
                <a:moveTo>
                  <a:pt x="0" y="0"/>
                </a:moveTo>
                <a:lnTo>
                  <a:pt x="2413498" y="0"/>
                </a:lnTo>
                <a:lnTo>
                  <a:pt x="2413498" y="3337271"/>
                </a:lnTo>
                <a:lnTo>
                  <a:pt x="0" y="333727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78781" y="2122173"/>
            <a:ext cx="2044557" cy="4555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77660" y="3075082"/>
            <a:ext cx="4613275" cy="22225"/>
          </a:xfrm>
          <a:custGeom>
            <a:avLst/>
            <a:gdLst/>
            <a:ahLst/>
            <a:cxnLst/>
            <a:rect l="l" t="t" r="r" b="b"/>
            <a:pathLst>
              <a:path w="4613275" h="22225">
                <a:moveTo>
                  <a:pt x="0" y="21691"/>
                </a:moveTo>
                <a:lnTo>
                  <a:pt x="4613232" y="0"/>
                </a:lnTo>
              </a:path>
            </a:pathLst>
          </a:custGeom>
          <a:ln w="45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77660" y="2644302"/>
            <a:ext cx="4585970" cy="22225"/>
          </a:xfrm>
          <a:custGeom>
            <a:avLst/>
            <a:gdLst/>
            <a:ahLst/>
            <a:cxnLst/>
            <a:rect l="l" t="t" r="r" b="b"/>
            <a:pathLst>
              <a:path w="4585970" h="22225">
                <a:moveTo>
                  <a:pt x="0" y="21691"/>
                </a:moveTo>
                <a:lnTo>
                  <a:pt x="4585717" y="0"/>
                </a:lnTo>
              </a:path>
            </a:pathLst>
          </a:custGeom>
          <a:ln w="45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11364" y="1725306"/>
            <a:ext cx="830213" cy="1766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620764" y="1685925"/>
            <a:ext cx="4737100" cy="3318510"/>
          </a:xfrm>
          <a:prstGeom prst="rect">
            <a:avLst/>
          </a:prstGeom>
          <a:ln w="9525">
            <a:solidFill>
              <a:srgbClr val="7F7F7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50" b="1" i="1">
                <a:solidFill>
                  <a:srgbClr val="808080"/>
                </a:solidFill>
                <a:latin typeface="Georgia"/>
                <a:cs typeface="Georgia"/>
              </a:rPr>
              <a:t>PPO Serve - The Value Care</a:t>
            </a:r>
            <a:r>
              <a:rPr sz="1050" b="1" i="1" spc="10">
                <a:solidFill>
                  <a:srgbClr val="808080"/>
                </a:solidFill>
                <a:latin typeface="Georgia"/>
                <a:cs typeface="Georgia"/>
              </a:rPr>
              <a:t> </a:t>
            </a:r>
            <a:r>
              <a:rPr sz="1050" b="1" i="1">
                <a:solidFill>
                  <a:srgbClr val="808080"/>
                </a:solidFill>
                <a:latin typeface="Georgia"/>
                <a:cs typeface="Georgia"/>
              </a:rPr>
              <a:t>Team</a:t>
            </a:r>
            <a:endParaRPr sz="105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Georgia"/>
              <a:cs typeface="Georgia"/>
            </a:endParaRPr>
          </a:p>
          <a:p>
            <a:pPr marL="786130" marR="786765" algn="ctr">
              <a:lnSpc>
                <a:spcPct val="169900"/>
              </a:lnSpc>
            </a:pPr>
            <a:r>
              <a:rPr sz="700" i="1" spc="10">
                <a:latin typeface="Georgia"/>
                <a:cs typeface="Georgia"/>
              </a:rPr>
              <a:t>In </a:t>
            </a:r>
            <a:r>
              <a:rPr sz="700" i="1" spc="5">
                <a:latin typeface="Georgia"/>
                <a:cs typeface="Georgia"/>
              </a:rPr>
              <a:t>recognition of the </a:t>
            </a:r>
            <a:r>
              <a:rPr sz="700" i="1" spc="10">
                <a:latin typeface="Georgia"/>
                <a:cs typeface="Georgia"/>
              </a:rPr>
              <a:t>nomination </a:t>
            </a:r>
            <a:r>
              <a:rPr sz="700" i="1" spc="5">
                <a:latin typeface="Georgia"/>
                <a:cs typeface="Georgia"/>
              </a:rPr>
              <a:t>for the Value-Based Health Care </a:t>
            </a:r>
            <a:r>
              <a:rPr sz="700" i="1" spc="10">
                <a:latin typeface="Georgia"/>
                <a:cs typeface="Georgia"/>
              </a:rPr>
              <a:t>Prize 2023  and </a:t>
            </a:r>
            <a:r>
              <a:rPr sz="700" i="1" spc="5">
                <a:latin typeface="Georgia"/>
                <a:cs typeface="Georgia"/>
              </a:rPr>
              <a:t>their contribution to the implementation of </a:t>
            </a:r>
            <a:r>
              <a:rPr sz="700" i="1" spc="10">
                <a:latin typeface="Georgia"/>
                <a:cs typeface="Georgia"/>
              </a:rPr>
              <a:t>Value-Based Health</a:t>
            </a:r>
            <a:r>
              <a:rPr sz="700" i="1" spc="-10">
                <a:latin typeface="Georgia"/>
                <a:cs typeface="Georgia"/>
              </a:rPr>
              <a:t> </a:t>
            </a:r>
            <a:r>
              <a:rPr sz="700" i="1" spc="5">
                <a:latin typeface="Georgia"/>
                <a:cs typeface="Georgia"/>
              </a:rPr>
              <a:t>Care</a:t>
            </a:r>
            <a:endParaRPr sz="700">
              <a:latin typeface="Georgia"/>
              <a:cs typeface="Georgia"/>
            </a:endParaRPr>
          </a:p>
          <a:p>
            <a:pPr marR="274320" algn="ctr">
              <a:lnSpc>
                <a:spcPct val="100000"/>
              </a:lnSpc>
              <a:spcBef>
                <a:spcPts val="590"/>
              </a:spcBef>
            </a:pPr>
            <a:r>
              <a:rPr sz="500" b="1" spc="15">
                <a:latin typeface="Georgia"/>
                <a:cs typeface="Georgia"/>
              </a:rPr>
              <a:t>Prof. </a:t>
            </a:r>
            <a:r>
              <a:rPr sz="500" b="1" spc="10">
                <a:latin typeface="Georgia"/>
                <a:cs typeface="Georgia"/>
              </a:rPr>
              <a:t>dr. </a:t>
            </a:r>
            <a:r>
              <a:rPr sz="500" b="1" spc="15">
                <a:latin typeface="Georgia"/>
                <a:cs typeface="Georgia"/>
              </a:rPr>
              <a:t>Fred van Eenennaam, </a:t>
            </a:r>
            <a:r>
              <a:rPr sz="500" b="1" spc="20">
                <a:latin typeface="Georgia"/>
                <a:cs typeface="Georgia"/>
              </a:rPr>
              <a:t>VBHC </a:t>
            </a:r>
            <a:r>
              <a:rPr sz="500" b="1" spc="15">
                <a:latin typeface="Georgia"/>
                <a:cs typeface="Georgia"/>
              </a:rPr>
              <a:t>Center</a:t>
            </a:r>
            <a:r>
              <a:rPr sz="500" b="1" spc="-70">
                <a:latin typeface="Georgia"/>
                <a:cs typeface="Georgia"/>
              </a:rPr>
              <a:t> </a:t>
            </a:r>
            <a:r>
              <a:rPr sz="500" b="1" spc="15">
                <a:latin typeface="Georgia"/>
                <a:cs typeface="Georgia"/>
              </a:rPr>
              <a:t>Europe</a:t>
            </a:r>
            <a:endParaRPr sz="5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6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6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6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600">
              <a:latin typeface="Georgia"/>
              <a:cs typeface="Georgia"/>
            </a:endParaRPr>
          </a:p>
          <a:p>
            <a:pPr marR="263525" algn="ctr">
              <a:lnSpc>
                <a:spcPct val="100000"/>
              </a:lnSpc>
            </a:pPr>
            <a:r>
              <a:rPr sz="550" spc="15">
                <a:latin typeface="Georgia"/>
                <a:cs typeface="Georgia"/>
              </a:rPr>
              <a:t>A </a:t>
            </a:r>
            <a:r>
              <a:rPr sz="550" spc="5">
                <a:latin typeface="Georgia"/>
                <a:cs typeface="Georgia"/>
              </a:rPr>
              <a:t>special </a:t>
            </a:r>
            <a:r>
              <a:rPr sz="550" spc="10">
                <a:latin typeface="Georgia"/>
                <a:cs typeface="Georgia"/>
              </a:rPr>
              <a:t>thank you to the honorary chairman and the international</a:t>
            </a:r>
            <a:r>
              <a:rPr sz="550" spc="-40">
                <a:latin typeface="Georgia"/>
                <a:cs typeface="Georgia"/>
              </a:rPr>
              <a:t> </a:t>
            </a:r>
            <a:r>
              <a:rPr sz="550" spc="10">
                <a:latin typeface="Georgia"/>
                <a:cs typeface="Georgia"/>
              </a:rPr>
              <a:t>jury:</a:t>
            </a:r>
            <a:endParaRPr sz="55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700">
              <a:latin typeface="Georgia"/>
              <a:cs typeface="Georgia"/>
            </a:endParaRPr>
          </a:p>
          <a:p>
            <a:pPr marL="7620" algn="ctr">
              <a:lnSpc>
                <a:spcPct val="100000"/>
              </a:lnSpc>
            </a:pPr>
            <a:r>
              <a:rPr sz="500" i="1" spc="10">
                <a:latin typeface="Georgia"/>
                <a:cs typeface="Georgia"/>
              </a:rPr>
              <a:t>Prof. Michael Porter,</a:t>
            </a:r>
            <a:r>
              <a:rPr sz="500" i="1" spc="-10">
                <a:latin typeface="Georgia"/>
                <a:cs typeface="Georgia"/>
              </a:rPr>
              <a:t> </a:t>
            </a:r>
            <a:r>
              <a:rPr sz="500" i="1" spc="20">
                <a:latin typeface="Georgia"/>
                <a:cs typeface="Georgia"/>
              </a:rPr>
              <a:t>PhD</a:t>
            </a:r>
            <a:endParaRPr sz="5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500">
              <a:latin typeface="Georgia"/>
              <a:cs typeface="Georgia"/>
            </a:endParaRPr>
          </a:p>
          <a:p>
            <a:pPr marR="38735" algn="ctr">
              <a:lnSpc>
                <a:spcPct val="100000"/>
              </a:lnSpc>
              <a:tabLst>
                <a:tab pos="2164080" algn="l"/>
              </a:tabLst>
            </a:pPr>
            <a:r>
              <a:rPr sz="500" i="1" spc="10">
                <a:latin typeface="Georgia"/>
                <a:cs typeface="Georgia"/>
              </a:rPr>
              <a:t>Dr. </a:t>
            </a:r>
            <a:r>
              <a:rPr sz="500" i="1" spc="15">
                <a:latin typeface="Georgia"/>
                <a:cs typeface="Georgia"/>
              </a:rPr>
              <a:t>César </a:t>
            </a:r>
            <a:r>
              <a:rPr sz="500" i="1" spc="10">
                <a:latin typeface="Georgia"/>
                <a:cs typeface="Georgia"/>
              </a:rPr>
              <a:t>Velasco Muñoz,</a:t>
            </a:r>
            <a:r>
              <a:rPr sz="500" i="1" spc="20">
                <a:latin typeface="Georgia"/>
                <a:cs typeface="Georgia"/>
              </a:rPr>
              <a:t> </a:t>
            </a:r>
            <a:r>
              <a:rPr sz="500" i="1" spc="15">
                <a:latin typeface="Georgia"/>
                <a:cs typeface="Georgia"/>
              </a:rPr>
              <a:t>MD, PhD	</a:t>
            </a:r>
            <a:r>
              <a:rPr sz="500" i="1" spc="10">
                <a:latin typeface="Georgia"/>
                <a:cs typeface="Georgia"/>
              </a:rPr>
              <a:t>Dr. Jens Deerberg-Wittram,</a:t>
            </a:r>
            <a:r>
              <a:rPr sz="500" i="1" spc="-5">
                <a:latin typeface="Georgia"/>
                <a:cs typeface="Georgia"/>
              </a:rPr>
              <a:t> </a:t>
            </a:r>
            <a:r>
              <a:rPr sz="500" i="1" spc="20">
                <a:latin typeface="Georgia"/>
                <a:cs typeface="Georgia"/>
              </a:rPr>
              <a:t>MD</a:t>
            </a:r>
            <a:endParaRPr sz="5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500">
              <a:latin typeface="Georgia"/>
              <a:cs typeface="Georgia"/>
            </a:endParaRPr>
          </a:p>
          <a:p>
            <a:pPr marL="770255">
              <a:lnSpc>
                <a:spcPct val="100000"/>
              </a:lnSpc>
              <a:spcBef>
                <a:spcPts val="5"/>
              </a:spcBef>
              <a:tabLst>
                <a:tab pos="2934970" algn="l"/>
              </a:tabLst>
            </a:pPr>
            <a:r>
              <a:rPr sz="500" i="1" spc="10">
                <a:latin typeface="Georgia"/>
                <a:cs typeface="Georgia"/>
              </a:rPr>
              <a:t>Prof. Robert S.</a:t>
            </a:r>
            <a:r>
              <a:rPr sz="500" i="1" spc="20">
                <a:latin typeface="Georgia"/>
                <a:cs typeface="Georgia"/>
              </a:rPr>
              <a:t> </a:t>
            </a:r>
            <a:r>
              <a:rPr sz="500" i="1" spc="10">
                <a:latin typeface="Georgia"/>
                <a:cs typeface="Georgia"/>
              </a:rPr>
              <a:t>Kaplan, </a:t>
            </a:r>
            <a:r>
              <a:rPr sz="500" i="1" spc="20">
                <a:latin typeface="Georgia"/>
                <a:cs typeface="Georgia"/>
              </a:rPr>
              <a:t>PhD	</a:t>
            </a:r>
            <a:r>
              <a:rPr sz="500" i="1" spc="10">
                <a:latin typeface="Georgia"/>
                <a:cs typeface="Georgia"/>
              </a:rPr>
              <a:t>Prof. Federico Lega,</a:t>
            </a:r>
            <a:r>
              <a:rPr sz="500" i="1" spc="-10">
                <a:latin typeface="Georgia"/>
                <a:cs typeface="Georgia"/>
              </a:rPr>
              <a:t> </a:t>
            </a:r>
            <a:r>
              <a:rPr sz="500" i="1" spc="15">
                <a:latin typeface="Georgia"/>
                <a:cs typeface="Georgia"/>
              </a:rPr>
              <a:t>PhD</a:t>
            </a:r>
            <a:endParaRPr sz="500">
              <a:latin typeface="Georgia"/>
              <a:cs typeface="Georgia"/>
            </a:endParaRPr>
          </a:p>
          <a:p>
            <a:pPr marL="770255" marR="610870">
              <a:lnSpc>
                <a:spcPct val="195300"/>
              </a:lnSpc>
              <a:spcBef>
                <a:spcPts val="5"/>
              </a:spcBef>
              <a:tabLst>
                <a:tab pos="2934970" algn="l"/>
              </a:tabLst>
            </a:pPr>
            <a:r>
              <a:rPr sz="500" i="1" spc="10">
                <a:latin typeface="Georgia"/>
                <a:cs typeface="Georgia"/>
              </a:rPr>
              <a:t>Prof. Alice </a:t>
            </a:r>
            <a:r>
              <a:rPr sz="500" i="1" spc="15">
                <a:latin typeface="Georgia"/>
                <a:cs typeface="Georgia"/>
              </a:rPr>
              <a:t>Andrews,</a:t>
            </a:r>
            <a:r>
              <a:rPr sz="500" i="1" spc="10">
                <a:latin typeface="Georgia"/>
                <a:cs typeface="Georgia"/>
              </a:rPr>
              <a:t> </a:t>
            </a:r>
            <a:r>
              <a:rPr sz="500" i="1" spc="15">
                <a:latin typeface="Georgia"/>
                <a:cs typeface="Georgia"/>
              </a:rPr>
              <a:t>PhD	</a:t>
            </a:r>
            <a:r>
              <a:rPr sz="500" i="1" spc="10">
                <a:latin typeface="Georgia"/>
                <a:cs typeface="Georgia"/>
              </a:rPr>
              <a:t>Prof. Leonard </a:t>
            </a:r>
            <a:r>
              <a:rPr sz="500" i="1" spc="15">
                <a:latin typeface="Georgia"/>
                <a:cs typeface="Georgia"/>
              </a:rPr>
              <a:t>H. </a:t>
            </a:r>
            <a:r>
              <a:rPr sz="500" i="1" spc="10">
                <a:latin typeface="Georgia"/>
                <a:cs typeface="Georgia"/>
              </a:rPr>
              <a:t>Friedman, </a:t>
            </a:r>
            <a:r>
              <a:rPr sz="500" i="1" spc="15">
                <a:latin typeface="Georgia"/>
                <a:cs typeface="Georgia"/>
              </a:rPr>
              <a:t>PhD, </a:t>
            </a:r>
            <a:r>
              <a:rPr sz="500" i="1" spc="20">
                <a:latin typeface="Georgia"/>
                <a:cs typeface="Georgia"/>
              </a:rPr>
              <a:t>MPH  </a:t>
            </a:r>
            <a:r>
              <a:rPr sz="500" i="1" spc="10">
                <a:latin typeface="Georgia"/>
                <a:cs typeface="Georgia"/>
              </a:rPr>
              <a:t>Dr. Christina Åkerman, </a:t>
            </a:r>
            <a:r>
              <a:rPr sz="500" i="1" spc="15">
                <a:latin typeface="Georgia"/>
                <a:cs typeface="Georgia"/>
              </a:rPr>
              <a:t>MD, PhD,</a:t>
            </a:r>
            <a:r>
              <a:rPr sz="500" i="1" spc="-25">
                <a:latin typeface="Georgia"/>
                <a:cs typeface="Georgia"/>
              </a:rPr>
              <a:t> </a:t>
            </a:r>
            <a:r>
              <a:rPr sz="500" i="1" spc="20">
                <a:latin typeface="Georgia"/>
                <a:cs typeface="Georgia"/>
              </a:rPr>
              <a:t>MBA</a:t>
            </a:r>
            <a:endParaRPr sz="500">
              <a:latin typeface="Georgia"/>
              <a:cs typeface="Georgi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750398" y="1695975"/>
            <a:ext cx="1602404" cy="2969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62894" y="3728584"/>
            <a:ext cx="841515" cy="3097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47904" y="2122172"/>
            <a:ext cx="2067853" cy="4903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93475" y="1690688"/>
            <a:ext cx="2324301" cy="33277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16939" y="5275579"/>
            <a:ext cx="7313295" cy="891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7800"/>
              </a:lnSpc>
              <a:spcBef>
                <a:spcPts val="100"/>
              </a:spcBef>
            </a:pPr>
            <a:r>
              <a:rPr sz="1800" u="sng" spc="-5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https://iris.who.int/bitstream/handle/10665/373212/9789240078499-eng.pdf </a:t>
            </a:r>
            <a:r>
              <a:rPr sz="1800" spc="-5">
                <a:solidFill>
                  <a:srgbClr val="0563C1"/>
                </a:solidFill>
                <a:latin typeface="Calibri"/>
                <a:cs typeface="Calibri"/>
              </a:rPr>
              <a:t> </a:t>
            </a:r>
            <a:r>
              <a:rPr sz="1800" u="sng" spc="-5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https://vbhcprize.com/nominees-vbhc-prize-2023/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3148" y="-3222500"/>
            <a:ext cx="5077705" cy="5210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4176364">
            <a:off x="-2736752" y="4353493"/>
            <a:ext cx="5077705" cy="52103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4D27BE-EE1C-2815-90A9-DC357B34043D}"/>
              </a:ext>
            </a:extLst>
          </p:cNvPr>
          <p:cNvSpPr txBox="1">
            <a:spLocks/>
          </p:cNvSpPr>
          <p:nvPr/>
        </p:nvSpPr>
        <p:spPr>
          <a:xfrm>
            <a:off x="176508" y="152401"/>
            <a:ext cx="7005030" cy="75731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4400" b="1">
                <a:latin typeface="Calibri" panose="020F0502020204030204" pitchFamily="34" charset="0"/>
                <a:ea typeface="Calibri" panose="020F0502020204030204" pitchFamily="34" charset="0"/>
              </a:rPr>
              <a:t>What is value-based care?</a:t>
            </a:r>
            <a:endParaRPr lang="en-GB" sz="4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0791EE-675F-D696-5D84-95A950C8BD19}"/>
              </a:ext>
            </a:extLst>
          </p:cNvPr>
          <p:cNvSpPr txBox="1"/>
          <p:nvPr/>
        </p:nvSpPr>
        <p:spPr>
          <a:xfrm>
            <a:off x="1378373" y="5282536"/>
            <a:ext cx="9435254" cy="1046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  <a:buSzPts val="1000"/>
              <a:tabLst>
                <a:tab pos="304815" algn="l"/>
              </a:tabLst>
            </a:pPr>
            <a:r>
              <a:rPr lang="en-ZA" sz="2933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 framework for restructuring healthcare – focus is on </a:t>
            </a:r>
          </a:p>
          <a:p>
            <a:pPr algn="ctr">
              <a:spcAft>
                <a:spcPts val="400"/>
              </a:spcAft>
              <a:buSzPts val="1000"/>
              <a:tabLst>
                <a:tab pos="304815" algn="l"/>
              </a:tabLst>
            </a:pPr>
            <a:r>
              <a:rPr lang="en-ZA" sz="2933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achieving the best outcomes at the lowest cost.</a:t>
            </a:r>
            <a:endParaRPr lang="en-ZA" sz="2933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22F80A-C7CC-BBCC-2062-82A423DCA6B7}"/>
              </a:ext>
            </a:extLst>
          </p:cNvPr>
          <p:cNvSpPr txBox="1"/>
          <p:nvPr/>
        </p:nvSpPr>
        <p:spPr>
          <a:xfrm>
            <a:off x="1040296" y="3415860"/>
            <a:ext cx="91307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200" b="1">
                <a:solidFill>
                  <a:srgbClr val="FFFFFF"/>
                </a:solidFill>
                <a:highlight>
                  <a:srgbClr val="FFFFFF"/>
                </a:highlight>
                <a:latin typeface="TradeGothicW02-BoldCn20 675505"/>
              </a:rPr>
              <a:t>Value-Based Health Care</a:t>
            </a:r>
            <a:r>
              <a:rPr lang="en-ZA" sz="1200">
                <a:solidFill>
                  <a:srgbClr val="FFFFFF"/>
                </a:solidFill>
                <a:highlight>
                  <a:srgbClr val="FFFFFF"/>
                </a:highlight>
                <a:latin typeface="Trade Gothic W01 Roman"/>
              </a:rPr>
              <a:t> is a framework for restructuring health care systems around the globe with the overarching goal of value for patients.</a:t>
            </a:r>
            <a:endParaRPr lang="en-US" sz="12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DE7019E-819B-277B-6FDE-94AF1EC2EDF4}"/>
              </a:ext>
            </a:extLst>
          </p:cNvPr>
          <p:cNvSpPr/>
          <p:nvPr/>
        </p:nvSpPr>
        <p:spPr>
          <a:xfrm>
            <a:off x="1176304" y="4708897"/>
            <a:ext cx="2122417" cy="422684"/>
          </a:xfrm>
          <a:prstGeom prst="ellipse">
            <a:avLst/>
          </a:prstGeom>
          <a:gradFill flip="none" rotWithShape="1">
            <a:gsLst>
              <a:gs pos="100000">
                <a:srgbClr val="E4E4E4">
                  <a:alpha val="0"/>
                </a:srgbClr>
              </a:gs>
              <a:gs pos="8000">
                <a:schemeClr val="tx1">
                  <a:alpha val="3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86A41F9-D4DE-61F4-2BED-5FF49FA296D9}"/>
              </a:ext>
            </a:extLst>
          </p:cNvPr>
          <p:cNvGrpSpPr/>
          <p:nvPr/>
        </p:nvGrpSpPr>
        <p:grpSpPr>
          <a:xfrm>
            <a:off x="873760" y="1779747"/>
            <a:ext cx="10485120" cy="3090423"/>
            <a:chOff x="873760" y="1779747"/>
            <a:chExt cx="10485120" cy="309042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72DAF83-8EE8-0F5A-56F3-D3FF4F9E72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300" t="15559" r="5206" b="19387"/>
            <a:stretch/>
          </p:blipFill>
          <p:spPr>
            <a:xfrm>
              <a:off x="873760" y="1779747"/>
              <a:ext cx="10485120" cy="309042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5E20F52-3678-0D2F-B284-8E4B46C6BBC6}"/>
                </a:ext>
              </a:extLst>
            </p:cNvPr>
            <p:cNvSpPr/>
            <p:nvPr/>
          </p:nvSpPr>
          <p:spPr>
            <a:xfrm>
              <a:off x="7176120" y="3501007"/>
              <a:ext cx="3528392" cy="106188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>
                  <a:solidFill>
                    <a:schemeClr val="tx1"/>
                  </a:solidFill>
                </a:rPr>
                <a:t>Cost</a:t>
              </a:r>
              <a:endParaRPr lang="en-ZA" sz="44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7868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7237" y="1828800"/>
            <a:ext cx="10901363" cy="4308327"/>
          </a:xfrm>
          <a:custGeom>
            <a:avLst/>
            <a:gdLst/>
            <a:ahLst/>
            <a:cxnLst/>
            <a:rect l="l" t="t" r="r" b="b"/>
            <a:pathLst>
              <a:path w="9148445" h="3295015">
                <a:moveTo>
                  <a:pt x="0" y="0"/>
                </a:moveTo>
                <a:lnTo>
                  <a:pt x="9148345" y="0"/>
                </a:lnTo>
                <a:lnTo>
                  <a:pt x="9148345" y="3294933"/>
                </a:lnTo>
                <a:lnTo>
                  <a:pt x="0" y="3294933"/>
                </a:lnTo>
                <a:lnTo>
                  <a:pt x="0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7237" y="2842111"/>
            <a:ext cx="9148445" cy="3295015"/>
          </a:xfrm>
          <a:custGeom>
            <a:avLst/>
            <a:gdLst/>
            <a:ahLst/>
            <a:cxnLst/>
            <a:rect l="l" t="t" r="r" b="b"/>
            <a:pathLst>
              <a:path w="9148445" h="3295015">
                <a:moveTo>
                  <a:pt x="0" y="0"/>
                </a:moveTo>
                <a:lnTo>
                  <a:pt x="9148346" y="0"/>
                </a:lnTo>
                <a:lnTo>
                  <a:pt x="9148346" y="3294934"/>
                </a:lnTo>
                <a:lnTo>
                  <a:pt x="0" y="3294934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F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56248" y="3048000"/>
            <a:ext cx="9059352" cy="2261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36538" y="649425"/>
            <a:ext cx="7086670" cy="1008609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 algn="ctr">
              <a:lnSpc>
                <a:spcPts val="3790"/>
              </a:lnSpc>
              <a:spcBef>
                <a:spcPts val="265"/>
              </a:spcBef>
              <a:tabLst>
                <a:tab pos="4792980" algn="l"/>
              </a:tabLst>
            </a:pPr>
            <a:r>
              <a:rPr sz="3200" kern="1200" dirty="0">
                <a:latin typeface="Arial" panose="020B0604020202020204" pitchFamily="34" charset="0"/>
                <a:cs typeface="Arial" panose="020B0604020202020204" pitchFamily="34" charset="0"/>
              </a:rPr>
              <a:t>GEMS Population Medicine</a:t>
            </a:r>
            <a:r>
              <a:rPr lang="en-US" sz="3200" kern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kern="1200" dirty="0">
                <a:latin typeface="Arial" panose="020B0604020202020204" pitchFamily="34" charset="0"/>
                <a:cs typeface="Arial" panose="020B0604020202020204" pitchFamily="34" charset="0"/>
              </a:rPr>
              <a:t>Programme  </a:t>
            </a:r>
            <a:r>
              <a:rPr lang="en-US" sz="3200" kern="1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b="0" spc="-1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b="0" spc="-10" dirty="0">
                <a:latin typeface="Arial" panose="020B0604020202020204" pitchFamily="34" charset="0"/>
                <a:cs typeface="Arial" panose="020B0604020202020204" pitchFamily="34" charset="0"/>
              </a:rPr>
              <a:t>livered </a:t>
            </a:r>
            <a:r>
              <a:rPr sz="2800" b="0" spc="-15" dirty="0"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sz="2800" b="0" spc="-5" dirty="0">
                <a:latin typeface="Arial" panose="020B0604020202020204" pitchFamily="34" charset="0"/>
                <a:cs typeface="Arial" panose="020B0604020202020204" pitchFamily="34" charset="0"/>
              </a:rPr>
              <a:t>PPO</a:t>
            </a:r>
            <a:r>
              <a:rPr sz="2800" b="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0" spc="-5" dirty="0">
                <a:latin typeface="Arial" panose="020B0604020202020204" pitchFamily="34" charset="0"/>
                <a:cs typeface="Arial" panose="020B0604020202020204" pitchFamily="34" charset="0"/>
              </a:rPr>
              <a:t>Serve</a:t>
            </a:r>
            <a:endParaRPr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2EB96ABF-9E7D-396B-A4D1-4EDCE12E890F}"/>
              </a:ext>
            </a:extLst>
          </p:cNvPr>
          <p:cNvSpPr/>
          <p:nvPr/>
        </p:nvSpPr>
        <p:spPr>
          <a:xfrm>
            <a:off x="-101601" y="27663"/>
            <a:ext cx="2512291" cy="14902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264376-AD10-E27E-7B2E-C422208A05B1}"/>
              </a:ext>
            </a:extLst>
          </p:cNvPr>
          <p:cNvSpPr txBox="1"/>
          <p:nvPr/>
        </p:nvSpPr>
        <p:spPr>
          <a:xfrm>
            <a:off x="295465" y="531925"/>
            <a:ext cx="36946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4400" b="1" dirty="0">
                <a:solidFill>
                  <a:schemeClr val="accent1"/>
                </a:solidFill>
                <a:effectLst/>
                <a:latin typeface="Avenir Heavy" panose="02000503020000020003" pitchFamily="2" charset="0"/>
              </a:rPr>
              <a:t>TVCT Vision</a:t>
            </a:r>
            <a:endParaRPr lang="en-US" sz="4400" b="1" dirty="0">
              <a:solidFill>
                <a:schemeClr val="accent1"/>
              </a:solidFill>
              <a:latin typeface="Avenir Heavy" panose="02000503020000020003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DA807E-96E7-A4ED-DEC2-82B611CADEEE}"/>
              </a:ext>
            </a:extLst>
          </p:cNvPr>
          <p:cNvSpPr txBox="1"/>
          <p:nvPr/>
        </p:nvSpPr>
        <p:spPr>
          <a:xfrm>
            <a:off x="314036" y="1456521"/>
            <a:ext cx="11563928" cy="46782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venir Light" panose="020B0402020203020204" pitchFamily="34" charset="77"/>
              </a:rPr>
              <a:t>Restore balance </a:t>
            </a:r>
            <a:r>
              <a:rPr lang="en-US" sz="2800" dirty="0">
                <a:latin typeface="Avenir Light" panose="020B0402020203020204" pitchFamily="34" charset="77"/>
              </a:rPr>
              <a:t>to private healthcare by </a:t>
            </a:r>
            <a:r>
              <a:rPr lang="en-US" sz="2800" b="1" dirty="0">
                <a:latin typeface="Avenir Light" panose="020B0402020203020204" pitchFamily="34" charset="77"/>
              </a:rPr>
              <a:t>strengthening PHC </a:t>
            </a:r>
            <a:r>
              <a:rPr lang="en-US" sz="2800" dirty="0">
                <a:latin typeface="Avenir Light" panose="020B0402020203020204" pitchFamily="34" charset="77"/>
              </a:rPr>
              <a:t>vs. specialist / hospital care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venir Light" panose="020B0402020203020204" pitchFamily="34" charset="77"/>
              </a:rPr>
              <a:t>GP led primary care multidisciplinary teams – </a:t>
            </a:r>
            <a:r>
              <a:rPr lang="en-US" sz="2800" dirty="0">
                <a:latin typeface="Avenir Light" panose="020B0402020203020204" pitchFamily="34" charset="77"/>
              </a:rPr>
              <a:t>system building blocks  </a:t>
            </a:r>
            <a:endParaRPr lang="en-US" sz="2800" b="1" dirty="0">
              <a:latin typeface="Avenir Light" panose="020B0402020203020204" pitchFamily="34" charset="77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venir Light" panose="020B0402020203020204" pitchFamily="34" charset="77"/>
              </a:rPr>
              <a:t>TVCT teams take clinical accountability </a:t>
            </a:r>
            <a:r>
              <a:rPr lang="en-US" sz="2800" dirty="0">
                <a:latin typeface="Avenir Light" panose="020B0402020203020204" pitchFamily="34" charset="77"/>
              </a:rPr>
              <a:t>- for their shared population </a:t>
            </a:r>
          </a:p>
          <a:p>
            <a:pPr marL="1085850" lvl="2" indent="-171450">
              <a:spcAft>
                <a:spcPts val="600"/>
              </a:spcAft>
              <a:buFontTx/>
              <a:buChar char="̶"/>
            </a:pPr>
            <a:r>
              <a:rPr lang="en-US" sz="2400" b="1" dirty="0">
                <a:latin typeface="Avenir Light" panose="020B0402020203020204" pitchFamily="34" charset="77"/>
              </a:rPr>
              <a:t>fair risk adjusted monthly global fee </a:t>
            </a:r>
            <a:r>
              <a:rPr lang="en-US" sz="2400" dirty="0">
                <a:latin typeface="Avenir Light" panose="020B0402020203020204" pitchFamily="34" charset="77"/>
              </a:rPr>
              <a:t>replaces ‘fee for service’ (</a:t>
            </a:r>
            <a:r>
              <a:rPr lang="en-US" sz="2400" i="1" dirty="0">
                <a:latin typeface="Avenir Light" panose="020B0402020203020204" pitchFamily="34" charset="77"/>
              </a:rPr>
              <a:t>volume incentive</a:t>
            </a:r>
            <a:r>
              <a:rPr lang="en-US" sz="2400" dirty="0">
                <a:latin typeface="Avenir Light" panose="020B0402020203020204" pitchFamily="34" charset="77"/>
              </a:rPr>
              <a:t>) </a:t>
            </a:r>
            <a:r>
              <a:rPr lang="en-US" sz="2800" b="1" dirty="0">
                <a:latin typeface="Avenir Light" panose="020B0402020203020204" pitchFamily="34" charset="77"/>
              </a:rPr>
              <a:t> </a:t>
            </a:r>
            <a:r>
              <a:rPr lang="en-US" dirty="0">
                <a:latin typeface="Avenir Light" panose="020B0402020203020204" pitchFamily="34" charset="77"/>
              </a:rPr>
              <a:t> </a:t>
            </a:r>
          </a:p>
          <a:p>
            <a:pPr lvl="2">
              <a:spcAft>
                <a:spcPts val="600"/>
              </a:spcAft>
            </a:pPr>
            <a:r>
              <a:rPr lang="en-US" sz="2400" b="1" dirty="0">
                <a:latin typeface="Avenir Light" panose="020B0402020203020204" pitchFamily="34" charset="77"/>
              </a:rPr>
              <a:t>plus</a:t>
            </a:r>
            <a:r>
              <a:rPr lang="en-US" dirty="0">
                <a:latin typeface="Avenir Light" panose="020B0402020203020204" pitchFamily="34" charset="77"/>
              </a:rPr>
              <a:t> </a:t>
            </a:r>
          </a:p>
          <a:p>
            <a:pPr marL="1085850" lvl="2" indent="-171450">
              <a:spcAft>
                <a:spcPts val="600"/>
              </a:spcAft>
              <a:buFontTx/>
              <a:buChar char="̶"/>
            </a:pPr>
            <a:r>
              <a:rPr lang="en-US" sz="2400" b="1" dirty="0">
                <a:latin typeface="Avenir Light" panose="020B0402020203020204" pitchFamily="34" charset="77"/>
              </a:rPr>
              <a:t>‘value based care’ fee - </a:t>
            </a:r>
            <a:r>
              <a:rPr lang="en-US" sz="2400" dirty="0">
                <a:latin typeface="Avenir Light" panose="020B0402020203020204" pitchFamily="34" charset="77"/>
              </a:rPr>
              <a:t>significant % linked to </a:t>
            </a:r>
            <a:r>
              <a:rPr lang="en-US" sz="2400" b="1" dirty="0">
                <a:latin typeface="Avenir Light" panose="020B0402020203020204" pitchFamily="34" charset="77"/>
              </a:rPr>
              <a:t>health outcomes </a:t>
            </a:r>
            <a:r>
              <a:rPr lang="en-US" sz="2400" dirty="0">
                <a:latin typeface="Avenir Light" panose="020B0402020203020204" pitchFamily="34" charset="77"/>
              </a:rPr>
              <a:t>(</a:t>
            </a:r>
            <a:r>
              <a:rPr lang="en-US" sz="2400" i="1" dirty="0">
                <a:latin typeface="Avenir Light" panose="020B0402020203020204" pitchFamily="34" charset="77"/>
              </a:rPr>
              <a:t>value incentive</a:t>
            </a:r>
            <a:r>
              <a:rPr lang="en-US" sz="2400" dirty="0">
                <a:latin typeface="Avenir Light" panose="020B0402020203020204" pitchFamily="34" charset="77"/>
              </a:rPr>
              <a:t>)</a:t>
            </a:r>
          </a:p>
          <a:p>
            <a:pPr marL="2857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venir Light" panose="020B0402020203020204" pitchFamily="34" charset="77"/>
              </a:rPr>
              <a:t>Care Coordination: </a:t>
            </a:r>
            <a:r>
              <a:rPr lang="en-US" sz="2800" dirty="0">
                <a:latin typeface="Avenir Light" panose="020B0402020203020204" pitchFamily="34" charset="77"/>
              </a:rPr>
              <a:t>patient access healthcare: right time, right level of care</a:t>
            </a:r>
          </a:p>
          <a:p>
            <a:pPr marL="0" lvl="2" algn="ctr">
              <a:spcBef>
                <a:spcPts val="600"/>
              </a:spcBef>
              <a:spcAft>
                <a:spcPts val="600"/>
              </a:spcAft>
            </a:pPr>
            <a:r>
              <a:rPr lang="en-US" sz="3200" b="1" dirty="0">
                <a:latin typeface="Avenir Light" panose="020B0402020203020204" pitchFamily="34" charset="77"/>
              </a:rPr>
              <a:t>TVCT – convergence towards Universal Health Coverage </a:t>
            </a:r>
            <a:endParaRPr lang="en-US" sz="2800" dirty="0"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56489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20200" y="1371600"/>
            <a:ext cx="2752947" cy="5086594"/>
          </a:xfrm>
          <a:custGeom>
            <a:avLst/>
            <a:gdLst/>
            <a:ahLst/>
            <a:cxnLst/>
            <a:rect l="l" t="t" r="r" b="b"/>
            <a:pathLst>
              <a:path w="2864484" h="6380480">
                <a:moveTo>
                  <a:pt x="0" y="6380163"/>
                </a:moveTo>
                <a:lnTo>
                  <a:pt x="2864365" y="6380163"/>
                </a:lnTo>
                <a:lnTo>
                  <a:pt x="2864365" y="0"/>
                </a:lnTo>
                <a:lnTo>
                  <a:pt x="0" y="0"/>
                </a:lnTo>
                <a:lnTo>
                  <a:pt x="0" y="6380163"/>
                </a:lnTo>
                <a:close/>
              </a:path>
            </a:pathLst>
          </a:custGeom>
          <a:solidFill>
            <a:srgbClr val="1D70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315200" y="1600200"/>
            <a:ext cx="4005515" cy="4558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26463" y="5571744"/>
            <a:ext cx="6504432" cy="6918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212" y="53866"/>
            <a:ext cx="801598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kern="120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ern="1200">
                <a:latin typeface="Arial" panose="020B0604020202020204" pitchFamily="34" charset="0"/>
                <a:cs typeface="Arial" panose="020B0604020202020204" pitchFamily="34" charset="0"/>
              </a:rPr>
              <a:t>Value Care Team</a:t>
            </a:r>
            <a:r>
              <a:rPr lang="en-US" kern="120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ern="1200">
                <a:latin typeface="Arial" panose="020B0604020202020204" pitchFamily="34" charset="0"/>
                <a:cs typeface="Arial" panose="020B0604020202020204" pitchFamily="34" charset="0"/>
              </a:rPr>
              <a:t> Introduction</a:t>
            </a:r>
          </a:p>
        </p:txBody>
      </p:sp>
      <p:sp>
        <p:nvSpPr>
          <p:cNvPr id="6" name="object 6"/>
          <p:cNvSpPr/>
          <p:nvPr/>
        </p:nvSpPr>
        <p:spPr>
          <a:xfrm>
            <a:off x="536448" y="5724144"/>
            <a:ext cx="893063" cy="8839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37157" y="1104342"/>
            <a:ext cx="7399715" cy="54684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SzPct val="152380"/>
              <a:tabLst>
                <a:tab pos="443865" algn="l"/>
                <a:tab pos="444500" algn="l"/>
              </a:tabLst>
            </a:pP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Value-based </a:t>
            </a:r>
            <a:r>
              <a:rPr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sz="2800" b="1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0" dirty="0"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en-US" sz="2800" b="1" spc="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SzPct val="152380"/>
              <a:tabLst>
                <a:tab pos="443865" algn="l"/>
                <a:tab pos="444500" algn="l"/>
              </a:tabLst>
            </a:pPr>
            <a:endParaRPr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210185" indent="-457200">
              <a:lnSpc>
                <a:spcPct val="101400"/>
              </a:lnSpc>
              <a:spcBef>
                <a:spcPts val="730"/>
              </a:spcBef>
              <a:buClr>
                <a:srgbClr val="000000"/>
              </a:buClr>
              <a:buSzPct val="100000"/>
              <a:buFont typeface="+mj-lt"/>
              <a:buAutoNum type="arabicPeriod"/>
              <a:tabLst>
                <a:tab pos="443865" algn="l"/>
                <a:tab pos="444500" algn="l"/>
              </a:tabLst>
            </a:pPr>
            <a:r>
              <a:rPr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TVCT</a:t>
            </a:r>
            <a:r>
              <a:rPr b="1" dirty="0">
                <a:solidFill>
                  <a:srgbClr val="EDA2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strengthens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PHC: 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725" marR="379730" indent="-276225">
              <a:lnSpc>
                <a:spcPct val="100000"/>
              </a:lnSpc>
              <a:spcBef>
                <a:spcPts val="869"/>
              </a:spcBef>
              <a:buClr>
                <a:srgbClr val="000000"/>
              </a:buClr>
              <a:buSzPct val="160000"/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Core: </a:t>
            </a:r>
            <a:r>
              <a:rPr sz="2200" b="1" dirty="0">
                <a:latin typeface="Arial" panose="020B0604020202020204" pitchFamily="34" charset="0"/>
                <a:cs typeface="Arial" panose="020B0604020202020204" pitchFamily="34" charset="0"/>
              </a:rPr>
              <a:t>GP </a:t>
            </a:r>
            <a:r>
              <a:rPr sz="2200" b="1" spc="-1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2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spc="-10" dirty="0">
                <a:latin typeface="Arial" panose="020B0604020202020204" pitchFamily="34" charset="0"/>
                <a:cs typeface="Arial" panose="020B0604020202020204" pitchFamily="34" charset="0"/>
              </a:rPr>
              <a:t>cent</a:t>
            </a:r>
            <a:r>
              <a:rPr lang="en-US" sz="2200" b="1" spc="-10" dirty="0">
                <a:latin typeface="Arial" panose="020B0604020202020204" pitchFamily="34" charset="0"/>
                <a:cs typeface="Arial" panose="020B0604020202020204" pitchFamily="34" charset="0"/>
              </a:rPr>
              <a:t>ered</a:t>
            </a:r>
            <a:r>
              <a:rPr sz="22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dirty="0">
                <a:latin typeface="Arial" panose="020B0604020202020204" pitchFamily="34" charset="0"/>
                <a:cs typeface="Arial" panose="020B0604020202020204" pitchFamily="34" charset="0"/>
              </a:rPr>
              <a:t>PHC </a:t>
            </a:r>
            <a:r>
              <a:rPr sz="2200" b="1" spc="-10" dirty="0">
                <a:latin typeface="Arial" panose="020B0604020202020204" pitchFamily="34" charset="0"/>
                <a:cs typeface="Arial" panose="020B0604020202020204" pitchFamily="34" charset="0"/>
              </a:rPr>
              <a:t>role</a:t>
            </a:r>
            <a:endParaRPr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725" marR="5080" indent="-276225">
              <a:lnSpc>
                <a:spcPct val="102899"/>
              </a:lnSpc>
              <a:spcBef>
                <a:spcPts val="740"/>
              </a:spcBef>
              <a:buSzPct val="152380"/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lang="en-US" sz="2200" b="1" spc="-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ultidisciplinary teams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sz="2200" b="1" dirty="0">
                <a:latin typeface="Arial" panose="020B0604020202020204" pitchFamily="34" charset="0"/>
                <a:cs typeface="Arial" panose="020B0604020202020204" pitchFamily="34" charset="0"/>
              </a:rPr>
              <a:t>leverag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spc="10" dirty="0">
                <a:latin typeface="Arial" panose="020B0604020202020204" pitchFamily="34" charset="0"/>
                <a:cs typeface="Arial" panose="020B0604020202020204" pitchFamily="34" charset="0"/>
              </a:rPr>
              <a:t>medical</a:t>
            </a:r>
            <a:r>
              <a:rPr sz="2200" b="1" spc="2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spc="5" dirty="0">
                <a:latin typeface="Arial" panose="020B0604020202020204" pitchFamily="34" charset="0"/>
                <a:cs typeface="Arial" panose="020B0604020202020204" pitchFamily="34" charset="0"/>
              </a:rPr>
              <a:t>skills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725" marR="94615" indent="-276225">
              <a:lnSpc>
                <a:spcPct val="101400"/>
              </a:lnSpc>
              <a:spcBef>
                <a:spcPts val="1200"/>
              </a:spcBef>
              <a:buClr>
                <a:srgbClr val="000000"/>
              </a:buClr>
              <a:buSzPct val="152380"/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Care Contract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177925" marR="94615" lvl="1" indent="-276225">
              <a:lnSpc>
                <a:spcPct val="101400"/>
              </a:lnSpc>
              <a:spcBef>
                <a:spcPts val="540"/>
              </a:spcBef>
              <a:buClr>
                <a:srgbClr val="000000"/>
              </a:buClr>
              <a:buSzPct val="152380"/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replaces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Fee </a:t>
            </a:r>
            <a:r>
              <a:rPr sz="2200" spc="-10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sz="2200" spc="10" dirty="0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  <a:endParaRPr lang="en-US" sz="2200" spc="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77925" marR="94615" lvl="1" indent="-276225">
              <a:lnSpc>
                <a:spcPct val="101400"/>
              </a:lnSpc>
              <a:spcBef>
                <a:spcPts val="540"/>
              </a:spcBef>
              <a:buClr>
                <a:srgbClr val="000000"/>
              </a:buClr>
              <a:buSzPct val="152380"/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rewards </a:t>
            </a: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improved 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patient </a:t>
            </a:r>
            <a:r>
              <a:rPr sz="2200" spc="-5" dirty="0">
                <a:latin typeface="Arial" panose="020B0604020202020204" pitchFamily="34" charset="0"/>
                <a:cs typeface="Arial" panose="020B0604020202020204" pitchFamily="34" charset="0"/>
              </a:rPr>
              <a:t>care </a:t>
            </a:r>
            <a:r>
              <a:rPr sz="2200" spc="5" dirty="0">
                <a:latin typeface="Arial" panose="020B0604020202020204" pitchFamily="34" charset="0"/>
                <a:cs typeface="Arial" panose="020B0604020202020204" pitchFamily="34" charset="0"/>
              </a:rPr>
              <a:t>outcomes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marR="128905" indent="-457200">
              <a:lnSpc>
                <a:spcPct val="98800"/>
              </a:lnSpc>
              <a:spcBef>
                <a:spcPts val="1300"/>
              </a:spcBef>
              <a:buAutoNum type="arabicPeriod" startAt="2"/>
              <a:tabLst>
                <a:tab pos="469265" algn="l"/>
                <a:tab pos="469900" algn="l"/>
              </a:tabLst>
            </a:pPr>
            <a:r>
              <a:rPr lang="en-ZA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Unlimited out-of-hospital (OH) risk benefits </a:t>
            </a:r>
            <a:r>
              <a:rPr lang="en-ZA" sz="2400" b="1" spc="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ZA" sz="2400" b="1" spc="5" dirty="0">
                <a:latin typeface="Arial" panose="020B0604020202020204" pitchFamily="34" charset="0"/>
                <a:cs typeface="Arial" panose="020B0604020202020204" pitchFamily="34" charset="0"/>
              </a:rPr>
              <a:t>comprehensive PHC benefits </a:t>
            </a:r>
            <a:r>
              <a:rPr lang="en-ZA" sz="2400" spc="5" dirty="0">
                <a:latin typeface="Arial" panose="020B0604020202020204" pitchFamily="34" charset="0"/>
                <a:cs typeface="Arial" panose="020B0604020202020204" pitchFamily="34" charset="0"/>
              </a:rPr>
              <a:t>counterpoint unlimited hospital benefits</a:t>
            </a:r>
          </a:p>
          <a:p>
            <a:pPr marL="469900" marR="5080" indent="-457200">
              <a:lnSpc>
                <a:spcPct val="99400"/>
              </a:lnSpc>
              <a:spcBef>
                <a:spcPts val="1839"/>
              </a:spcBef>
              <a:buAutoNum type="arabicPeriod" startAt="2"/>
              <a:tabLst>
                <a:tab pos="469265" algn="l"/>
                <a:tab pos="469900" algn="l"/>
              </a:tabLst>
            </a:pPr>
            <a:r>
              <a:rPr lang="en-ZA" sz="2400" b="1" spc="-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ZA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ocial and environmental </a:t>
            </a:r>
            <a:r>
              <a:rPr lang="en-ZA" sz="2400" dirty="0">
                <a:latin typeface="Arial" panose="020B0604020202020204" pitchFamily="34" charset="0"/>
                <a:cs typeface="Arial" panose="020B0604020202020204" pitchFamily="34" charset="0"/>
              </a:rPr>
              <a:t>– NB </a:t>
            </a:r>
            <a:r>
              <a:rPr lang="en-ZA" sz="2400" spc="-5" dirty="0">
                <a:latin typeface="Arial" panose="020B0604020202020204" pitchFamily="34" charset="0"/>
                <a:cs typeface="Arial" panose="020B0604020202020204" pitchFamily="34" charset="0"/>
              </a:rPr>
              <a:t>causes of </a:t>
            </a:r>
            <a:r>
              <a:rPr lang="en-ZA" sz="2400" spc="-10" dirty="0">
                <a:latin typeface="Arial" panose="020B0604020202020204" pitchFamily="34" charset="0"/>
                <a:cs typeface="Arial" panose="020B0604020202020204" pitchFamily="34" charset="0"/>
              </a:rPr>
              <a:t>hospital </a:t>
            </a:r>
            <a:r>
              <a:rPr lang="en-ZA" sz="2400" dirty="0">
                <a:latin typeface="Arial" panose="020B0604020202020204" pitchFamily="34" charset="0"/>
                <a:cs typeface="Arial" panose="020B0604020202020204" pitchFamily="34" charset="0"/>
              </a:rPr>
              <a:t>bed </a:t>
            </a:r>
            <a:r>
              <a:rPr lang="en-ZA" sz="2400" spc="-15" dirty="0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 dirty="0"/>
              <a:t>The </a:t>
            </a:r>
            <a:r>
              <a:rPr spc="-5" dirty="0"/>
              <a:t>Government Employees </a:t>
            </a:r>
            <a:r>
              <a:rPr spc="5" dirty="0"/>
              <a:t>Medical </a:t>
            </a:r>
            <a:r>
              <a:rPr spc="-5" dirty="0"/>
              <a:t>Scheme </a:t>
            </a:r>
            <a:r>
              <a:rPr spc="-35" dirty="0"/>
              <a:t>(GEMS) </a:t>
            </a:r>
            <a:r>
              <a:rPr spc="-5" dirty="0"/>
              <a:t>is </a:t>
            </a:r>
            <a:r>
              <a:rPr spc="-10" dirty="0"/>
              <a:t>an </a:t>
            </a:r>
            <a:r>
              <a:rPr dirty="0" err="1"/>
              <a:t>authorised</a:t>
            </a:r>
            <a:r>
              <a:rPr dirty="0"/>
              <a:t> </a:t>
            </a:r>
            <a:r>
              <a:rPr spc="-10" dirty="0"/>
              <a:t>Financial </a:t>
            </a:r>
            <a:r>
              <a:rPr spc="-5" dirty="0"/>
              <a:t>Services </a:t>
            </a:r>
            <a:r>
              <a:rPr dirty="0"/>
              <a:t>Provider </a:t>
            </a:r>
            <a:r>
              <a:rPr spc="-40" dirty="0"/>
              <a:t>(FSP </a:t>
            </a:r>
            <a:r>
              <a:rPr spc="5" dirty="0"/>
              <a:t>No</a:t>
            </a:r>
            <a:r>
              <a:rPr spc="210" dirty="0"/>
              <a:t> </a:t>
            </a:r>
            <a:r>
              <a:rPr spc="-25" dirty="0"/>
              <a:t>52861)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0466" y="6627368"/>
            <a:ext cx="6486525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sz="1000" spc="-2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000" spc="-5">
                <a:solidFill>
                  <a:srgbClr val="FFFFFF"/>
                </a:solidFill>
                <a:latin typeface="Arial"/>
                <a:cs typeface="Arial"/>
              </a:rPr>
              <a:t>Government Employees </a:t>
            </a:r>
            <a:r>
              <a:rPr sz="1000" spc="5">
                <a:solidFill>
                  <a:srgbClr val="FFFFFF"/>
                </a:solidFill>
                <a:latin typeface="Arial"/>
                <a:cs typeface="Arial"/>
              </a:rPr>
              <a:t>Medical </a:t>
            </a:r>
            <a:r>
              <a:rPr sz="1000" spc="-5">
                <a:solidFill>
                  <a:srgbClr val="FFFFFF"/>
                </a:solidFill>
                <a:latin typeface="Arial"/>
                <a:cs typeface="Arial"/>
              </a:rPr>
              <a:t>Scheme </a:t>
            </a:r>
            <a:r>
              <a:rPr sz="1000" spc="-35">
                <a:solidFill>
                  <a:srgbClr val="FFFFFF"/>
                </a:solidFill>
                <a:latin typeface="Arial"/>
                <a:cs typeface="Arial"/>
              </a:rPr>
              <a:t>(GEMS) </a:t>
            </a:r>
            <a:r>
              <a:rPr sz="1000" spc="-5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sz="1000" spc="-10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sz="1000">
                <a:solidFill>
                  <a:srgbClr val="FFFFFF"/>
                </a:solidFill>
                <a:latin typeface="Arial"/>
                <a:cs typeface="Arial"/>
              </a:rPr>
              <a:t>authorised </a:t>
            </a:r>
            <a:r>
              <a:rPr sz="1000" spc="-10">
                <a:solidFill>
                  <a:srgbClr val="FFFFFF"/>
                </a:solidFill>
                <a:latin typeface="Arial"/>
                <a:cs typeface="Arial"/>
              </a:rPr>
              <a:t>Financial </a:t>
            </a:r>
            <a:r>
              <a:rPr sz="1000" spc="-5">
                <a:solidFill>
                  <a:srgbClr val="FFFFFF"/>
                </a:solidFill>
                <a:latin typeface="Arial"/>
                <a:cs typeface="Arial"/>
              </a:rPr>
              <a:t>Services </a:t>
            </a:r>
            <a:r>
              <a:rPr sz="1000">
                <a:solidFill>
                  <a:srgbClr val="FFFFFF"/>
                </a:solidFill>
                <a:latin typeface="Arial"/>
                <a:cs typeface="Arial"/>
              </a:rPr>
              <a:t>Provider </a:t>
            </a:r>
            <a:r>
              <a:rPr sz="1000" spc="-40">
                <a:solidFill>
                  <a:srgbClr val="FFFFFF"/>
                </a:solidFill>
                <a:latin typeface="Arial"/>
                <a:cs typeface="Arial"/>
              </a:rPr>
              <a:t>(FSP </a:t>
            </a:r>
            <a:r>
              <a:rPr sz="1000" spc="5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sz="1000" spc="2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25">
                <a:solidFill>
                  <a:srgbClr val="FFFFFF"/>
                </a:solidFill>
                <a:latin typeface="Arial"/>
                <a:cs typeface="Arial"/>
              </a:rPr>
              <a:t>52861)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7872" y="188640"/>
            <a:ext cx="8739873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kern="12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ZA" kern="1200" dirty="0">
                <a:latin typeface="Arial" panose="020B0604020202020204" pitchFamily="34" charset="0"/>
                <a:cs typeface="Arial" panose="020B0604020202020204" pitchFamily="34" charset="0"/>
              </a:rPr>
              <a:t>Multidisciplinary Team</a:t>
            </a:r>
            <a:r>
              <a:rPr kern="1200" dirty="0">
                <a:latin typeface="Arial" panose="020B0604020202020204" pitchFamily="34" charset="0"/>
                <a:cs typeface="Arial" panose="020B0604020202020204" pitchFamily="34" charset="0"/>
              </a:rPr>
              <a:t>Delivery Model</a:t>
            </a:r>
          </a:p>
        </p:txBody>
      </p:sp>
      <p:sp>
        <p:nvSpPr>
          <p:cNvPr id="3" name="object 3"/>
          <p:cNvSpPr/>
          <p:nvPr/>
        </p:nvSpPr>
        <p:spPr>
          <a:xfrm>
            <a:off x="1170745" y="1441468"/>
            <a:ext cx="8916924" cy="5333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0466" y="6627368"/>
            <a:ext cx="6486525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sz="1000" spc="-2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000" spc="-5">
                <a:solidFill>
                  <a:srgbClr val="FFFFFF"/>
                </a:solidFill>
                <a:latin typeface="Arial"/>
                <a:cs typeface="Arial"/>
              </a:rPr>
              <a:t>Government Employees </a:t>
            </a:r>
            <a:r>
              <a:rPr sz="1000" spc="5">
                <a:solidFill>
                  <a:srgbClr val="FFFFFF"/>
                </a:solidFill>
                <a:latin typeface="Arial"/>
                <a:cs typeface="Arial"/>
              </a:rPr>
              <a:t>Medical </a:t>
            </a:r>
            <a:r>
              <a:rPr sz="1000" spc="-5">
                <a:solidFill>
                  <a:srgbClr val="FFFFFF"/>
                </a:solidFill>
                <a:latin typeface="Arial"/>
                <a:cs typeface="Arial"/>
              </a:rPr>
              <a:t>Scheme </a:t>
            </a:r>
            <a:r>
              <a:rPr sz="1000" spc="-35">
                <a:solidFill>
                  <a:srgbClr val="FFFFFF"/>
                </a:solidFill>
                <a:latin typeface="Arial"/>
                <a:cs typeface="Arial"/>
              </a:rPr>
              <a:t>(GEMS) </a:t>
            </a:r>
            <a:r>
              <a:rPr sz="1000" spc="-5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sz="1000" spc="-10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sz="1000">
                <a:solidFill>
                  <a:srgbClr val="FFFFFF"/>
                </a:solidFill>
                <a:latin typeface="Arial"/>
                <a:cs typeface="Arial"/>
              </a:rPr>
              <a:t>authorised </a:t>
            </a:r>
            <a:r>
              <a:rPr sz="1000" spc="-10">
                <a:solidFill>
                  <a:srgbClr val="FFFFFF"/>
                </a:solidFill>
                <a:latin typeface="Arial"/>
                <a:cs typeface="Arial"/>
              </a:rPr>
              <a:t>Financial </a:t>
            </a:r>
            <a:r>
              <a:rPr sz="1000" spc="-5">
                <a:solidFill>
                  <a:srgbClr val="FFFFFF"/>
                </a:solidFill>
                <a:latin typeface="Arial"/>
                <a:cs typeface="Arial"/>
              </a:rPr>
              <a:t>Services </a:t>
            </a:r>
            <a:r>
              <a:rPr sz="1000">
                <a:solidFill>
                  <a:srgbClr val="FFFFFF"/>
                </a:solidFill>
                <a:latin typeface="Arial"/>
                <a:cs typeface="Arial"/>
              </a:rPr>
              <a:t>Provider </a:t>
            </a:r>
            <a:r>
              <a:rPr sz="1000" spc="-40">
                <a:solidFill>
                  <a:srgbClr val="FFFFFF"/>
                </a:solidFill>
                <a:latin typeface="Arial"/>
                <a:cs typeface="Arial"/>
              </a:rPr>
              <a:t>(FSP </a:t>
            </a:r>
            <a:r>
              <a:rPr sz="1000" spc="5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sz="1000" spc="2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25">
                <a:solidFill>
                  <a:srgbClr val="FFFFFF"/>
                </a:solidFill>
                <a:latin typeface="Arial"/>
                <a:cs typeface="Arial"/>
              </a:rPr>
              <a:t>52861)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5360" y="1451609"/>
            <a:ext cx="10900330" cy="49336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8C9E37-BC52-447F-C4E1-583B21E7C937}"/>
              </a:ext>
            </a:extLst>
          </p:cNvPr>
          <p:cNvSpPr txBox="1"/>
          <p:nvPr/>
        </p:nvSpPr>
        <p:spPr>
          <a:xfrm>
            <a:off x="250466" y="286434"/>
            <a:ext cx="93019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</a:t>
            </a: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Multi-Disciplinary Team meeting</a:t>
            </a:r>
            <a:endParaRPr lang="en-US" sz="3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615" y="182880"/>
            <a:ext cx="918018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kern="1200" dirty="0">
                <a:latin typeface="Arial" panose="020B0604020202020204" pitchFamily="34" charset="0"/>
                <a:cs typeface="Arial" panose="020B0604020202020204" pitchFamily="34" charset="0"/>
              </a:rPr>
              <a:t>External Integration </a:t>
            </a:r>
            <a:br>
              <a:rPr lang="en-US" sz="32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3200" kern="1200" dirty="0">
                <a:latin typeface="Arial" panose="020B0604020202020204" pitchFamily="34" charset="0"/>
                <a:cs typeface="Arial" panose="020B0604020202020204" pitchFamily="34" charset="0"/>
              </a:rPr>
              <a:t>– Vertical and Horizontal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B37C73-F883-77B2-4B17-20F52E4FCF1C}"/>
              </a:ext>
            </a:extLst>
          </p:cNvPr>
          <p:cNvGrpSpPr/>
          <p:nvPr/>
        </p:nvGrpSpPr>
        <p:grpSpPr>
          <a:xfrm>
            <a:off x="-41160" y="1514764"/>
            <a:ext cx="9933305" cy="5569520"/>
            <a:chOff x="-41160" y="1273419"/>
            <a:chExt cx="9551729" cy="5247450"/>
          </a:xfrm>
        </p:grpSpPr>
        <p:sp>
          <p:nvSpPr>
            <p:cNvPr id="3" name="object 3"/>
            <p:cNvSpPr/>
            <p:nvPr/>
          </p:nvSpPr>
          <p:spPr>
            <a:xfrm>
              <a:off x="-41160" y="1273419"/>
              <a:ext cx="9551729" cy="5029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9874" y="1491669"/>
              <a:ext cx="9034136" cy="50292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88276" y="3125007"/>
              <a:ext cx="1876818" cy="47024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220" y="163014"/>
            <a:ext cx="893067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kern="1200" dirty="0">
                <a:latin typeface="Arial" panose="020B0604020202020204" pitchFamily="34" charset="0"/>
                <a:cs typeface="Arial" panose="020B0604020202020204" pitchFamily="34" charset="0"/>
              </a:rPr>
              <a:t>Team Coordination and Support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160" y="821208"/>
            <a:ext cx="8662257" cy="5457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0A9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800" b="1" spc="-10" dirty="0">
                <a:solidFill>
                  <a:srgbClr val="F0A9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TVCT </a:t>
            </a:r>
            <a:r>
              <a:rPr sz="2800" b="1" dirty="0">
                <a:solidFill>
                  <a:srgbClr val="F0A9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 </a:t>
            </a:r>
            <a:r>
              <a:rPr sz="2800" b="1" spc="-5" dirty="0">
                <a:solidFill>
                  <a:srgbClr val="F0A9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800" b="1" spc="20" dirty="0">
                <a:solidFill>
                  <a:srgbClr val="F0A9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20" dirty="0">
                <a:solidFill>
                  <a:srgbClr val="F0A9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</a:t>
            </a:r>
            <a:r>
              <a:rPr sz="2800" b="1" spc="-10" dirty="0">
                <a:solidFill>
                  <a:srgbClr val="F0A9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9445" indent="-448309">
              <a:lnSpc>
                <a:spcPct val="100000"/>
              </a:lnSpc>
              <a:spcBef>
                <a:spcPts val="1855"/>
              </a:spcBef>
              <a:buClr>
                <a:srgbClr val="000000"/>
              </a:buClr>
              <a:buFont typeface="Arial"/>
              <a:buChar char="•"/>
              <a:tabLst>
                <a:tab pos="638810" algn="l"/>
                <a:tab pos="639445" algn="l"/>
              </a:tabLst>
            </a:pPr>
            <a:r>
              <a:rPr sz="2400" b="1" spc="-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Liaison</a:t>
            </a:r>
            <a:r>
              <a:rPr lang="en-US" sz="2400" b="1" spc="-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PPO Serve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GP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9445" indent="-448309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Arial"/>
              <a:buChar char="•"/>
              <a:tabLst>
                <a:tab pos="638810" algn="l"/>
                <a:tab pos="639445" algn="l"/>
              </a:tabLst>
            </a:pPr>
            <a:r>
              <a:rPr sz="2400" b="1" spc="-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 </a:t>
            </a:r>
            <a:r>
              <a:rPr sz="2400" b="1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TVCT </a:t>
            </a:r>
            <a:r>
              <a:rPr sz="2400" b="1" spc="-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</a:t>
            </a:r>
            <a:r>
              <a:rPr sz="2400" b="1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</a:t>
            </a:r>
            <a:r>
              <a:rPr lang="en-ZA" sz="24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2400" spc="-5" dirty="0">
                <a:latin typeface="Arial" panose="020B0604020202020204" pitchFamily="34" charset="0"/>
                <a:cs typeface="Arial" panose="020B0604020202020204" pitchFamily="34" charset="0"/>
              </a:rPr>
              <a:t> s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upport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9445" indent="-448309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638810" algn="l"/>
                <a:tab pos="639445" algn="l"/>
              </a:tabLst>
            </a:pPr>
            <a:r>
              <a:rPr lang="en-US" sz="2400" b="1" spc="-5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400" b="1" spc="-5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anage </a:t>
            </a:r>
            <a:r>
              <a:rPr sz="2400" b="1" spc="-1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referral </a:t>
            </a:r>
            <a:r>
              <a:rPr sz="2400" b="1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arrangements </a:t>
            </a:r>
            <a:r>
              <a:rPr lang="en-US" sz="2400" b="1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en-US" sz="2400" spc="-5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effective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9445" indent="-448309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638810" algn="l"/>
                <a:tab pos="639445" algn="l"/>
              </a:tabLst>
            </a:pPr>
            <a:r>
              <a:rPr lang="en-ZA" sz="2400" b="1" spc="-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Authorisations: </a:t>
            </a:r>
            <a:r>
              <a:rPr lang="en-ZA" sz="2400" dirty="0">
                <a:latin typeface="Arial" panose="020B0604020202020204" pitchFamily="34" charset="0"/>
                <a:cs typeface="Arial" panose="020B0604020202020204" pitchFamily="34" charset="0"/>
              </a:rPr>
              <a:t>scheme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‘in lieu </a:t>
            </a:r>
            <a:r>
              <a:rPr sz="2400" spc="30" dirty="0">
                <a:latin typeface="Arial" panose="020B0604020202020204" pitchFamily="34" charset="0"/>
                <a:cs typeface="Arial" panose="020B0604020202020204" pitchFamily="34" charset="0"/>
              </a:rPr>
              <a:t>of’ </a:t>
            </a:r>
            <a:r>
              <a:rPr lang="en-US" sz="2400" spc="30" dirty="0">
                <a:latin typeface="Arial" panose="020B0604020202020204" pitchFamily="34" charset="0"/>
                <a:cs typeface="Arial" panose="020B0604020202020204" pitchFamily="34" charset="0"/>
              </a:rPr>
              <a:t>benefits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9445" indent="-448309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Arial"/>
              <a:buChar char="•"/>
              <a:tabLst>
                <a:tab pos="638810" algn="l"/>
                <a:tab pos="639445" algn="l"/>
              </a:tabLst>
            </a:pPr>
            <a:r>
              <a:rPr sz="2400" b="1" spc="-3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 </a:t>
            </a:r>
            <a:r>
              <a:rPr lang="en-US" sz="2400" b="1" spc="-3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b="1" spc="-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ractice to use the TVCT tools:</a:t>
            </a:r>
          </a:p>
          <a:p>
            <a:pPr marL="1177925" lvl="1" indent="-448309">
              <a:lnSpc>
                <a:spcPct val="100000"/>
              </a:lnSpc>
              <a:spcBef>
                <a:spcPts val="1200"/>
              </a:spcBef>
              <a:buFont typeface="Courier New"/>
              <a:buChar char="o"/>
              <a:tabLst>
                <a:tab pos="1177290" algn="l"/>
                <a:tab pos="1177925" algn="l"/>
              </a:tabLst>
            </a:pP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Intelligent Care </a:t>
            </a:r>
            <a:r>
              <a:rPr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System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(ICS)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clinical IT solution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400" spc="-25" dirty="0">
                <a:latin typeface="Arial" panose="020B0604020202020204" pitchFamily="34" charset="0"/>
                <a:cs typeface="Arial" panose="020B0604020202020204" pitchFamily="34" charset="0"/>
              </a:rPr>
              <a:t>Value-Based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en-U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success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87450" lvl="1" indent="-457834">
              <a:lnSpc>
                <a:spcPct val="100000"/>
              </a:lnSpc>
              <a:spcBef>
                <a:spcPts val="1200"/>
              </a:spcBef>
              <a:buFont typeface="Courier New"/>
              <a:buChar char="o"/>
              <a:tabLst>
                <a:tab pos="1186815" algn="l"/>
                <a:tab pos="1187450" algn="l"/>
              </a:tabLst>
            </a:pP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Practice </a:t>
            </a:r>
            <a:r>
              <a:rPr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outcome </a:t>
            </a:r>
            <a:r>
              <a:rPr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reports</a:t>
            </a:r>
            <a:r>
              <a:rPr lang="en-US" sz="2400" b="1" spc="-5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400" b="1" spc="-1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craft</a:t>
            </a:r>
            <a:r>
              <a:rPr sz="2400" b="1" spc="-1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solutions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improve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  <a:r>
              <a:rPr sz="24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scores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9445" indent="-448309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638810" algn="l"/>
                <a:tab pos="639445" algn="l"/>
              </a:tabLst>
            </a:pPr>
            <a:r>
              <a:rPr lang="en-ZA" sz="2400" b="1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Remuneration: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process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400" spc="-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ractices, </a:t>
            </a:r>
            <a:r>
              <a:rPr lang="en-US" sz="2400" spc="-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llieds</a:t>
            </a:r>
            <a:r>
              <a:rPr sz="24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779B56-136A-E229-8257-E46A93B5D00B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264" y="1826169"/>
            <a:ext cx="3865576" cy="19675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1FC7163-C276-D13B-C811-EC92C7037376}"/>
              </a:ext>
            </a:extLst>
          </p:cNvPr>
          <p:cNvGrpSpPr/>
          <p:nvPr/>
        </p:nvGrpSpPr>
        <p:grpSpPr>
          <a:xfrm>
            <a:off x="8297265" y="4488871"/>
            <a:ext cx="3865576" cy="1651864"/>
            <a:chOff x="1750979" y="705529"/>
            <a:chExt cx="3952216" cy="204635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57D71A7-F672-1A2B-7D5A-1A1CCCD92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0979" y="705529"/>
              <a:ext cx="3952216" cy="204635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83C6E85-D3C4-77D8-6DDC-E0ACD6310446}"/>
                </a:ext>
              </a:extLst>
            </p:cNvPr>
            <p:cNvSpPr/>
            <p:nvPr/>
          </p:nvSpPr>
          <p:spPr>
            <a:xfrm>
              <a:off x="2069431" y="2542297"/>
              <a:ext cx="568948" cy="19401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/>
                <a:t>Practice</a:t>
              </a:r>
              <a:endParaRPr lang="en-ZA" sz="80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84" y="110150"/>
            <a:ext cx="787445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kern="1200" dirty="0">
                <a:latin typeface="Arial" panose="020B0604020202020204" pitchFamily="34" charset="0"/>
                <a:cs typeface="Arial" panose="020B0604020202020204" pitchFamily="34" charset="0"/>
              </a:rPr>
              <a:t>Team Coordination and Support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-64652" y="767381"/>
            <a:ext cx="7676392" cy="5768246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92075" marR="269240">
              <a:lnSpc>
                <a:spcPts val="3000"/>
              </a:lnSpc>
              <a:spcBef>
                <a:spcPts val="500"/>
              </a:spcBef>
            </a:pP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Care </a:t>
            </a:r>
            <a:r>
              <a:rPr sz="2400" spc="-15" dirty="0">
                <a:latin typeface="Arial" panose="020B0604020202020204" pitchFamily="34" charset="0"/>
                <a:cs typeface="Arial" panose="020B0604020202020204" pitchFamily="34" charset="0"/>
              </a:rPr>
              <a:t>Coordinator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(CC) </a:t>
            </a:r>
            <a:r>
              <a:rPr sz="2400" b="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sz="2400" b="0" spc="-5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400" b="0" spc="-25" dirty="0">
                <a:latin typeface="Arial" panose="020B0604020202020204" pitchFamily="34" charset="0"/>
                <a:cs typeface="Arial" panose="020B0604020202020204" pitchFamily="34" charset="0"/>
              </a:rPr>
              <a:t>Practice’s </a:t>
            </a:r>
            <a:r>
              <a:rPr sz="2400" b="0" dirty="0">
                <a:latin typeface="Arial" panose="020B0604020202020204" pitchFamily="34" charset="0"/>
                <a:cs typeface="Arial" panose="020B0604020202020204" pitchFamily="34" charset="0"/>
              </a:rPr>
              <a:t>primary </a:t>
            </a:r>
            <a:r>
              <a:rPr sz="2400" b="0" spc="-10" dirty="0">
                <a:latin typeface="Arial" panose="020B0604020202020204" pitchFamily="34" charset="0"/>
                <a:cs typeface="Arial" panose="020B0604020202020204" pitchFamily="34" charset="0"/>
              </a:rPr>
              <a:t>patient population </a:t>
            </a:r>
            <a:r>
              <a:rPr sz="2400" b="0" spc="-5" dirty="0">
                <a:latin typeface="Arial" panose="020B0604020202020204" pitchFamily="34" charset="0"/>
                <a:cs typeface="Arial" panose="020B0604020202020204" pitchFamily="34" charset="0"/>
              </a:rPr>
              <a:t>outreach </a:t>
            </a:r>
            <a:r>
              <a:rPr sz="2400" b="0" spc="-10" dirty="0">
                <a:latin typeface="Arial" panose="020B0604020202020204" pitchFamily="34" charset="0"/>
                <a:cs typeface="Arial" panose="020B0604020202020204" pitchFamily="34" charset="0"/>
              </a:rPr>
              <a:t>agent:</a:t>
            </a:r>
          </a:p>
          <a:p>
            <a:pPr marL="536575" marR="547370" indent="-354013">
              <a:spcBef>
                <a:spcPts val="1839"/>
              </a:spcBef>
              <a:buFont typeface="Arial"/>
              <a:buChar char="•"/>
              <a:tabLst>
                <a:tab pos="446088" algn="l"/>
                <a:tab pos="989013" algn="l"/>
              </a:tabLst>
            </a:pPr>
            <a:r>
              <a:rPr sz="2400" spc="-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 </a:t>
            </a:r>
            <a:r>
              <a:rPr sz="2400" spc="-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2400" spc="-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ractice</a:t>
            </a:r>
            <a:r>
              <a:rPr lang="en-US" sz="240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sz="2400" spc="-5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optimise</a:t>
            </a:r>
            <a:r>
              <a:rPr sz="2400" spc="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r>
              <a:rPr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en-US" sz="2400" b="0" spc="-1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</a:t>
            </a:r>
            <a:r>
              <a:rPr sz="240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crises/admissions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6575" marR="796925" indent="-354013">
              <a:spcBef>
                <a:spcPts val="1180"/>
              </a:spcBef>
              <a:buClr>
                <a:srgbClr val="000000"/>
              </a:buClr>
              <a:buFont typeface="Arial"/>
              <a:buChar char="•"/>
              <a:tabLst>
                <a:tab pos="446088" algn="l"/>
                <a:tab pos="989013" algn="l"/>
              </a:tabLst>
            </a:pPr>
            <a:r>
              <a:rPr sz="2400" spc="-3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Trust </a:t>
            </a:r>
            <a:r>
              <a:rPr sz="2400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relationship</a:t>
            </a:r>
            <a:r>
              <a:rPr lang="en-US" sz="2400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400" b="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r>
              <a:rPr lang="en-US" sz="2400" b="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sz="2400" b="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family; </a:t>
            </a:r>
            <a:r>
              <a:rPr sz="2400" b="0" spc="-1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 </a:t>
            </a:r>
            <a:r>
              <a:rPr sz="2400" b="0" spc="-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‘high  </a:t>
            </a:r>
            <a:r>
              <a:rPr sz="2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needs’ </a:t>
            </a:r>
            <a:r>
              <a:rPr sz="2400" b="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r>
              <a:rPr lang="en-US" sz="2400" b="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s, with “</a:t>
            </a:r>
            <a:r>
              <a:rPr lang="en-US" sz="2400" b="0" spc="-1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at-home” care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6575" marR="5080" indent="-354013">
              <a:spcBef>
                <a:spcPts val="1190"/>
              </a:spcBef>
              <a:buClr>
                <a:srgbClr val="000000"/>
              </a:buClr>
              <a:buFont typeface="Arial"/>
              <a:buChar char="•"/>
              <a:tabLst>
                <a:tab pos="446088" algn="l"/>
                <a:tab pos="989013" algn="l"/>
              </a:tabLst>
            </a:pPr>
            <a:r>
              <a:rPr lang="en-US" sz="2400" spc="-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atient information </a:t>
            </a:r>
            <a:r>
              <a:rPr sz="2400" spc="-5" dirty="0">
                <a:latin typeface="Arial" panose="020B0604020202020204" pitchFamily="34" charset="0"/>
                <a:cs typeface="Arial" panose="020B0604020202020204" pitchFamily="34" charset="0"/>
              </a:rPr>
              <a:t>(clinical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psycho-social) </a:t>
            </a:r>
            <a:r>
              <a:rPr sz="240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sz="2400" spc="-1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 </a:t>
            </a:r>
            <a:r>
              <a:rPr sz="2400" spc="-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 </a:t>
            </a:r>
            <a:r>
              <a:rPr sz="2400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tasks </a:t>
            </a:r>
            <a:r>
              <a:rPr sz="2400" b="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b="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sz="2400" b="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ICS)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6575" indent="-354013">
              <a:spcBef>
                <a:spcPts val="900"/>
              </a:spcBef>
              <a:buClr>
                <a:srgbClr val="000000"/>
              </a:buClr>
              <a:buFont typeface="Arial"/>
              <a:buChar char="•"/>
              <a:tabLst>
                <a:tab pos="446088" algn="l"/>
                <a:tab pos="989013" algn="l"/>
              </a:tabLst>
            </a:pPr>
            <a:r>
              <a:rPr sz="2400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</a:t>
            </a:r>
            <a:r>
              <a:rPr sz="2400" spc="-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</a:t>
            </a:r>
            <a:r>
              <a:rPr sz="2400" b="0" spc="-1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relevant </a:t>
            </a:r>
            <a:r>
              <a:rPr sz="2400" b="0" spc="-5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</a:t>
            </a:r>
            <a:r>
              <a:rPr sz="2400" b="0" spc="-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medical, allied </a:t>
            </a:r>
            <a:r>
              <a:rPr sz="2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400" b="0" spc="-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sz="2400" b="0" spc="4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6575" indent="-354013">
              <a:spcBef>
                <a:spcPts val="910"/>
              </a:spcBef>
              <a:buClr>
                <a:srgbClr val="000000"/>
              </a:buClr>
              <a:buFont typeface="Arial"/>
              <a:buChar char="•"/>
              <a:tabLst>
                <a:tab pos="446088" algn="l"/>
                <a:tab pos="989013" algn="l"/>
              </a:tabLst>
            </a:pPr>
            <a:r>
              <a:rPr sz="2400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Chronic </a:t>
            </a:r>
            <a:r>
              <a:rPr sz="2400" spc="-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Illness </a:t>
            </a:r>
            <a:r>
              <a:rPr sz="2400" spc="-1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 </a:t>
            </a:r>
            <a:r>
              <a:rPr sz="240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sz="2400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 </a:t>
            </a:r>
            <a:r>
              <a:rPr sz="2400" spc="-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</a:t>
            </a:r>
            <a:r>
              <a:rPr sz="2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sz="2400" b="0" spc="-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</a:t>
            </a:r>
            <a:r>
              <a:rPr sz="2400" b="0" spc="-1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z="2400" b="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  <a:r>
              <a:rPr sz="2400" b="0" spc="4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0" spc="-1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6575" indent="-354013">
              <a:spcBef>
                <a:spcPts val="820"/>
              </a:spcBef>
              <a:buClr>
                <a:srgbClr val="000000"/>
              </a:buClr>
              <a:buFont typeface="Arial"/>
              <a:buChar char="•"/>
              <a:tabLst>
                <a:tab pos="446088" algn="l"/>
                <a:tab pos="989013" algn="l"/>
              </a:tabLst>
            </a:pPr>
            <a:r>
              <a:rPr lang="en-US" sz="2400" spc="-15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spc="-2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eferrals </a:t>
            </a:r>
            <a:r>
              <a:rPr sz="2400" b="0" spc="-1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z="2400" b="0" spc="-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specialists </a:t>
            </a:r>
            <a:r>
              <a:rPr sz="2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sz="2400" b="0" spc="-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sz="2400" b="0" spc="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agencies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ED91E5-1ED6-4006-8266-1A3E5292AA62}"/>
              </a:ext>
            </a:extLst>
          </p:cNvPr>
          <p:cNvGrpSpPr/>
          <p:nvPr/>
        </p:nvGrpSpPr>
        <p:grpSpPr>
          <a:xfrm>
            <a:off x="7278256" y="1533235"/>
            <a:ext cx="4701312" cy="2558473"/>
            <a:chOff x="3970581" y="1124173"/>
            <a:chExt cx="3325374" cy="20254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E8499FE-2293-12C8-F84D-591D21BDE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70581" y="1124173"/>
              <a:ext cx="3325374" cy="20254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DB0D48A-2481-6761-19E0-F9DB334F9E23}"/>
                </a:ext>
              </a:extLst>
            </p:cNvPr>
            <p:cNvSpPr/>
            <p:nvPr/>
          </p:nvSpPr>
          <p:spPr>
            <a:xfrm>
              <a:off x="4880007" y="2917908"/>
              <a:ext cx="1795215" cy="201495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/>
                <a:t>Team activity for a patient over time</a:t>
              </a:r>
              <a:endParaRPr lang="en-ZA" sz="800"/>
            </a:p>
          </p:txBody>
        </p:sp>
      </p:grp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E30BC3E-6E44-0FCD-9A48-A468C9851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8255" y="4319146"/>
            <a:ext cx="4701312" cy="2281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602580-5CDB-2236-5777-6BB4DF41696E}"/>
              </a:ext>
            </a:extLst>
          </p:cNvPr>
          <p:cNvSpPr/>
          <p:nvPr/>
        </p:nvSpPr>
        <p:spPr>
          <a:xfrm>
            <a:off x="10834252" y="1588651"/>
            <a:ext cx="1265376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Case study</a:t>
            </a:r>
            <a:endParaRPr lang="en-Z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766" y="243332"/>
            <a:ext cx="672233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kern="1200">
                <a:latin typeface="Arial" panose="020B0604020202020204" pitchFamily="34" charset="0"/>
                <a:cs typeface="Arial" panose="020B0604020202020204" pitchFamily="34" charset="0"/>
              </a:rPr>
              <a:t>TVCT Benefits</a:t>
            </a:r>
            <a:r>
              <a:rPr lang="en-US" sz="3200" kern="1200">
                <a:latin typeface="Arial" panose="020B0604020202020204" pitchFamily="34" charset="0"/>
                <a:cs typeface="Arial" panose="020B0604020202020204" pitchFamily="34" charset="0"/>
              </a:rPr>
              <a:t> for the</a:t>
            </a:r>
            <a:r>
              <a:rPr sz="3200" kern="1200">
                <a:latin typeface="Arial" panose="020B0604020202020204" pitchFamily="34" charset="0"/>
                <a:cs typeface="Arial" panose="020B0604020202020204" pitchFamily="34" charset="0"/>
              </a:rPr>
              <a:t> GP</a:t>
            </a:r>
            <a:r>
              <a:rPr lang="en-US" sz="3200" kern="1200">
                <a:latin typeface="Arial" panose="020B0604020202020204" pitchFamily="34" charset="0"/>
                <a:cs typeface="Arial" panose="020B0604020202020204" pitchFamily="34" charset="0"/>
              </a:rPr>
              <a:t> Practice</a:t>
            </a:r>
            <a:endParaRPr sz="3200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6692" y="991290"/>
            <a:ext cx="6957601" cy="466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80340" indent="-45720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469265" algn="l"/>
                <a:tab pos="469900" algn="l"/>
              </a:tabLst>
            </a:pPr>
            <a:r>
              <a:rPr lang="en-US" sz="2800" b="1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Quality of Life – </a:t>
            </a:r>
            <a:r>
              <a:rPr lang="en-US" sz="2800" spc="-10" dirty="0">
                <a:latin typeface="Arial" panose="020B0604020202020204" pitchFamily="34" charset="0"/>
                <a:cs typeface="Arial" panose="020B0604020202020204" pitchFamily="34" charset="0"/>
              </a:rPr>
              <a:t>with s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upported </a:t>
            </a:r>
            <a:r>
              <a:rPr lang="en-US" sz="2800" spc="-1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eamwork</a:t>
            </a:r>
          </a:p>
          <a:p>
            <a:pPr marL="469900" marR="302895" indent="-457200">
              <a:spcBef>
                <a:spcPts val="1200"/>
              </a:spcBef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469265" algn="l"/>
                <a:tab pos="469900" algn="l"/>
              </a:tabLst>
            </a:pPr>
            <a:r>
              <a:rPr lang="en-US" sz="2800" b="1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Consistent, higher revenue – </a:t>
            </a:r>
            <a:r>
              <a:rPr lang="en-US" sz="2800" spc="-10" dirty="0">
                <a:latin typeface="Arial" panose="020B0604020202020204" pitchFamily="34" charset="0"/>
                <a:cs typeface="Arial" panose="020B0604020202020204" pitchFamily="34" charset="0"/>
              </a:rPr>
              <a:t>rewards accountability </a:t>
            </a:r>
            <a:endParaRPr lang="en-US" sz="2800" b="1" spc="-10" dirty="0">
              <a:solidFill>
                <a:srgbClr val="4472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302895" indent="-457200">
              <a:spcBef>
                <a:spcPts val="1200"/>
              </a:spcBef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469265" algn="l"/>
                <a:tab pos="469900" algn="l"/>
              </a:tabLst>
            </a:pPr>
            <a:r>
              <a:rPr lang="en-ZA" sz="2800" b="1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Practice IT support</a:t>
            </a:r>
          </a:p>
          <a:p>
            <a:pPr marL="469900" marR="5080" indent="-45720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469265" algn="l"/>
                <a:tab pos="469900" algn="l"/>
              </a:tabLst>
            </a:pPr>
            <a:r>
              <a:rPr sz="2800" b="1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 Practice Admin</a:t>
            </a:r>
          </a:p>
          <a:p>
            <a:pPr marL="469900" marR="93980" indent="-45720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469265" algn="l"/>
                <a:tab pos="469900" algn="l"/>
              </a:tabLst>
            </a:pPr>
            <a:r>
              <a:rPr lang="en-US" sz="2800" b="1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Data-driven </a:t>
            </a:r>
            <a:r>
              <a:rPr lang="en-US" sz="2800" spc="-10" dirty="0">
                <a:latin typeface="Arial" panose="020B0604020202020204" pitchFamily="34" charset="0"/>
                <a:cs typeface="Arial" panose="020B0604020202020204" pitchFamily="34" charset="0"/>
              </a:rPr>
              <a:t>performance support</a:t>
            </a:r>
          </a:p>
          <a:p>
            <a:pPr marL="469900" marR="93980" indent="-45720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469265" algn="l"/>
                <a:tab pos="469900" algn="l"/>
              </a:tabLst>
            </a:pPr>
            <a:r>
              <a:rPr lang="en-US" sz="2800" b="1" spc="-1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PPO Serve </a:t>
            </a:r>
            <a:r>
              <a:rPr lang="en-US" sz="2800" spc="-10" dirty="0">
                <a:latin typeface="Arial" panose="020B0604020202020204" pitchFamily="34" charset="0"/>
                <a:cs typeface="Arial" panose="020B0604020202020204" pitchFamily="34" charset="0"/>
              </a:rPr>
              <a:t>manages the Scheme contract</a:t>
            </a:r>
          </a:p>
        </p:txBody>
      </p:sp>
      <p:sp>
        <p:nvSpPr>
          <p:cNvPr id="4" name="object 4"/>
          <p:cNvSpPr/>
          <p:nvPr/>
        </p:nvSpPr>
        <p:spPr>
          <a:xfrm>
            <a:off x="3670144" y="5293008"/>
            <a:ext cx="2320947" cy="14083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E3B9352-D485-340A-49F9-BB80A9C5E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5" y="1410437"/>
            <a:ext cx="4822501" cy="25405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1044CE0-9D0C-1713-5BF3-2D9128C21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2336" y="4127039"/>
            <a:ext cx="4822501" cy="660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CAAD63-BBDA-2D2E-7135-BD7DD1C7D5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1572" y="5000794"/>
            <a:ext cx="4822501" cy="1758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533400"/>
            <a:ext cx="615124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kern="1200">
                <a:latin typeface="Arial" panose="020B0604020202020204" pitchFamily="34" charset="0"/>
                <a:cs typeface="Arial" panose="020B0604020202020204" pitchFamily="34" charset="0"/>
              </a:rPr>
              <a:t>TVCT Benefits</a:t>
            </a:r>
            <a:r>
              <a:rPr lang="en-US" sz="2800" kern="1200">
                <a:latin typeface="Arial" panose="020B0604020202020204" pitchFamily="34" charset="0"/>
                <a:cs typeface="Arial" panose="020B0604020202020204" pitchFamily="34" charset="0"/>
              </a:rPr>
              <a:t> for the</a:t>
            </a:r>
            <a:r>
              <a:rPr sz="2800" kern="1200">
                <a:latin typeface="Arial" panose="020B0604020202020204" pitchFamily="34" charset="0"/>
                <a:cs typeface="Arial" panose="020B0604020202020204" pitchFamily="34" charset="0"/>
              </a:rPr>
              <a:t> Patients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750" y="1699398"/>
            <a:ext cx="6002250" cy="43524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4988" indent="-271463">
              <a:spcBef>
                <a:spcPts val="600"/>
              </a:spcBef>
              <a:spcAft>
                <a:spcPts val="600"/>
              </a:spcAft>
              <a:buClr>
                <a:srgbClr val="EDA23E"/>
              </a:buClr>
              <a:buFont typeface="Arial"/>
              <a:buChar char="•"/>
              <a:tabLst>
                <a:tab pos="534988" algn="l"/>
              </a:tabLst>
            </a:pPr>
            <a:r>
              <a:rPr lang="en-US" sz="2800" b="1" spc="-5" dirty="0">
                <a:solidFill>
                  <a:srgbClr val="005297"/>
                </a:solidFill>
                <a:latin typeface="Calibri"/>
                <a:cs typeface="Calibri"/>
              </a:rPr>
              <a:t>Out-of-hospital</a:t>
            </a:r>
            <a:r>
              <a:rPr sz="2800" b="1" spc="-5" dirty="0">
                <a:solidFill>
                  <a:srgbClr val="005297"/>
                </a:solidFill>
                <a:latin typeface="Calibri"/>
                <a:cs typeface="Calibri"/>
              </a:rPr>
              <a:t> PHC scheme</a:t>
            </a:r>
            <a:r>
              <a:rPr sz="2800" b="1" spc="-35" dirty="0">
                <a:solidFill>
                  <a:srgbClr val="005297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5297"/>
                </a:solidFill>
                <a:latin typeface="Calibri"/>
                <a:cs typeface="Calibri"/>
              </a:rPr>
              <a:t>benefits</a:t>
            </a:r>
            <a:r>
              <a:rPr lang="en-US" sz="2800" b="1" spc="-5" dirty="0">
                <a:solidFill>
                  <a:srgbClr val="005297"/>
                </a:solidFill>
                <a:latin typeface="Calibri"/>
                <a:cs typeface="Calibri"/>
              </a:rPr>
              <a:t> – </a:t>
            </a:r>
            <a:r>
              <a:rPr sz="2800" dirty="0">
                <a:solidFill>
                  <a:srgbClr val="4D4D4D"/>
                </a:solidFill>
                <a:latin typeface="Calibri"/>
                <a:cs typeface="Calibri"/>
              </a:rPr>
              <a:t>do</a:t>
            </a:r>
            <a:r>
              <a:rPr sz="2800" spc="-5" dirty="0">
                <a:solidFill>
                  <a:srgbClr val="4D4D4D"/>
                </a:solidFill>
                <a:latin typeface="Calibri"/>
                <a:cs typeface="Calibri"/>
              </a:rPr>
              <a:t>n</a:t>
            </a:r>
            <a:r>
              <a:rPr lang="en-US" sz="2800" spc="-5" dirty="0">
                <a:solidFill>
                  <a:srgbClr val="4D4D4D"/>
                </a:solidFill>
                <a:latin typeface="Calibri"/>
                <a:cs typeface="Calibri"/>
              </a:rPr>
              <a:t>'</a:t>
            </a:r>
            <a:r>
              <a:rPr sz="2800" spc="-5" dirty="0">
                <a:solidFill>
                  <a:srgbClr val="4D4D4D"/>
                </a:solidFill>
                <a:latin typeface="Calibri"/>
                <a:cs typeface="Calibri"/>
              </a:rPr>
              <a:t>t </a:t>
            </a:r>
            <a:r>
              <a:rPr sz="2800" dirty="0">
                <a:solidFill>
                  <a:srgbClr val="4D4D4D"/>
                </a:solidFill>
                <a:latin typeface="Calibri"/>
                <a:cs typeface="Calibri"/>
              </a:rPr>
              <a:t>run</a:t>
            </a:r>
            <a:r>
              <a:rPr sz="2800" spc="-3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D4D4D"/>
                </a:solidFill>
                <a:latin typeface="Calibri"/>
                <a:cs typeface="Calibri"/>
              </a:rPr>
              <a:t>out</a:t>
            </a:r>
            <a:endParaRPr sz="2800" dirty="0">
              <a:latin typeface="Calibri"/>
              <a:cs typeface="Calibri"/>
            </a:endParaRPr>
          </a:p>
          <a:p>
            <a:pPr marL="534988" marR="785495" indent="-271463">
              <a:spcBef>
                <a:spcPts val="600"/>
              </a:spcBef>
              <a:spcAft>
                <a:spcPts val="600"/>
              </a:spcAft>
              <a:buClr>
                <a:srgbClr val="EDA23E"/>
              </a:buClr>
              <a:buFont typeface="Arial"/>
              <a:buChar char="•"/>
              <a:tabLst>
                <a:tab pos="534988" algn="l"/>
              </a:tabLst>
            </a:pPr>
            <a:r>
              <a:rPr lang="en-US" sz="2800" b="1" spc="-10" dirty="0">
                <a:solidFill>
                  <a:srgbClr val="005297"/>
                </a:solidFill>
                <a:latin typeface="Calibri"/>
                <a:cs typeface="Calibri"/>
              </a:rPr>
              <a:t>Broad-based</a:t>
            </a:r>
            <a:r>
              <a:rPr sz="2800" b="1" dirty="0">
                <a:solidFill>
                  <a:srgbClr val="005297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05297"/>
                </a:solidFill>
                <a:latin typeface="Calibri"/>
                <a:cs typeface="Calibri"/>
              </a:rPr>
              <a:t>care </a:t>
            </a:r>
            <a:r>
              <a:rPr sz="2800" spc="-10" dirty="0">
                <a:solidFill>
                  <a:srgbClr val="4D4D4D"/>
                </a:solidFill>
                <a:latin typeface="Calibri"/>
                <a:cs typeface="Calibri"/>
              </a:rPr>
              <a:t>from </a:t>
            </a:r>
            <a:r>
              <a:rPr sz="2800" spc="-5" dirty="0">
                <a:solidFill>
                  <a:srgbClr val="4D4D4D"/>
                </a:solidFill>
                <a:latin typeface="Calibri"/>
                <a:cs typeface="Calibri"/>
              </a:rPr>
              <a:t>their GP </a:t>
            </a:r>
            <a:r>
              <a:rPr sz="2800" spc="-10" dirty="0">
                <a:solidFill>
                  <a:srgbClr val="4D4D4D"/>
                </a:solidFill>
                <a:latin typeface="Calibri"/>
                <a:cs typeface="Calibri"/>
              </a:rPr>
              <a:t>practice</a:t>
            </a:r>
            <a:r>
              <a:rPr sz="2800" spc="-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D4D4D"/>
                </a:solidFill>
                <a:latin typeface="Calibri"/>
                <a:cs typeface="Calibri"/>
              </a:rPr>
              <a:t>MDT</a:t>
            </a:r>
            <a:endParaRPr sz="2800" dirty="0">
              <a:latin typeface="Calibri"/>
              <a:cs typeface="Calibri"/>
            </a:endParaRPr>
          </a:p>
          <a:p>
            <a:pPr marL="534988" marR="1048385" indent="-271463">
              <a:spcBef>
                <a:spcPts val="600"/>
              </a:spcBef>
              <a:spcAft>
                <a:spcPts val="600"/>
              </a:spcAft>
              <a:buClr>
                <a:srgbClr val="EDA23E"/>
              </a:buClr>
              <a:buFont typeface="Arial"/>
              <a:buChar char="•"/>
              <a:tabLst>
                <a:tab pos="534988" algn="l"/>
              </a:tabLst>
            </a:pPr>
            <a:r>
              <a:rPr lang="en-ZA" sz="2800" b="1" spc="-10" dirty="0">
                <a:solidFill>
                  <a:srgbClr val="005297"/>
                </a:solidFill>
                <a:cs typeface="Calibri"/>
              </a:rPr>
              <a:t>Care  </a:t>
            </a:r>
            <a:r>
              <a:rPr lang="en-ZA" sz="2800" b="1" spc="-15" dirty="0">
                <a:solidFill>
                  <a:srgbClr val="005297"/>
                </a:solidFill>
                <a:cs typeface="Calibri"/>
              </a:rPr>
              <a:t>Coordinators </a:t>
            </a:r>
            <a:r>
              <a:rPr sz="2800" b="1" spc="-5" dirty="0">
                <a:solidFill>
                  <a:srgbClr val="005297"/>
                </a:solidFill>
                <a:latin typeface="Calibri"/>
                <a:cs typeface="Calibri"/>
              </a:rPr>
              <a:t>support</a:t>
            </a:r>
            <a:r>
              <a:rPr lang="en-US" sz="2800" b="1" spc="-5" dirty="0">
                <a:solidFill>
                  <a:srgbClr val="005297"/>
                </a:solidFill>
                <a:latin typeface="Calibri"/>
                <a:cs typeface="Calibri"/>
              </a:rPr>
              <a:t>: </a:t>
            </a:r>
            <a:r>
              <a:rPr sz="2800" b="1" spc="-10" dirty="0">
                <a:solidFill>
                  <a:srgbClr val="005297"/>
                </a:solidFill>
                <a:latin typeface="Calibri"/>
                <a:cs typeface="Calibri"/>
              </a:rPr>
              <a:t> </a:t>
            </a:r>
            <a:r>
              <a:rPr lang="en-US" sz="2800" spc="-5" dirty="0">
                <a:solidFill>
                  <a:srgbClr val="4D4D4D"/>
                </a:solidFill>
                <a:latin typeface="Calibri"/>
                <a:cs typeface="Calibri"/>
              </a:rPr>
              <a:t>educate</a:t>
            </a:r>
            <a:r>
              <a:rPr lang="en-US" sz="2800" spc="-5" dirty="0">
                <a:solidFill>
                  <a:srgbClr val="4D4D4D"/>
                </a:solidFill>
                <a:cs typeface="Calibri"/>
              </a:rPr>
              <a:t>, discuss preferences, g</a:t>
            </a:r>
            <a:r>
              <a:rPr sz="2800" spc="-5" dirty="0">
                <a:solidFill>
                  <a:srgbClr val="4D4D4D"/>
                </a:solidFill>
                <a:latin typeface="Calibri"/>
                <a:cs typeface="Calibri"/>
              </a:rPr>
              <a:t>uid</a:t>
            </a:r>
            <a:r>
              <a:rPr lang="en-US" sz="2800" spc="-5" dirty="0">
                <a:solidFill>
                  <a:srgbClr val="4D4D4D"/>
                </a:solidFill>
                <a:latin typeface="Calibri"/>
                <a:cs typeface="Calibri"/>
              </a:rPr>
              <a:t>e through the system </a:t>
            </a:r>
            <a:endParaRPr sz="2800" dirty="0">
              <a:latin typeface="Calibri"/>
              <a:cs typeface="Calibri"/>
            </a:endParaRPr>
          </a:p>
          <a:p>
            <a:pPr marL="534988" marR="5080" indent="-271463">
              <a:spcBef>
                <a:spcPts val="600"/>
              </a:spcBef>
              <a:spcAft>
                <a:spcPts val="600"/>
              </a:spcAft>
              <a:buClr>
                <a:srgbClr val="EDA23E"/>
              </a:buClr>
              <a:buFont typeface="Arial"/>
              <a:buChar char="•"/>
              <a:tabLst>
                <a:tab pos="534988" algn="l"/>
              </a:tabLst>
            </a:pPr>
            <a:r>
              <a:rPr lang="en-US" sz="2800" b="1" spc="-25" dirty="0">
                <a:solidFill>
                  <a:srgbClr val="005297"/>
                </a:solidFill>
                <a:latin typeface="Calibri"/>
                <a:cs typeface="Calibri"/>
              </a:rPr>
              <a:t>Well-managed</a:t>
            </a:r>
            <a:r>
              <a:rPr sz="2800" b="1" spc="-5" dirty="0">
                <a:solidFill>
                  <a:srgbClr val="005297"/>
                </a:solidFill>
                <a:latin typeface="Calibri"/>
                <a:cs typeface="Calibri"/>
              </a:rPr>
              <a:t> benefits </a:t>
            </a:r>
            <a:r>
              <a:rPr sz="2800" spc="-10" dirty="0">
                <a:solidFill>
                  <a:srgbClr val="4D4D4D"/>
                </a:solidFill>
                <a:latin typeface="Calibri"/>
                <a:cs typeface="Calibri"/>
              </a:rPr>
              <a:t>result </a:t>
            </a:r>
            <a:r>
              <a:rPr sz="2800" spc="-5" dirty="0">
                <a:solidFill>
                  <a:srgbClr val="4D4D4D"/>
                </a:solidFill>
                <a:latin typeface="Calibri"/>
                <a:cs typeface="Calibri"/>
              </a:rPr>
              <a:t>in </a:t>
            </a:r>
            <a:r>
              <a:rPr sz="2800" spc="-2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D4D4D"/>
                </a:solidFill>
                <a:latin typeface="Calibri"/>
                <a:cs typeface="Calibri"/>
              </a:rPr>
              <a:t>affordable</a:t>
            </a:r>
            <a:r>
              <a:rPr lang="en-US" sz="2800" spc="-15" dirty="0">
                <a:solidFill>
                  <a:srgbClr val="4D4D4D"/>
                </a:solidFill>
                <a:latin typeface="Calibri"/>
                <a:cs typeface="Calibri"/>
              </a:rPr>
              <a:t>, </a:t>
            </a:r>
            <a:r>
              <a:rPr sz="2800" spc="-10" dirty="0">
                <a:solidFill>
                  <a:srgbClr val="4D4D4D"/>
                </a:solidFill>
                <a:latin typeface="Calibri"/>
                <a:cs typeface="Calibri"/>
              </a:rPr>
              <a:t>sustainable</a:t>
            </a:r>
            <a:r>
              <a:rPr lang="en-US" sz="2800" spc="-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en-US" sz="2800" b="1" spc="-10" dirty="0">
                <a:solidFill>
                  <a:srgbClr val="4D4D4D"/>
                </a:solidFill>
                <a:latin typeface="Calibri"/>
                <a:cs typeface="Calibri"/>
              </a:rPr>
              <a:t>premiums</a:t>
            </a: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54440" y="1683357"/>
            <a:ext cx="5299648" cy="37845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8483" y="1523999"/>
            <a:ext cx="11006317" cy="4663195"/>
          </a:xfrm>
          <a:custGeom>
            <a:avLst/>
            <a:gdLst/>
            <a:ahLst/>
            <a:cxnLst/>
            <a:rect l="l" t="t" r="r" b="b"/>
            <a:pathLst>
              <a:path w="9148445" h="4919980">
                <a:moveTo>
                  <a:pt x="0" y="0"/>
                </a:moveTo>
                <a:lnTo>
                  <a:pt x="9148346" y="0"/>
                </a:lnTo>
                <a:lnTo>
                  <a:pt x="9148346" y="4919574"/>
                </a:lnTo>
                <a:lnTo>
                  <a:pt x="0" y="4919574"/>
                </a:lnTo>
                <a:lnTo>
                  <a:pt x="0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8483" y="457585"/>
            <a:ext cx="346482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 rtl="0">
              <a:lnSpc>
                <a:spcPct val="100000"/>
              </a:lnSpc>
              <a:spcBef>
                <a:spcPts val="100"/>
              </a:spcBef>
            </a:pPr>
            <a:r>
              <a:rPr kern="1200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r>
              <a:rPr lang="en-US" kern="1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8483" y="1523999"/>
            <a:ext cx="11006316" cy="4159152"/>
          </a:xfrm>
          <a:prstGeom prst="rect">
            <a:avLst/>
          </a:prstGeom>
          <a:ln w="12700">
            <a:solidFill>
              <a:srgbClr val="2F528F"/>
            </a:solidFill>
          </a:ln>
        </p:spPr>
        <p:txBody>
          <a:bodyPr vert="horz" wrap="square" lIns="0" tIns="238760" rIns="0" bIns="0" rtlCol="0">
            <a:spAutoFit/>
          </a:bodyPr>
          <a:lstStyle/>
          <a:p>
            <a:pPr marL="317500">
              <a:lnSpc>
                <a:spcPct val="100000"/>
              </a:lnSpc>
              <a:spcBef>
                <a:spcPts val="1880"/>
              </a:spcBef>
            </a:pPr>
            <a:r>
              <a:rPr sz="2800" b="1" spc="-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 </a:t>
            </a:r>
            <a:r>
              <a:rPr sz="280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Medicine</a:t>
            </a:r>
            <a:r>
              <a:rPr sz="2800" b="1" spc="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3275" marR="3021330" indent="-485775">
              <a:lnSpc>
                <a:spcPct val="91400"/>
              </a:lnSpc>
              <a:spcBef>
                <a:spcPts val="600"/>
              </a:spcBef>
              <a:spcAft>
                <a:spcPts val="1800"/>
              </a:spcAft>
              <a:buAutoNum type="arabicPeriod"/>
              <a:tabLst>
                <a:tab pos="697230" algn="l"/>
              </a:tabLst>
            </a:pPr>
            <a:r>
              <a:rPr lang="en-US" sz="28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 </a:t>
            </a:r>
            <a:r>
              <a:rPr lang="en-US" sz="2800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 reclaim </a:t>
            </a:r>
            <a:r>
              <a:rPr lang="en-US" sz="28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 </a:t>
            </a:r>
            <a:r>
              <a:rPr lang="en-US" sz="2800" spc="-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 </a:t>
            </a:r>
            <a:r>
              <a:rPr lang="en-US" sz="28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PHC  </a:t>
            </a:r>
            <a:r>
              <a:rPr lang="en-US" sz="2800" spc="-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 </a:t>
            </a:r>
            <a:r>
              <a:rPr lang="en-US" sz="28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US" sz="2800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healthcare </a:t>
            </a:r>
            <a:r>
              <a:rPr lang="en-US" sz="2800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</a:t>
            </a:r>
            <a:r>
              <a:rPr lang="en-US" sz="28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`get rewards their good performance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3275" marR="3750945" indent="-485775">
              <a:lnSpc>
                <a:spcPts val="2590"/>
              </a:lnSpc>
              <a:spcBef>
                <a:spcPts val="1200"/>
              </a:spcBef>
              <a:spcAft>
                <a:spcPts val="1800"/>
              </a:spcAft>
              <a:buAutoNum type="arabicPeriod"/>
              <a:tabLst>
                <a:tab pos="616585" algn="l"/>
              </a:tabLst>
            </a:pPr>
            <a:r>
              <a:rPr lang="en-US" sz="2800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800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atient </a:t>
            </a:r>
            <a:r>
              <a:rPr lang="en-US" sz="28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benefits</a:t>
            </a:r>
            <a:r>
              <a:rPr sz="28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sz="28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800" spc="-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  </a:t>
            </a:r>
            <a:r>
              <a:rPr sz="2800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outcomes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3275" indent="-442913">
              <a:lnSpc>
                <a:spcPct val="100000"/>
              </a:lnSpc>
              <a:buAutoNum type="arabicPeriod"/>
              <a:tabLst>
                <a:tab pos="616585" algn="l"/>
              </a:tabLst>
            </a:pPr>
            <a:r>
              <a:rPr lang="en-US" sz="28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8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cheme</a:t>
            </a:r>
            <a:r>
              <a:rPr lang="en-US" sz="28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’s</a:t>
            </a:r>
            <a:r>
              <a:rPr sz="28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affordable to more patients 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20200" y="3733800"/>
            <a:ext cx="2146249" cy="21218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371600"/>
            <a:ext cx="9148445" cy="4919980"/>
          </a:xfrm>
          <a:custGeom>
            <a:avLst/>
            <a:gdLst/>
            <a:ahLst/>
            <a:cxnLst/>
            <a:rect l="l" t="t" r="r" b="b"/>
            <a:pathLst>
              <a:path w="9148445" h="4919980">
                <a:moveTo>
                  <a:pt x="0" y="0"/>
                </a:moveTo>
                <a:lnTo>
                  <a:pt x="9148345" y="0"/>
                </a:lnTo>
                <a:lnTo>
                  <a:pt x="9148345" y="4919574"/>
                </a:lnTo>
                <a:lnTo>
                  <a:pt x="0" y="4919574"/>
                </a:lnTo>
                <a:lnTo>
                  <a:pt x="0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6800" y="1905000"/>
            <a:ext cx="8767445" cy="3945311"/>
          </a:xfrm>
          <a:prstGeom prst="rect">
            <a:avLst/>
          </a:prstGeom>
          <a:ln w="12700">
            <a:solidFill>
              <a:srgbClr val="2F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400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1235075" marR="3223895" algn="ctr">
              <a:lnSpc>
                <a:spcPts val="5780"/>
              </a:lnSpc>
              <a:spcBef>
                <a:spcPts val="5"/>
              </a:spcBef>
            </a:pPr>
            <a:r>
              <a:rPr sz="5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5400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</a:t>
            </a:r>
            <a:r>
              <a:rPr sz="5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 </a:t>
            </a:r>
            <a:r>
              <a:rPr lang="en-ZA" sz="5400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5400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ONTRACT</a:t>
            </a:r>
            <a:endParaRPr sz="5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1988820" algn="ctr">
              <a:lnSpc>
                <a:spcPct val="100000"/>
              </a:lnSpc>
              <a:spcBef>
                <a:spcPts val="3959"/>
              </a:spcBef>
            </a:pPr>
            <a:r>
              <a:rPr sz="5400" spc="-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Everyone</a:t>
            </a:r>
            <a:r>
              <a:rPr sz="5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wins</a:t>
            </a:r>
            <a:endParaRPr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14683" y="3272137"/>
            <a:ext cx="2146249" cy="21218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5"/>
              <a:t>The </a:t>
            </a:r>
            <a:r>
              <a:rPr spc="-5"/>
              <a:t>Government Employees </a:t>
            </a:r>
            <a:r>
              <a:rPr spc="5"/>
              <a:t>Medical </a:t>
            </a:r>
            <a:r>
              <a:rPr spc="-5"/>
              <a:t>Scheme </a:t>
            </a:r>
            <a:r>
              <a:rPr spc="-35"/>
              <a:t>(GEMS) </a:t>
            </a:r>
            <a:r>
              <a:rPr spc="-5"/>
              <a:t>is </a:t>
            </a:r>
            <a:r>
              <a:rPr spc="-10"/>
              <a:t>an </a:t>
            </a:r>
            <a:r>
              <a:t>authorised </a:t>
            </a:r>
            <a:r>
              <a:rPr spc="-10"/>
              <a:t>Financial </a:t>
            </a:r>
            <a:r>
              <a:rPr spc="-5"/>
              <a:t>Services </a:t>
            </a:r>
            <a:r>
              <a:t>Provider </a:t>
            </a:r>
            <a:r>
              <a:rPr spc="-40"/>
              <a:t>(FSP </a:t>
            </a:r>
            <a:r>
              <a:rPr spc="5"/>
              <a:t>No</a:t>
            </a:r>
            <a:r>
              <a:rPr spc="210"/>
              <a:t> </a:t>
            </a:r>
            <a:r>
              <a:rPr spc="-25"/>
              <a:t>52861)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MS Healthcare Provider Summit_ 6 September 24_V2" id="{014AF036-1ADE-FA4A-813D-2BD7CCA17180}" vid="{2BCF1C95-35A1-0741-B648-D1137A4C98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47E090EB252945909B3D4BF28F253F" ma:contentTypeVersion="15" ma:contentTypeDescription="Create a new document." ma:contentTypeScope="" ma:versionID="db5570c8038027bb1bdf279cb954720d">
  <xsd:schema xmlns:xsd="http://www.w3.org/2001/XMLSchema" xmlns:xs="http://www.w3.org/2001/XMLSchema" xmlns:p="http://schemas.microsoft.com/office/2006/metadata/properties" xmlns:ns2="64838e93-c416-4a4d-a50e-b95ea49a7b63" xmlns:ns3="4dab6104-0bbd-4001-bb81-a7e750b4496f" targetNamespace="http://schemas.microsoft.com/office/2006/metadata/properties" ma:root="true" ma:fieldsID="1e472f1714a1fe9a90d464fe17637958" ns2:_="" ns3:_="">
    <xsd:import namespace="64838e93-c416-4a4d-a50e-b95ea49a7b63"/>
    <xsd:import namespace="4dab6104-0bbd-4001-bb81-a7e750b449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838e93-c416-4a4d-a50e-b95ea49a7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19e46f6-8e52-4c7b-8cf8-4533b08b20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ab6104-0bbd-4001-bb81-a7e750b4496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a15b716-ff2e-4c90-8510-dfed4d5f03de}" ma:internalName="TaxCatchAll" ma:showField="CatchAllData" ma:web="4dab6104-0bbd-4001-bb81-a7e750b449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838e93-c416-4a4d-a50e-b95ea49a7b63">
      <Terms xmlns="http://schemas.microsoft.com/office/infopath/2007/PartnerControls"/>
    </lcf76f155ced4ddcb4097134ff3c332f>
    <TaxCatchAll xmlns="4dab6104-0bbd-4001-bb81-a7e750b4496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DE2006-E452-44BA-9004-3E602F0ABBAD}">
  <ds:schemaRefs>
    <ds:schemaRef ds:uri="4dab6104-0bbd-4001-bb81-a7e750b4496f"/>
    <ds:schemaRef ds:uri="64838e93-c416-4a4d-a50e-b95ea49a7b6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84ADA66-D54E-41DC-9353-0B9713BB9BA3}">
  <ds:schemaRefs>
    <ds:schemaRef ds:uri="4dab6104-0bbd-4001-bb81-a7e750b4496f"/>
    <ds:schemaRef ds:uri="64838e93-c416-4a4d-a50e-b95ea49a7b6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D6E1126-6FEF-443B-BA2A-64254F8767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GEMS Healthcare Provider Summit_ 6 September 24_V2</Template>
  <TotalTime>0</TotalTime>
  <Words>1135</Words>
  <Application>Microsoft Office PowerPoint</Application>
  <PresentationFormat>Widescreen</PresentationFormat>
  <Paragraphs>138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Aptos</vt:lpstr>
      <vt:lpstr>Arial</vt:lpstr>
      <vt:lpstr>Avenir Heavy</vt:lpstr>
      <vt:lpstr>Avenir Light</vt:lpstr>
      <vt:lpstr>Calibri</vt:lpstr>
      <vt:lpstr>Courier New</vt:lpstr>
      <vt:lpstr>Georgia</vt:lpstr>
      <vt:lpstr>GT Super Text Book</vt:lpstr>
      <vt:lpstr>Segoe Print</vt:lpstr>
      <vt:lpstr>Times New Roman</vt:lpstr>
      <vt:lpstr>Trade Gothic W01 Roman</vt:lpstr>
      <vt:lpstr>TradeGothicW02-BoldCn20 675505</vt:lpstr>
      <vt:lpstr>Wingdings</vt:lpstr>
      <vt:lpstr>Office Theme</vt:lpstr>
      <vt:lpstr>PowerPoint Presentation</vt:lpstr>
      <vt:lpstr>Problem Statement: </vt:lpstr>
      <vt:lpstr>Solution: Population Medicine Teamwork, Value-based Models</vt:lpstr>
      <vt:lpstr>PPO Serve:</vt:lpstr>
      <vt:lpstr>Value-Based Care Value = best Outcomes (matter to patient) / lowest cost(through patient’s journey)</vt:lpstr>
      <vt:lpstr>PowerPoint Presentation</vt:lpstr>
      <vt:lpstr>GEMS Population Medicine Programme  - delivered by PPO Serve</vt:lpstr>
      <vt:lpstr>PowerPoint Presentation</vt:lpstr>
      <vt:lpstr>The Value Care Team: Introduction</vt:lpstr>
      <vt:lpstr>The Multidisciplinary TeamDelivery Model</vt:lpstr>
      <vt:lpstr>PowerPoint Presentation</vt:lpstr>
      <vt:lpstr>External Integration  – Vertical and Horizontal</vt:lpstr>
      <vt:lpstr>Team Coordination and Support</vt:lpstr>
      <vt:lpstr>Team Coordination and Support</vt:lpstr>
      <vt:lpstr>TVCT Benefits for the GP Practice</vt:lpstr>
      <vt:lpstr>TVCT Benefits for the Patients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Brian Ruff</dc:creator>
  <cp:lastModifiedBy>Brian Ruff</cp:lastModifiedBy>
  <cp:revision>4</cp:revision>
  <dcterms:created xsi:type="dcterms:W3CDTF">2024-09-20T10:39:22Z</dcterms:created>
  <dcterms:modified xsi:type="dcterms:W3CDTF">2025-04-12T10:44:42Z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2024-06-04T00:00:00Z</vt:filetime>
  </property>
  <property fmtid="{D5CDD505-2E9C-101B-9397-08002B2CF9AE}" pid="3" name="LastSaved">
    <vt:filetime>2024-06-05T00:00:00Z</vt:filetime>
  </property>
  <property fmtid="{D5CDD505-2E9C-101B-9397-08002B2CF9AE}" pid="4" name="ContentTypeId">
    <vt:lpwstr>0x0101006747E090EB252945909B3D4BF28F253F</vt:lpwstr>
  </property>
  <property fmtid="{D5CDD505-2E9C-101B-9397-08002B2CF9AE}" pid="5" name="MediaServiceImageTags">
    <vt:lpwstr/>
  </property>
</Properties>
</file>