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509" r:id="rId3"/>
    <p:sldId id="625" r:id="rId4"/>
    <p:sldId id="258" r:id="rId5"/>
    <p:sldId id="259" r:id="rId6"/>
    <p:sldId id="260" r:id="rId7"/>
    <p:sldId id="261" r:id="rId8"/>
    <p:sldId id="616" r:id="rId9"/>
    <p:sldId id="614" r:id="rId10"/>
    <p:sldId id="627" r:id="rId11"/>
    <p:sldId id="628" r:id="rId12"/>
    <p:sldId id="622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9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8E44D-F298-496F-86B9-D0F0DEE6406C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C963E-69AF-418F-9896-0992BFC91D5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18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B4AB09-805E-B948-B65F-45C731901341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703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18E8-04ED-6318-84DE-C5D931129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45C3EC-544C-BD27-A17F-0BE3E90F4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33B83-C978-4FAC-2F77-FFC092D12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AB6CB-12E3-2384-C4BA-57160B7608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59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933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23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117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F907-7B10-31C6-D801-4953317AF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B004C-295A-746F-3B2B-D0C1E66B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1E516-D494-045F-E5CA-2AB46EFE2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367EA-855C-AC63-33F7-F9F7DD25B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CD478-97D7-8120-69EC-15893918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369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52AF-C35C-D93D-A079-A75B4F96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5ABD9-60BF-725D-5B79-34A1BA974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F2819-A846-9F07-46F6-3B65B32C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8034D-AA3C-F201-C0B4-DFEC85B1E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2FF1-1B2B-B473-ACB9-4711DEE90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762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7A33-0C50-125C-C5CA-9C818EF0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B4291-C41F-7E6C-A719-38A8E0A87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F6E26-64B9-D521-3EDB-E71CAD8F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32115-4861-E940-CFBC-7B59DD0C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47ACA-4953-9DC2-51F6-16E41C8E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75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6F666-1411-9532-BFEC-B25345387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9BAEE-3FC2-EEFD-BC0E-71C088562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A7C14-375F-E360-1A25-D04CC81BD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2FACA-DD24-4C5A-A405-8B528D9C9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B8CAE-79C5-A7DC-782C-26A3101BE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507DD-AF79-6410-D784-214AB636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87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B50A1-B355-4CAE-E12A-7CE75D2D3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6A03E-CBE2-C984-088A-C99A40A0E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0BB13D-48DA-553B-305F-2E5B6BA99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963CA-765C-FB6F-572F-81DEF28BD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EA18-F36B-5DB3-EE5D-D648B2958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B8E87-666E-C84C-8008-459072684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3D6FBF-A933-76E8-4067-4950EA58B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30BB8E-D6BF-3F65-1C01-7D8083CA6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796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0FAEE-0A85-34FD-887B-381214F5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543406-1A7D-971E-DDCC-BBC15EC1F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C338E-8209-0789-E7A5-09ADDD41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5ABE2-80C7-2DF2-C662-5FCA3369E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2427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14D2BE-1F76-7461-5F29-8ED2F4295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9C3025-8DAE-F88E-9B85-C0A0DE5B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24C0C-3F0D-7FAF-33FD-26662F8A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644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AFCEA-7147-F105-D64B-EDB3FE05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62D97-8EE0-D372-11AE-5262CCB1D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3A099-64DD-659C-195F-A04CAC4E4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3A568-47E0-0C5C-899E-9B99AC3F9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2D08A-F158-D92E-959E-8641AC51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AE7C1-C101-7BBD-22D1-A8DFAC043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640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A1B9-E4F6-B4CE-EEC8-C4231338A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DEA22-C097-1B27-02EC-85D6B03B9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DD3E-1122-E884-D206-326D00BFF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7A7F9-7B64-C0B6-8E67-133CEBA2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029CC-8F1E-C0B4-F4BC-0761F8FF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C81B4-5370-AE60-7536-EA4F23F7C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523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E802-D45C-B29C-8278-F780E3A0B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98E676-6EAA-48A6-2338-8EAF6990C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6A8AB-55D1-3096-A9DC-7892D04CA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BF833-32B3-8001-74DF-286BFE4C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FADF6-92E4-D8AC-DB2C-E567E697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923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99796F-E4CB-55EC-9380-092A1FA6F0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B31860-9EF8-9672-8A5F-53256F414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85366-FD69-B04B-4584-46E1708E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052A3-CA90-794E-AE62-3EF5FC4F8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5D10A-C0D8-8B3F-F512-BB2091FC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309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B54E0-61D0-CF27-73A9-49136040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82AA6-83AF-4978-78B6-8D4C25CC9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D2FBF-D97E-FC1D-004F-F45DCC5FA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6DD3EF-2113-434E-94E7-47021A530CF3}" type="datetimeFigureOut">
              <a:rPr lang="en-ZA" smtClean="0"/>
              <a:t>2025/06/26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CE0AA-0EE0-6FED-74B4-9427F662F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9F8EE-B9CE-CA8D-6F28-172BD79DF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0022F-82AA-4E90-9573-7DF0A54103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443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8000" y="762000"/>
            <a:ext cx="8436610" cy="3212374"/>
          </a:xfrm>
        </p:spPr>
        <p:txBody>
          <a:bodyPr>
            <a:normAutofit fontScale="90000"/>
          </a:bodyPr>
          <a:lstStyle/>
          <a:p>
            <a: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 of </a:t>
            </a:r>
            <a:b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Early-Onset Pre-eclampsia (PE) 25.6.2025</a:t>
            </a:r>
            <a:b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1" y="4944836"/>
            <a:ext cx="5151120" cy="67491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Dr Siva Pillay</a:t>
            </a:r>
          </a:p>
          <a:p>
            <a:r>
              <a:rPr lang="en-US" dirty="0"/>
              <a:t>Maternal Fetal Medicine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B76773-1101-441E-9636-230430D61AF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1" y="4196081"/>
            <a:ext cx="2428240" cy="2321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407160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Disclaimer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5065" y="1117601"/>
            <a:ext cx="8792306" cy="5264151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sz="2400" dirty="0"/>
          </a:p>
          <a:p>
            <a:pPr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defRPr/>
            </a:pPr>
            <a:endParaRPr lang="en-US" dirty="0"/>
          </a:p>
          <a:p>
            <a:pPr lvl="1">
              <a:lnSpc>
                <a:spcPct val="80000"/>
              </a:lnSpc>
              <a:buNone/>
              <a:defRPr/>
            </a:pPr>
            <a:r>
              <a:rPr lang="en-US" sz="3200" dirty="0"/>
              <a:t>No declarations to make</a:t>
            </a:r>
          </a:p>
          <a:p>
            <a:pPr lvl="1">
              <a:lnSpc>
                <a:spcPct val="80000"/>
              </a:lnSpc>
              <a:buNone/>
              <a:defRPr/>
            </a:pPr>
            <a:endParaRPr lang="en-US" sz="1000" dirty="0"/>
          </a:p>
          <a:p>
            <a:pPr lvl="1">
              <a:lnSpc>
                <a:spcPct val="80000"/>
              </a:lnSpc>
              <a:buNone/>
              <a:defRPr/>
            </a:pPr>
            <a:r>
              <a:rPr lang="en-US" sz="3200" dirty="0"/>
              <a:t>Not affiliated to parties with Financial Interests</a:t>
            </a:r>
          </a:p>
          <a:p>
            <a:pPr lvl="1">
              <a:lnSpc>
                <a:spcPct val="80000"/>
              </a:lnSpc>
              <a:buNone/>
              <a:defRPr/>
            </a:pPr>
            <a:endParaRPr lang="en-US" sz="1000" dirty="0"/>
          </a:p>
          <a:p>
            <a:pPr lvl="1">
              <a:lnSpc>
                <a:spcPct val="80000"/>
              </a:lnSpc>
              <a:buNone/>
              <a:defRPr/>
            </a:pPr>
            <a:r>
              <a:rPr lang="en-US" sz="3200" dirty="0"/>
              <a:t>No conflict of Interest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321FE-8678-4DC0-B508-997FE2EB278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883EB-6436-90DD-5041-BC01B4CA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4C64CEDD-4094-4BA4-05C0-98241FDF6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558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Z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Prevalence of Early-Onset PET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034FB8B5-A20E-55DE-AB77-758EE4D6DA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206248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sz="2400" dirty="0"/>
          </a:p>
          <a:p>
            <a:pPr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defRPr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A5A70B-03BE-705A-44FF-DA9E194B66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38F430-00D0-7D1E-7422-F23098DF9B93}"/>
              </a:ext>
            </a:extLst>
          </p:cNvPr>
          <p:cNvSpPr txBox="1"/>
          <p:nvPr/>
        </p:nvSpPr>
        <p:spPr>
          <a:xfrm>
            <a:off x="1788160" y="1905507"/>
            <a:ext cx="835152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>
                <a:latin typeface="+mj-lt"/>
              </a:rPr>
              <a:t>Occurs in 0.5% to 1% of pregnancies worldwide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>
                <a:latin typeface="+mj-lt"/>
              </a:rPr>
              <a:t>More common in women with risk factors (e.g., prior PET, chronic hypertension, diabetes)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>
                <a:latin typeface="+mj-lt"/>
              </a:rPr>
              <a:t>Higher incidence in LMICs due to limited screening and antenatal care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>
                <a:latin typeface="+mj-lt"/>
              </a:rPr>
              <a:t>Higher incidence in Black African population and WLWH</a:t>
            </a:r>
          </a:p>
        </p:txBody>
      </p:sp>
    </p:spTree>
    <p:extLst>
      <p:ext uri="{BB962C8B-B14F-4D97-AF65-F5344CB8AC3E}">
        <p14:creationId xmlns:p14="http://schemas.microsoft.com/office/powerpoint/2010/main" val="2700728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579120"/>
          </a:xfrm>
        </p:spPr>
        <p:txBody>
          <a:bodyPr>
            <a:normAutofit fontScale="90000"/>
          </a:bodyPr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Complications of Early-Onset PET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340" y="1513840"/>
            <a:ext cx="8275320" cy="4582160"/>
          </a:xfrm>
        </p:spPr>
        <p:txBody>
          <a:bodyPr/>
          <a:lstStyle/>
          <a:p>
            <a:r>
              <a:rPr dirty="0"/>
              <a:t>Severe hypertension and proteinuria </a:t>
            </a:r>
            <a:r>
              <a:rPr lang="en-ZA" dirty="0"/>
              <a:t>after 20</a:t>
            </a:r>
            <a:r>
              <a:rPr dirty="0"/>
              <a:t> weeks gestation</a:t>
            </a:r>
          </a:p>
          <a:p>
            <a:r>
              <a:rPr dirty="0"/>
              <a:t>Fetal growth restriction and preterm birth</a:t>
            </a:r>
          </a:p>
          <a:p>
            <a:r>
              <a:rPr dirty="0"/>
              <a:t>Increased risk of placental abruption, HELLP syndrome, and maternal organ failure</a:t>
            </a:r>
          </a:p>
          <a:p>
            <a:r>
              <a:rPr dirty="0"/>
              <a:t>Higher perinatal and maternal mortality rates</a:t>
            </a:r>
            <a:endParaRPr lang="en-ZA" dirty="0"/>
          </a:p>
          <a:p>
            <a:r>
              <a:rPr lang="en-ZA" dirty="0"/>
              <a:t>Long term cardiac sequalae for PE</a:t>
            </a:r>
          </a:p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73C55F-6751-A8C7-511B-671E624123A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840" y="609600"/>
            <a:ext cx="8392160" cy="838200"/>
          </a:xfrm>
        </p:spPr>
        <p:txBody>
          <a:bodyPr/>
          <a:lstStyle/>
          <a:p>
            <a:r>
              <a:rPr sz="4000" b="1" dirty="0">
                <a:solidFill>
                  <a:srgbClr val="FF0000"/>
                </a:solidFill>
              </a:rPr>
              <a:t>Screening for PET in the </a:t>
            </a:r>
            <a:r>
              <a:rPr lang="en-ZA" sz="4000" b="1" dirty="0">
                <a:solidFill>
                  <a:srgbClr val="FF0000"/>
                </a:solidFill>
              </a:rPr>
              <a:t>1st</a:t>
            </a:r>
            <a:r>
              <a:rPr sz="4000" b="1" dirty="0">
                <a:solidFill>
                  <a:srgbClr val="FF0000"/>
                </a:solidFill>
              </a:rPr>
              <a:t> Trimester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340" y="1524000"/>
            <a:ext cx="8023860" cy="4572000"/>
          </a:xfrm>
        </p:spPr>
        <p:txBody>
          <a:bodyPr/>
          <a:lstStyle/>
          <a:p>
            <a:r>
              <a:rPr dirty="0"/>
              <a:t>Performed between 11–13+6 weeks gestation</a:t>
            </a:r>
          </a:p>
          <a:p>
            <a:r>
              <a:rPr dirty="0"/>
              <a:t>Includes maternal history, mean arterial pressure (MAP), uterine artery Doppler, and </a:t>
            </a:r>
            <a:r>
              <a:rPr dirty="0" err="1"/>
              <a:t>PlGF</a:t>
            </a:r>
            <a:endParaRPr dirty="0"/>
          </a:p>
          <a:p>
            <a:r>
              <a:rPr dirty="0"/>
              <a:t>Risk calculation using combined algorithm (e.g., FMF algorithm)</a:t>
            </a:r>
          </a:p>
          <a:p>
            <a:r>
              <a:rPr dirty="0"/>
              <a:t>Identifies high-risk women for early intervention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E4D23A-78E5-FA5B-D8C4-9848B78674A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721360"/>
          </a:xfrm>
        </p:spPr>
        <p:txBody>
          <a:bodyPr>
            <a:normAutofit fontScale="90000"/>
          </a:bodyPr>
          <a:lstStyle/>
          <a:p>
            <a:r>
              <a:rPr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Aspirin Prevents </a:t>
            </a:r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Early-Onset</a:t>
            </a:r>
            <a:r>
              <a:rPr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340" y="1534160"/>
            <a:ext cx="8023860" cy="4561840"/>
          </a:xfrm>
        </p:spPr>
        <p:txBody>
          <a:bodyPr/>
          <a:lstStyle/>
          <a:p>
            <a:r>
              <a:rPr dirty="0"/>
              <a:t>Low-dose aspirin (usually 150 mg at night) started </a:t>
            </a:r>
            <a:r>
              <a:rPr lang="en-ZA" dirty="0"/>
              <a:t>early before </a:t>
            </a:r>
            <a:r>
              <a:rPr dirty="0"/>
              <a:t>16 weeks</a:t>
            </a:r>
            <a:r>
              <a:rPr lang="en-ZA" dirty="0"/>
              <a:t> (2 x Ecotrin)</a:t>
            </a:r>
            <a:endParaRPr dirty="0"/>
          </a:p>
          <a:p>
            <a:r>
              <a:rPr dirty="0"/>
              <a:t>Improves placental perfusion by inhibiting thromboxane and enhancing prostacyclin</a:t>
            </a:r>
          </a:p>
          <a:p>
            <a:r>
              <a:rPr dirty="0"/>
              <a:t>Reduces incidence of early-onset PET by up to </a:t>
            </a:r>
            <a:r>
              <a:rPr lang="en-ZA" dirty="0"/>
              <a:t>95</a:t>
            </a:r>
            <a:r>
              <a:rPr dirty="0"/>
              <a:t>% in high-risk women</a:t>
            </a:r>
          </a:p>
          <a:p>
            <a:r>
              <a:rPr dirty="0"/>
              <a:t>Safe and cost-effective intervention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2D19A7-5C22-DBD8-3BFE-009365CA095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467360"/>
          </a:xfrm>
        </p:spPr>
        <p:txBody>
          <a:bodyPr>
            <a:normAutofit fontScale="90000"/>
          </a:bodyPr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Guidelines for Aspirin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340" y="1473200"/>
            <a:ext cx="8201660" cy="4622800"/>
          </a:xfrm>
        </p:spPr>
        <p:txBody>
          <a:bodyPr/>
          <a:lstStyle/>
          <a:p>
            <a:r>
              <a:rPr dirty="0"/>
              <a:t>Start between 11–14 weeks in high-risk pregnancies</a:t>
            </a:r>
          </a:p>
          <a:p>
            <a:r>
              <a:rPr dirty="0"/>
              <a:t>Continue until 36 weeks or </a:t>
            </a:r>
            <a:r>
              <a:rPr lang="en-ZA" dirty="0"/>
              <a:t>if PET sets in before </a:t>
            </a:r>
            <a:r>
              <a:rPr dirty="0"/>
              <a:t>delivery</a:t>
            </a:r>
          </a:p>
          <a:p>
            <a:r>
              <a:rPr dirty="0"/>
              <a:t>Recommended by FIGO, NICE, and ACOG for women at high risk</a:t>
            </a:r>
            <a:endParaRPr lang="en-ZA" dirty="0"/>
          </a:p>
          <a:p>
            <a:r>
              <a:rPr dirty="0"/>
              <a:t>Monitor adherence and side effects</a:t>
            </a:r>
            <a:endParaRPr lang="en-ZA" dirty="0"/>
          </a:p>
          <a:p>
            <a:r>
              <a:rPr lang="en-ZA" dirty="0"/>
              <a:t>Stop 72h before any planned surgery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3F82B-BF06-C71E-4861-133E7DBB65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7168" y="535011"/>
            <a:ext cx="7772400" cy="407796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sz="3600" b="1" dirty="0">
                <a:solidFill>
                  <a:srgbClr val="FF0000"/>
                </a:solidFill>
              </a:rPr>
            </a:b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Gold Standard in PET Prophylaxis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(91% effective – early onset PET)</a:t>
            </a:r>
            <a:br>
              <a:rPr lang="en-US" sz="3200" b="1" dirty="0">
                <a:solidFill>
                  <a:srgbClr val="FF0000"/>
                </a:solidFill>
              </a:rPr>
            </a:br>
            <a:br>
              <a:rPr lang="en-US" sz="4000" b="1" dirty="0">
                <a:solidFill>
                  <a:srgbClr val="FF0000"/>
                </a:solidFill>
              </a:rPr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5644" y="993059"/>
            <a:ext cx="8460712" cy="6461901"/>
          </a:xfrm>
        </p:spPr>
        <p:txBody>
          <a:bodyPr/>
          <a:lstStyle/>
          <a:p>
            <a:endParaRPr lang="en-ZA" dirty="0"/>
          </a:p>
          <a:p>
            <a:pPr>
              <a:lnSpc>
                <a:spcPct val="80000"/>
              </a:lnSpc>
              <a:buNone/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C792D-2F81-49F4-BE38-D1415D9E94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563" y="5670702"/>
            <a:ext cx="807720" cy="90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590F8B-778C-460F-8204-321D91FC8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168" y="1415029"/>
            <a:ext cx="6848306" cy="428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0143" y="476251"/>
            <a:ext cx="8782665" cy="40865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</a:rPr>
              <a:t>Primary PET Prophylaxis (Risk Score)</a:t>
            </a:r>
            <a:br>
              <a:rPr lang="en-US" sz="4000" b="1" dirty="0">
                <a:solidFill>
                  <a:srgbClr val="FF0000"/>
                </a:solidFill>
              </a:rPr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5596" y="884904"/>
            <a:ext cx="8460712" cy="5496847"/>
          </a:xfrm>
        </p:spPr>
        <p:txBody>
          <a:bodyPr/>
          <a:lstStyle/>
          <a:p>
            <a:pPr marL="0" indent="0">
              <a:buNone/>
            </a:pPr>
            <a:endParaRPr lang="en-ZA" sz="1600" dirty="0"/>
          </a:p>
          <a:p>
            <a:pPr>
              <a:lnSpc>
                <a:spcPct val="80000"/>
              </a:lnSpc>
              <a:buNone/>
              <a:defRPr/>
            </a:pP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87AD103-7322-45DD-BB57-C190D599CF89}"/>
              </a:ext>
            </a:extLst>
          </p:cNvPr>
          <p:cNvGraphicFramePr>
            <a:graphicFrameLocks noGrp="1"/>
          </p:cNvGraphicFramePr>
          <p:nvPr/>
        </p:nvGraphicFramePr>
        <p:xfrm>
          <a:off x="1469571" y="870857"/>
          <a:ext cx="9063236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364">
                  <a:extLst>
                    <a:ext uri="{9D8B030D-6E8A-4147-A177-3AD203B41FA5}">
                      <a16:colId xmlns:a16="http://schemas.microsoft.com/office/drawing/2014/main" val="3127008062"/>
                    </a:ext>
                  </a:extLst>
                </a:gridCol>
                <a:gridCol w="3002936">
                  <a:extLst>
                    <a:ext uri="{9D8B030D-6E8A-4147-A177-3AD203B41FA5}">
                      <a16:colId xmlns:a16="http://schemas.microsoft.com/office/drawing/2014/main" val="1038272531"/>
                    </a:ext>
                  </a:extLst>
                </a:gridCol>
                <a:gridCol w="3002936">
                  <a:extLst>
                    <a:ext uri="{9D8B030D-6E8A-4147-A177-3AD203B41FA5}">
                      <a16:colId xmlns:a16="http://schemas.microsoft.com/office/drawing/2014/main" val="192648326"/>
                    </a:ext>
                  </a:extLst>
                </a:gridCol>
              </a:tblGrid>
              <a:tr h="8969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ZA" sz="2000" u="sng" dirty="0">
                          <a:solidFill>
                            <a:schemeClr val="tx1"/>
                          </a:solidFill>
                        </a:rPr>
                        <a:t>High Risk (3)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ZA" sz="2000" u="sng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Pre-gestational DM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Chronic Hpt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Thrombocytopenia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Chr. Renal Disease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Auto-immune Diseases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      (SLE; APLAS; RA)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Assisted Reproduction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ZA" sz="2000" b="0" dirty="0">
                          <a:solidFill>
                            <a:schemeClr val="tx1"/>
                          </a:solidFill>
                        </a:rPr>
                        <a:t>     (OD or Surrogacy)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ZA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ZA" sz="2000" u="sng" dirty="0">
                          <a:solidFill>
                            <a:schemeClr val="tx1"/>
                          </a:solidFill>
                        </a:rPr>
                        <a:t>Moderate Risk (2)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ZA" sz="2000" u="sng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Hypothyroidism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F/h/o PET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Gestational DM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BMI &gt;= 35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Multiple pregnancy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Previous PET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ZA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ZA" sz="2000" u="sng" dirty="0">
                          <a:solidFill>
                            <a:schemeClr val="tx1"/>
                          </a:solidFill>
                        </a:rPr>
                        <a:t>Low risk (1)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ZA" sz="2000" u="sng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Age &gt;35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Age &lt;19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Anaemia &lt;10g%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BMI &gt;= 30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Primigravida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Mother SGA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F/h/o Cardiac disease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PCOS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Preg interval &gt; 7 years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IVF / ICSI Assisted preg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MAP &gt;= 85mmHg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Dyslipidaemias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ZA" sz="2000" b="0" u="none" dirty="0">
                          <a:solidFill>
                            <a:schemeClr val="tx1"/>
                          </a:solidFill>
                        </a:rPr>
                        <a:t>Weight gain in preg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endParaRPr lang="en-ZA" sz="2000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80079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2855663-98A4-4705-88FD-937E12D771C8}"/>
              </a:ext>
            </a:extLst>
          </p:cNvPr>
          <p:cNvSpPr txBox="1"/>
          <p:nvPr/>
        </p:nvSpPr>
        <p:spPr>
          <a:xfrm>
            <a:off x="1970314" y="4539343"/>
            <a:ext cx="4746172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solidFill>
                  <a:srgbClr val="FF0000"/>
                </a:solidFill>
              </a:rPr>
              <a:t>If score is &gt;/= 3</a:t>
            </a:r>
          </a:p>
          <a:p>
            <a:pPr algn="ctr"/>
            <a:r>
              <a:rPr lang="en-ZA" b="1" dirty="0">
                <a:solidFill>
                  <a:srgbClr val="FF0000"/>
                </a:solidFill>
              </a:rPr>
              <a:t>Start PET Prophylaxis</a:t>
            </a:r>
          </a:p>
          <a:p>
            <a:pPr algn="ctr"/>
            <a:r>
              <a:rPr lang="en-ZA" b="1" dirty="0">
                <a:solidFill>
                  <a:srgbClr val="FF0000"/>
                </a:solidFill>
              </a:rPr>
              <a:t>Aspirin 150mg/d (Ecotrin 2 nocte)</a:t>
            </a:r>
          </a:p>
          <a:p>
            <a:pPr algn="ctr"/>
            <a:r>
              <a:rPr lang="en-ZA" sz="1600" b="1" dirty="0">
                <a:solidFill>
                  <a:srgbClr val="FF0000"/>
                </a:solidFill>
              </a:rPr>
              <a:t>+ </a:t>
            </a:r>
          </a:p>
          <a:p>
            <a:pPr algn="ctr"/>
            <a:r>
              <a:rPr lang="en-ZA" b="1" dirty="0">
                <a:solidFill>
                  <a:srgbClr val="FF0000"/>
                </a:solidFill>
              </a:rPr>
              <a:t>Calcium 1g -1.5g/d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8142AC1-2E58-4A81-A740-73011D2CB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3617" y="5661804"/>
            <a:ext cx="844960" cy="94513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9D3C48-07CD-4029-B2D9-62CEBC97EBC1}"/>
              </a:ext>
            </a:extLst>
          </p:cNvPr>
          <p:cNvCxnSpPr>
            <a:cxnSpLocks/>
          </p:cNvCxnSpPr>
          <p:nvPr/>
        </p:nvCxnSpPr>
        <p:spPr>
          <a:xfrm>
            <a:off x="4419600" y="1049033"/>
            <a:ext cx="0" cy="33161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75CA86-D523-4E1A-BA31-6C157075C821}"/>
              </a:ext>
            </a:extLst>
          </p:cNvPr>
          <p:cNvCxnSpPr>
            <a:cxnSpLocks/>
          </p:cNvCxnSpPr>
          <p:nvPr/>
        </p:nvCxnSpPr>
        <p:spPr>
          <a:xfrm>
            <a:off x="7445829" y="1027455"/>
            <a:ext cx="0" cy="451337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85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753D-2ADD-E6A3-9012-169AFA382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EC6F21-240A-5D7A-E5F1-F401A6BC2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2880" y="0"/>
            <a:ext cx="9215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33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D5A43-8190-478E-D676-2E3E1F461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0880" y="0"/>
            <a:ext cx="8260080" cy="944880"/>
          </a:xfrm>
        </p:spPr>
        <p:txBody>
          <a:bodyPr/>
          <a:lstStyle/>
          <a:p>
            <a:r>
              <a:rPr lang="en-Z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FMF Recommendation / Conclusion: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0D11B-C3FE-AA6D-8186-00E7950CD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833120"/>
            <a:ext cx="8849360" cy="5740400"/>
          </a:xfrm>
        </p:spPr>
        <p:txBody>
          <a:bodyPr/>
          <a:lstStyle/>
          <a:p>
            <a:r>
              <a:rPr lang="en-ZA" sz="2600" dirty="0"/>
              <a:t>Preeclampsia is a severe pregnancy complication, with high long-term morbidity for mother and child, and has a high incidence of about 2-5% in South Africa</a:t>
            </a:r>
          </a:p>
          <a:p>
            <a:r>
              <a:rPr lang="en-ZA" sz="2600" dirty="0"/>
              <a:t>Prediction &amp; prevention of most early-onset PE is possible today</a:t>
            </a:r>
          </a:p>
          <a:p>
            <a:r>
              <a:rPr lang="en-ZA" sz="2600" dirty="0"/>
              <a:t>PE screening should be offered to all pregnant women. </a:t>
            </a:r>
          </a:p>
          <a:p>
            <a:r>
              <a:rPr lang="en-ZA" sz="2600" dirty="0"/>
              <a:t>The most efficient method of prediction (screening) is the combined 1st trimester screening algorithm for PE developed by the FMF. </a:t>
            </a:r>
          </a:p>
          <a:p>
            <a:r>
              <a:rPr lang="en-ZA" sz="2600" dirty="0"/>
              <a:t>With such screening 75% of all pregnant women at increased risk for preeclampsia can be identified &amp; preterm PE can be prevented in about 2/3 of these women. </a:t>
            </a:r>
          </a:p>
          <a:p>
            <a:r>
              <a:rPr lang="en-ZA" sz="2600" dirty="0"/>
              <a:t>Aspirin can help 91% of PE mothers</a:t>
            </a:r>
          </a:p>
        </p:txBody>
      </p:sp>
    </p:spTree>
    <p:extLst>
      <p:ext uri="{BB962C8B-B14F-4D97-AF65-F5344CB8AC3E}">
        <p14:creationId xmlns:p14="http://schemas.microsoft.com/office/powerpoint/2010/main" val="2935228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9752" y="476251"/>
            <a:ext cx="7772400" cy="70803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>
                <a:solidFill>
                  <a:srgbClr val="FF0000"/>
                </a:solidFill>
              </a:rPr>
              <a:t>Take home message</a:t>
            </a:r>
            <a:br>
              <a:rPr lang="en-US" sz="4000" b="1" dirty="0">
                <a:solidFill>
                  <a:srgbClr val="FF0000"/>
                </a:solidFill>
              </a:rPr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5596" y="1248698"/>
            <a:ext cx="8460712" cy="5133053"/>
          </a:xfrm>
        </p:spPr>
        <p:txBody>
          <a:bodyPr/>
          <a:lstStyle/>
          <a:p>
            <a:pPr marL="0" indent="0" algn="ctr">
              <a:buNone/>
            </a:pPr>
            <a:r>
              <a:rPr lang="en-ZA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ZA" b="1" dirty="0">
                <a:latin typeface="+mn-lt"/>
              </a:rPr>
              <a:t>PET Prophylaxis post Screening</a:t>
            </a:r>
          </a:p>
          <a:p>
            <a:pPr marL="0" indent="0" algn="ctr">
              <a:buNone/>
            </a:pPr>
            <a:r>
              <a:rPr lang="en-ZA" sz="2000" b="1" dirty="0"/>
              <a:t>with</a:t>
            </a:r>
          </a:p>
          <a:p>
            <a:pPr marL="0" indent="0" algn="ctr">
              <a:buNone/>
            </a:pPr>
            <a:r>
              <a:rPr lang="en-ZA" b="1" dirty="0">
                <a:latin typeface="+mn-lt"/>
              </a:rPr>
              <a:t>Aspirin 150mg/d (Ecotrin 2 nocte)</a:t>
            </a:r>
          </a:p>
          <a:p>
            <a:pPr marL="0" indent="0" algn="ctr">
              <a:buNone/>
            </a:pPr>
            <a:r>
              <a:rPr lang="en-ZA" sz="2000" b="1" dirty="0"/>
              <a:t>+ </a:t>
            </a:r>
          </a:p>
          <a:p>
            <a:pPr marL="0" indent="0" algn="ctr">
              <a:buNone/>
            </a:pPr>
            <a:r>
              <a:rPr lang="en-ZA" b="1" dirty="0">
                <a:latin typeface="+mn-lt"/>
              </a:rPr>
              <a:t>Calcium 1g/d</a:t>
            </a:r>
          </a:p>
          <a:p>
            <a:pPr marL="0" indent="0" algn="ctr">
              <a:buNone/>
            </a:pPr>
            <a:endParaRPr lang="en-ZA" b="1" dirty="0"/>
          </a:p>
          <a:p>
            <a:pPr marL="0" indent="0" algn="ctr">
              <a:buNone/>
            </a:pPr>
            <a:r>
              <a:rPr lang="en-ZA" b="1" dirty="0">
                <a:solidFill>
                  <a:srgbClr val="FF0000"/>
                </a:solidFill>
                <a:latin typeface="+mn-lt"/>
              </a:rPr>
              <a:t>91% effective to prevent and help with</a:t>
            </a:r>
          </a:p>
          <a:p>
            <a:pPr marL="0" indent="0" algn="ctr">
              <a:buNone/>
            </a:pPr>
            <a:r>
              <a:rPr lang="en-ZA" b="1" dirty="0">
                <a:solidFill>
                  <a:srgbClr val="FF0000"/>
                </a:solidFill>
                <a:latin typeface="+mn-lt"/>
              </a:rPr>
              <a:t>Early onset PET</a:t>
            </a:r>
          </a:p>
          <a:p>
            <a:pPr algn="ctr">
              <a:lnSpc>
                <a:spcPct val="80000"/>
              </a:lnSpc>
              <a:buNone/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C792D-2F81-49F4-BE38-D1415D9E94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734" y="5700416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202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462280"/>
          </a:xfrm>
        </p:spPr>
        <p:txBody>
          <a:bodyPr>
            <a:normAutofit fontScale="90000"/>
          </a:bodyPr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340" y="1280160"/>
            <a:ext cx="8023860" cy="4815840"/>
          </a:xfrm>
        </p:spPr>
        <p:txBody>
          <a:bodyPr/>
          <a:lstStyle/>
          <a:p>
            <a:r>
              <a:rPr dirty="0"/>
              <a:t>FIGO (2019). 'FIGO Initiative on Pre-eclampsia'</a:t>
            </a:r>
          </a:p>
          <a:p>
            <a:r>
              <a:rPr dirty="0"/>
              <a:t>NICE Guideline NG133 (2019). Hypertension in pregnancy</a:t>
            </a:r>
          </a:p>
          <a:p>
            <a:r>
              <a:rPr dirty="0"/>
              <a:t>Rolnik DL et al. (2017). N Engl J Med, 377:613–622</a:t>
            </a:r>
          </a:p>
          <a:p>
            <a:pPr marL="0" indent="0">
              <a:buNone/>
            </a:pPr>
            <a:r>
              <a:rPr dirty="0"/>
              <a:t>• ACOG Practice Bulletin No. 222 (2020)</a:t>
            </a:r>
            <a:endParaRPr lang="en-ZA" dirty="0"/>
          </a:p>
          <a:p>
            <a:r>
              <a:rPr lang="en-ZA" dirty="0"/>
              <a:t>FMF – which put out the first algorithm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41D0CD-2E2E-4C7D-1C2D-28EE826A3A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629</Words>
  <Application>Microsoft Office PowerPoint</Application>
  <PresentationFormat>Widescreen</PresentationFormat>
  <Paragraphs>111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Prevention of  Early-Onset Pre-eclampsia (PE) 25.6.2025 </vt:lpstr>
      <vt:lpstr>Disclaimer</vt:lpstr>
      <vt:lpstr>Prevalence of Early-Onset PET</vt:lpstr>
      <vt:lpstr>Complications of Early-Onset PET</vt:lpstr>
      <vt:lpstr>Screening for PET in the 1st Trimester</vt:lpstr>
      <vt:lpstr>Aspirin Prevents Early-Onset PET</vt:lpstr>
      <vt:lpstr>Guidelines for Aspirin Use</vt:lpstr>
      <vt:lpstr>  Gold Standard in PET Prophylaxis (91% effective – early onset PET)  </vt:lpstr>
      <vt:lpstr>Primary PET Prophylaxis (Risk Score) </vt:lpstr>
      <vt:lpstr>PowerPoint Presentation</vt:lpstr>
      <vt:lpstr>FMF Recommendation / Conclusion:</vt:lpstr>
      <vt:lpstr>Take home message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Govindsamy - Jeff Govender</dc:creator>
  <cp:lastModifiedBy>Govindsamy - Jeff Govender</cp:lastModifiedBy>
  <cp:revision>1</cp:revision>
  <dcterms:created xsi:type="dcterms:W3CDTF">2025-06-25T22:42:40Z</dcterms:created>
  <dcterms:modified xsi:type="dcterms:W3CDTF">2025-06-25T22:44:48Z</dcterms:modified>
</cp:coreProperties>
</file>