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2" r:id="rId1"/>
  </p:sldMasterIdLst>
  <p:notesMasterIdLst>
    <p:notesMasterId r:id="rId31"/>
  </p:notesMasterIdLst>
  <p:handoutMasterIdLst>
    <p:handoutMasterId r:id="rId32"/>
  </p:handoutMasterIdLst>
  <p:sldIdLst>
    <p:sldId id="256" r:id="rId2"/>
    <p:sldId id="286" r:id="rId3"/>
    <p:sldId id="258" r:id="rId4"/>
    <p:sldId id="259" r:id="rId5"/>
    <p:sldId id="289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1" r:id="rId24"/>
    <p:sldId id="280" r:id="rId25"/>
    <p:sldId id="282" r:id="rId26"/>
    <p:sldId id="284" r:id="rId27"/>
    <p:sldId id="285" r:id="rId28"/>
    <p:sldId id="283" r:id="rId29"/>
    <p:sldId id="287" r:id="rId30"/>
  </p:sldIdLst>
  <p:sldSz cx="10080625" cy="5670550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2AA3E83-580C-E14A-A402-1AA8FCBF761D}" styleName="">
    <a:wholeTbl>
      <a:tcStyle>
        <a:tcBdr/>
      </a:tcStyle>
    </a:wholeTbl>
    <a:band1H>
      <a:tcStyle>
        <a:tcBdr/>
      </a:tcStyle>
    </a:band1H>
    <a:band1V>
      <a:tcStyle>
        <a:tcBdr/>
      </a:tcStyle>
    </a:band1V>
    <a:lastCol>
      <a:tcStyle>
        <a:tcBdr/>
      </a:tcStyle>
    </a:lastCol>
    <a:firstCol>
      <a:tcStyle>
        <a:tcBdr/>
      </a:tcStyle>
    </a:firstCol>
    <a:lastRow>
      <a:tcStyle>
        <a:tcBdr/>
      </a:tcStyle>
    </a:lastRow>
    <a:firstRow>
      <a:tcStyle>
        <a:tcBdr/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22"/>
    <p:restoredTop sz="94681"/>
  </p:normalViewPr>
  <p:slideViewPr>
    <p:cSldViewPr snapToGrid="0">
      <p:cViewPr varScale="1">
        <p:scale>
          <a:sx n="126" d="100"/>
          <a:sy n="126" d="100"/>
        </p:scale>
        <p:origin x="3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image" Target="../media/image26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06FA20-6C67-4A34-9D7E-918AD24724C4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C3F2A5E-FCDE-4F30-B3F9-DB9A37D37A02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ZA" sz="2800" b="1" dirty="0"/>
            <a:t>General Strategies</a:t>
          </a:r>
          <a:endParaRPr lang="en-US" sz="2800" dirty="0"/>
        </a:p>
      </dgm:t>
    </dgm:pt>
    <dgm:pt modelId="{59BA39E5-3441-49C9-8044-4F7E85BF8052}" type="parTrans" cxnId="{5C839DF3-427C-49A8-9EFE-CB0DD52B102D}">
      <dgm:prSet/>
      <dgm:spPr/>
      <dgm:t>
        <a:bodyPr/>
        <a:lstStyle/>
        <a:p>
          <a:endParaRPr lang="en-US"/>
        </a:p>
      </dgm:t>
    </dgm:pt>
    <dgm:pt modelId="{28EF8A94-9008-47AF-8294-9DFE18C6E5CD}" type="sibTrans" cxnId="{5C839DF3-427C-49A8-9EFE-CB0DD52B102D}">
      <dgm:prSet/>
      <dgm:spPr/>
      <dgm:t>
        <a:bodyPr/>
        <a:lstStyle/>
        <a:p>
          <a:endParaRPr lang="en-US"/>
        </a:p>
      </dgm:t>
    </dgm:pt>
    <dgm:pt modelId="{E9D6FEFD-6A43-45B1-9DCA-A3604AB00D0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ZA" sz="1200" dirty="0"/>
            <a:t>Diverse Data &amp; Bias Audits:</a:t>
          </a:r>
          <a:endParaRPr lang="en-US" sz="1200" dirty="0"/>
        </a:p>
      </dgm:t>
    </dgm:pt>
    <dgm:pt modelId="{99802401-F001-4EAC-B9EF-8A1D5CE642EA}" type="parTrans" cxnId="{74392C37-2AE0-4258-A80B-5F5DD94F8188}">
      <dgm:prSet/>
      <dgm:spPr/>
      <dgm:t>
        <a:bodyPr/>
        <a:lstStyle/>
        <a:p>
          <a:endParaRPr lang="en-US"/>
        </a:p>
      </dgm:t>
    </dgm:pt>
    <dgm:pt modelId="{D50E8BB4-5CB4-4742-9359-472452A04AC8}" type="sibTrans" cxnId="{74392C37-2AE0-4258-A80B-5F5DD94F8188}">
      <dgm:prSet/>
      <dgm:spPr/>
      <dgm:t>
        <a:bodyPr/>
        <a:lstStyle/>
        <a:p>
          <a:endParaRPr lang="en-US"/>
        </a:p>
      </dgm:t>
    </dgm:pt>
    <dgm:pt modelId="{EFC06577-A6EE-4DC3-B334-CAAA68A265B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ZA" sz="1200" dirty="0"/>
            <a:t>Governance &amp; Policies: </a:t>
          </a:r>
        </a:p>
        <a:p>
          <a:pPr>
            <a:lnSpc>
              <a:spcPct val="100000"/>
            </a:lnSpc>
          </a:pPr>
          <a:r>
            <a:rPr lang="en-ZA" sz="1200" dirty="0"/>
            <a:t>	Ethical review boards</a:t>
          </a:r>
        </a:p>
        <a:p>
          <a:pPr>
            <a:lnSpc>
              <a:spcPct val="100000"/>
            </a:lnSpc>
          </a:pPr>
          <a:r>
            <a:rPr lang="en-ZA" sz="1200" dirty="0"/>
            <a:t>	Inclusive policies</a:t>
          </a:r>
        </a:p>
        <a:p>
          <a:pPr>
            <a:lnSpc>
              <a:spcPct val="100000"/>
            </a:lnSpc>
          </a:pPr>
          <a:r>
            <a:rPr lang="en-ZA" sz="1200" dirty="0"/>
            <a:t>	Collaboration among 	developers/clinicians/ethicists.</a:t>
          </a:r>
          <a:endParaRPr lang="en-US" sz="1200" dirty="0"/>
        </a:p>
      </dgm:t>
    </dgm:pt>
    <dgm:pt modelId="{22E710E4-44A2-4CFA-962A-537CD158207A}" type="parTrans" cxnId="{EDF1EE38-1FBB-4AD6-AA3F-067F353BA850}">
      <dgm:prSet/>
      <dgm:spPr/>
      <dgm:t>
        <a:bodyPr/>
        <a:lstStyle/>
        <a:p>
          <a:endParaRPr lang="en-US"/>
        </a:p>
      </dgm:t>
    </dgm:pt>
    <dgm:pt modelId="{EE2F4EAE-7CE2-466D-95A1-66E83758430D}" type="sibTrans" cxnId="{EDF1EE38-1FBB-4AD6-AA3F-067F353BA850}">
      <dgm:prSet/>
      <dgm:spPr/>
      <dgm:t>
        <a:bodyPr/>
        <a:lstStyle/>
        <a:p>
          <a:endParaRPr lang="en-US"/>
        </a:p>
      </dgm:t>
    </dgm:pt>
    <dgm:pt modelId="{8736CB7A-C9CC-4145-A9E8-D26E3034E64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ZA" sz="1200" dirty="0"/>
            <a:t>Foresight – “Where is all this going?”</a:t>
          </a:r>
          <a:endParaRPr lang="en-US" sz="1200" dirty="0"/>
        </a:p>
      </dgm:t>
    </dgm:pt>
    <dgm:pt modelId="{3582B539-4F41-4461-9A7F-2CCEBCEE4790}" type="parTrans" cxnId="{3E12A558-6D7C-4E70-AE8F-A60569A60800}">
      <dgm:prSet/>
      <dgm:spPr/>
      <dgm:t>
        <a:bodyPr/>
        <a:lstStyle/>
        <a:p>
          <a:endParaRPr lang="en-US"/>
        </a:p>
      </dgm:t>
    </dgm:pt>
    <dgm:pt modelId="{AE89BD89-92C4-47F5-8FA5-499634FFAF2D}" type="sibTrans" cxnId="{3E12A558-6D7C-4E70-AE8F-A60569A60800}">
      <dgm:prSet/>
      <dgm:spPr/>
      <dgm:t>
        <a:bodyPr/>
        <a:lstStyle/>
        <a:p>
          <a:endParaRPr lang="en-US"/>
        </a:p>
      </dgm:t>
    </dgm:pt>
    <dgm:pt modelId="{C0C7B8F3-E9D5-4B69-AA78-5B9C9CB74C2E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ZA" sz="2800" b="1" dirty="0"/>
            <a:t>Personal Strategies</a:t>
          </a:r>
          <a:endParaRPr lang="en-US" sz="2800" dirty="0"/>
        </a:p>
      </dgm:t>
    </dgm:pt>
    <dgm:pt modelId="{C0FBC041-3C92-4DBD-BAE9-F99488F0B2C2}" type="parTrans" cxnId="{E2B6C604-E2AA-47CF-93E0-9D54E3667FC6}">
      <dgm:prSet/>
      <dgm:spPr/>
      <dgm:t>
        <a:bodyPr/>
        <a:lstStyle/>
        <a:p>
          <a:endParaRPr lang="en-US"/>
        </a:p>
      </dgm:t>
    </dgm:pt>
    <dgm:pt modelId="{7F592BA1-1F62-44BF-A98F-A9B0F4BB7BF9}" type="sibTrans" cxnId="{E2B6C604-E2AA-47CF-93E0-9D54E3667FC6}">
      <dgm:prSet/>
      <dgm:spPr/>
      <dgm:t>
        <a:bodyPr/>
        <a:lstStyle/>
        <a:p>
          <a:endParaRPr lang="en-US"/>
        </a:p>
      </dgm:t>
    </dgm:pt>
    <dgm:pt modelId="{54E86E13-BCCF-4E1E-885E-C3701B56FE92}">
      <dgm:prSet/>
      <dgm:spPr/>
      <dgm:t>
        <a:bodyPr/>
        <a:lstStyle/>
        <a:p>
          <a:pPr>
            <a:lnSpc>
              <a:spcPct val="100000"/>
            </a:lnSpc>
          </a:pPr>
          <a:r>
            <a:rPr lang="en-ZA" dirty="0"/>
            <a:t>Clinician Role:</a:t>
          </a:r>
          <a:endParaRPr lang="en-US" dirty="0"/>
        </a:p>
      </dgm:t>
    </dgm:pt>
    <dgm:pt modelId="{56EF6E28-4B35-445B-8B99-57BE0A615439}" type="parTrans" cxnId="{CB726DFC-78AE-432C-9F65-271DC415E699}">
      <dgm:prSet/>
      <dgm:spPr/>
      <dgm:t>
        <a:bodyPr/>
        <a:lstStyle/>
        <a:p>
          <a:endParaRPr lang="en-US"/>
        </a:p>
      </dgm:t>
    </dgm:pt>
    <dgm:pt modelId="{00689550-39A7-410D-8D01-5A8684E7BCC6}" type="sibTrans" cxnId="{CB726DFC-78AE-432C-9F65-271DC415E699}">
      <dgm:prSet/>
      <dgm:spPr/>
      <dgm:t>
        <a:bodyPr/>
        <a:lstStyle/>
        <a:p>
          <a:endParaRPr lang="en-US"/>
        </a:p>
      </dgm:t>
    </dgm:pt>
    <dgm:pt modelId="{BFF07F29-0AB0-7549-B857-66A0A48D01EC}">
      <dgm:prSet custT="1"/>
      <dgm:spPr/>
      <dgm:t>
        <a:bodyPr/>
        <a:lstStyle/>
        <a:p>
          <a:r>
            <a:rPr lang="en-ZA" sz="1200" dirty="0"/>
            <a:t>Ensure representative datasets</a:t>
          </a:r>
          <a:endParaRPr lang="en-US" sz="1200" dirty="0"/>
        </a:p>
      </dgm:t>
    </dgm:pt>
    <dgm:pt modelId="{741F0B41-7499-6245-90D8-24FACE4F7A61}" type="parTrans" cxnId="{4030259C-4BB2-0144-BDA2-2116DD151189}">
      <dgm:prSet/>
      <dgm:spPr/>
      <dgm:t>
        <a:bodyPr/>
        <a:lstStyle/>
        <a:p>
          <a:endParaRPr lang="en-GB"/>
        </a:p>
      </dgm:t>
    </dgm:pt>
    <dgm:pt modelId="{170F78E7-9514-9147-BC97-EBF15856A065}" type="sibTrans" cxnId="{4030259C-4BB2-0144-BDA2-2116DD151189}">
      <dgm:prSet/>
      <dgm:spPr/>
      <dgm:t>
        <a:bodyPr/>
        <a:lstStyle/>
        <a:p>
          <a:endParaRPr lang="en-GB"/>
        </a:p>
      </dgm:t>
    </dgm:pt>
    <dgm:pt modelId="{09BF4536-6AEA-5447-B572-A2947971D65A}">
      <dgm:prSet custT="1"/>
      <dgm:spPr/>
      <dgm:t>
        <a:bodyPr/>
        <a:lstStyle/>
        <a:p>
          <a:r>
            <a:rPr lang="en-ZA" sz="1200" dirty="0"/>
            <a:t>continuous monitoring</a:t>
          </a:r>
          <a:endParaRPr lang="en-US" sz="1200" dirty="0"/>
        </a:p>
      </dgm:t>
    </dgm:pt>
    <dgm:pt modelId="{DD633654-4940-C840-ABE4-FCAD0CF9952A}" type="parTrans" cxnId="{5F742B18-2B3E-AC49-8B25-E94B64708C02}">
      <dgm:prSet/>
      <dgm:spPr/>
      <dgm:t>
        <a:bodyPr/>
        <a:lstStyle/>
        <a:p>
          <a:endParaRPr lang="en-GB"/>
        </a:p>
      </dgm:t>
    </dgm:pt>
    <dgm:pt modelId="{8A1F19FB-6FE8-0D41-94A8-8E2E2404AC86}" type="sibTrans" cxnId="{5F742B18-2B3E-AC49-8B25-E94B64708C02}">
      <dgm:prSet/>
      <dgm:spPr/>
      <dgm:t>
        <a:bodyPr/>
        <a:lstStyle/>
        <a:p>
          <a:endParaRPr lang="en-GB"/>
        </a:p>
      </dgm:t>
    </dgm:pt>
    <dgm:pt modelId="{0F75D5BA-216C-1446-A6DC-F5854747D584}">
      <dgm:prSet/>
      <dgm:spPr/>
      <dgm:t>
        <a:bodyPr/>
        <a:lstStyle/>
        <a:p>
          <a:r>
            <a:rPr lang="en-ZA" dirty="0"/>
            <a:t>Prioritize human oversight</a:t>
          </a:r>
          <a:endParaRPr lang="en-US" dirty="0"/>
        </a:p>
      </dgm:t>
    </dgm:pt>
    <dgm:pt modelId="{52FA3AB8-75BF-6A42-B977-99A315214D19}" type="parTrans" cxnId="{EBF757F0-57D0-7442-A1DA-2327CC7B15A1}">
      <dgm:prSet/>
      <dgm:spPr/>
      <dgm:t>
        <a:bodyPr/>
        <a:lstStyle/>
        <a:p>
          <a:endParaRPr lang="en-GB"/>
        </a:p>
      </dgm:t>
    </dgm:pt>
    <dgm:pt modelId="{D631CC0D-9705-B94C-BBB9-0EA6837FC07A}" type="sibTrans" cxnId="{EBF757F0-57D0-7442-A1DA-2327CC7B15A1}">
      <dgm:prSet/>
      <dgm:spPr/>
      <dgm:t>
        <a:bodyPr/>
        <a:lstStyle/>
        <a:p>
          <a:endParaRPr lang="en-GB"/>
        </a:p>
      </dgm:t>
    </dgm:pt>
    <dgm:pt modelId="{F7588BEB-968C-BE47-9148-8C2FC855AB8E}">
      <dgm:prSet/>
      <dgm:spPr/>
      <dgm:t>
        <a:bodyPr/>
        <a:lstStyle/>
        <a:p>
          <a:r>
            <a:rPr lang="en-ZA" dirty="0"/>
            <a:t>Discuss AI limits with patients</a:t>
          </a:r>
          <a:endParaRPr lang="en-US" dirty="0"/>
        </a:p>
      </dgm:t>
    </dgm:pt>
    <dgm:pt modelId="{2FEE77DB-8D3E-024A-832A-07EDD840693B}" type="parTrans" cxnId="{44C5C3FC-A9E2-BB43-B11F-13AAABFDA376}">
      <dgm:prSet/>
      <dgm:spPr/>
      <dgm:t>
        <a:bodyPr/>
        <a:lstStyle/>
        <a:p>
          <a:endParaRPr lang="en-GB"/>
        </a:p>
      </dgm:t>
    </dgm:pt>
    <dgm:pt modelId="{BB5F01B1-1677-5546-BE62-4D3DBD3DA903}" type="sibTrans" cxnId="{44C5C3FC-A9E2-BB43-B11F-13AAABFDA376}">
      <dgm:prSet/>
      <dgm:spPr/>
      <dgm:t>
        <a:bodyPr/>
        <a:lstStyle/>
        <a:p>
          <a:endParaRPr lang="en-GB"/>
        </a:p>
      </dgm:t>
    </dgm:pt>
    <dgm:pt modelId="{90604A74-B5CA-7B43-950C-7A5C545B251A}">
      <dgm:prSet/>
      <dgm:spPr/>
      <dgm:t>
        <a:bodyPr/>
        <a:lstStyle/>
        <a:p>
          <a:r>
            <a:rPr lang="en-ZA" dirty="0"/>
            <a:t>Patient Empowerment: Granular consent vs blanket consent</a:t>
          </a:r>
          <a:endParaRPr lang="en-US" dirty="0"/>
        </a:p>
      </dgm:t>
    </dgm:pt>
    <dgm:pt modelId="{0237F34D-E31C-DA41-A41E-1CF4F8C0FFC4}" type="parTrans" cxnId="{662ED2FA-B10A-A444-8625-43EADC4A1B4A}">
      <dgm:prSet/>
      <dgm:spPr/>
      <dgm:t>
        <a:bodyPr/>
        <a:lstStyle/>
        <a:p>
          <a:endParaRPr lang="en-GB"/>
        </a:p>
      </dgm:t>
    </dgm:pt>
    <dgm:pt modelId="{6EAC49DF-7DD6-E043-ABC0-60C5D35A0D53}" type="sibTrans" cxnId="{662ED2FA-B10A-A444-8625-43EADC4A1B4A}">
      <dgm:prSet/>
      <dgm:spPr/>
      <dgm:t>
        <a:bodyPr/>
        <a:lstStyle/>
        <a:p>
          <a:endParaRPr lang="en-GB"/>
        </a:p>
      </dgm:t>
    </dgm:pt>
    <dgm:pt modelId="{F0749E6A-5CB9-9346-BA6A-1277CA9E17A5}">
      <dgm:prSet/>
      <dgm:spPr/>
      <dgm:t>
        <a:bodyPr/>
        <a:lstStyle/>
        <a:p>
          <a:r>
            <a:rPr lang="en-ZA" dirty="0"/>
            <a:t>Training &amp; Awareness</a:t>
          </a:r>
          <a:endParaRPr lang="en-US" dirty="0"/>
        </a:p>
      </dgm:t>
    </dgm:pt>
    <dgm:pt modelId="{D647DB2D-1364-4840-9267-490A161305B0}" type="parTrans" cxnId="{9EB492EF-200E-AF49-B8CF-10CECFDB8014}">
      <dgm:prSet/>
      <dgm:spPr/>
      <dgm:t>
        <a:bodyPr/>
        <a:lstStyle/>
        <a:p>
          <a:endParaRPr lang="en-GB"/>
        </a:p>
      </dgm:t>
    </dgm:pt>
    <dgm:pt modelId="{B5083C7E-D030-E04A-9398-FC99BC21B71A}" type="sibTrans" cxnId="{9EB492EF-200E-AF49-B8CF-10CECFDB8014}">
      <dgm:prSet/>
      <dgm:spPr/>
      <dgm:t>
        <a:bodyPr/>
        <a:lstStyle/>
        <a:p>
          <a:endParaRPr lang="en-GB"/>
        </a:p>
      </dgm:t>
    </dgm:pt>
    <dgm:pt modelId="{1EB798F4-4A0A-427D-8874-B8D75AF384C5}" type="pres">
      <dgm:prSet presAssocID="{A306FA20-6C67-4A34-9D7E-918AD24724C4}" presName="root" presStyleCnt="0">
        <dgm:presLayoutVars>
          <dgm:dir/>
          <dgm:resizeHandles val="exact"/>
        </dgm:presLayoutVars>
      </dgm:prSet>
      <dgm:spPr/>
    </dgm:pt>
    <dgm:pt modelId="{10FCBCE7-E86B-4FD8-926F-56BCEE88A061}" type="pres">
      <dgm:prSet presAssocID="{1C3F2A5E-FCDE-4F30-B3F9-DB9A37D37A02}" presName="compNode" presStyleCnt="0"/>
      <dgm:spPr/>
    </dgm:pt>
    <dgm:pt modelId="{C0904AC3-2143-47A2-B2F3-2D41DB14E7F7}" type="pres">
      <dgm:prSet presAssocID="{1C3F2A5E-FCDE-4F30-B3F9-DB9A37D37A02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69A187BD-2912-4204-965A-FB289EE155B4}" type="pres">
      <dgm:prSet presAssocID="{1C3F2A5E-FCDE-4F30-B3F9-DB9A37D37A02}" presName="iconSpace" presStyleCnt="0"/>
      <dgm:spPr/>
    </dgm:pt>
    <dgm:pt modelId="{57F342DE-6837-4B38-BB1C-3E6C6E2C4639}" type="pres">
      <dgm:prSet presAssocID="{1C3F2A5E-FCDE-4F30-B3F9-DB9A37D37A02}" presName="parTx" presStyleLbl="revTx" presStyleIdx="0" presStyleCnt="4">
        <dgm:presLayoutVars>
          <dgm:chMax val="0"/>
          <dgm:chPref val="0"/>
        </dgm:presLayoutVars>
      </dgm:prSet>
      <dgm:spPr/>
    </dgm:pt>
    <dgm:pt modelId="{8794D3C2-816C-4673-9995-01AC012DAFA5}" type="pres">
      <dgm:prSet presAssocID="{1C3F2A5E-FCDE-4F30-B3F9-DB9A37D37A02}" presName="txSpace" presStyleCnt="0"/>
      <dgm:spPr/>
    </dgm:pt>
    <dgm:pt modelId="{8D4358E8-B175-4981-80A0-B6EC2A0BEFEF}" type="pres">
      <dgm:prSet presAssocID="{1C3F2A5E-FCDE-4F30-B3F9-DB9A37D37A02}" presName="desTx" presStyleLbl="revTx" presStyleIdx="1" presStyleCnt="4">
        <dgm:presLayoutVars/>
      </dgm:prSet>
      <dgm:spPr/>
    </dgm:pt>
    <dgm:pt modelId="{9BE070D5-C0BC-4C12-9871-1DD417430942}" type="pres">
      <dgm:prSet presAssocID="{28EF8A94-9008-47AF-8294-9DFE18C6E5CD}" presName="sibTrans" presStyleCnt="0"/>
      <dgm:spPr/>
    </dgm:pt>
    <dgm:pt modelId="{0975EE86-0BA3-45C2-818C-82D0BB7A1332}" type="pres">
      <dgm:prSet presAssocID="{C0C7B8F3-E9D5-4B69-AA78-5B9C9CB74C2E}" presName="compNode" presStyleCnt="0"/>
      <dgm:spPr/>
    </dgm:pt>
    <dgm:pt modelId="{B7529928-280E-4F11-966D-5D2EFF2FB7A2}" type="pres">
      <dgm:prSet presAssocID="{C0C7B8F3-E9D5-4B69-AA78-5B9C9CB74C2E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EE1C6EF1-69DF-43B1-9F5C-5D5972864E7C}" type="pres">
      <dgm:prSet presAssocID="{C0C7B8F3-E9D5-4B69-AA78-5B9C9CB74C2E}" presName="iconSpace" presStyleCnt="0"/>
      <dgm:spPr/>
    </dgm:pt>
    <dgm:pt modelId="{9D84CC73-C3CD-485F-A7B1-6108BB1CFF79}" type="pres">
      <dgm:prSet presAssocID="{C0C7B8F3-E9D5-4B69-AA78-5B9C9CB74C2E}" presName="parTx" presStyleLbl="revTx" presStyleIdx="2" presStyleCnt="4">
        <dgm:presLayoutVars>
          <dgm:chMax val="0"/>
          <dgm:chPref val="0"/>
        </dgm:presLayoutVars>
      </dgm:prSet>
      <dgm:spPr/>
    </dgm:pt>
    <dgm:pt modelId="{AD2A9C0E-E134-4C78-A662-B4F47644FCF3}" type="pres">
      <dgm:prSet presAssocID="{C0C7B8F3-E9D5-4B69-AA78-5B9C9CB74C2E}" presName="txSpace" presStyleCnt="0"/>
      <dgm:spPr/>
    </dgm:pt>
    <dgm:pt modelId="{2CC31325-75B4-4321-91EB-1A02935D2463}" type="pres">
      <dgm:prSet presAssocID="{C0C7B8F3-E9D5-4B69-AA78-5B9C9CB74C2E}" presName="desTx" presStyleLbl="revTx" presStyleIdx="3" presStyleCnt="4">
        <dgm:presLayoutVars/>
      </dgm:prSet>
      <dgm:spPr/>
    </dgm:pt>
  </dgm:ptLst>
  <dgm:cxnLst>
    <dgm:cxn modelId="{D673EB01-7F94-4854-8B63-97E4C30FA260}" type="presOf" srcId="{54E86E13-BCCF-4E1E-885E-C3701B56FE92}" destId="{2CC31325-75B4-4321-91EB-1A02935D2463}" srcOrd="0" destOrd="0" presId="urn:microsoft.com/office/officeart/2018/2/layout/IconLabelDescriptionList"/>
    <dgm:cxn modelId="{E2B6C604-E2AA-47CF-93E0-9D54E3667FC6}" srcId="{A306FA20-6C67-4A34-9D7E-918AD24724C4}" destId="{C0C7B8F3-E9D5-4B69-AA78-5B9C9CB74C2E}" srcOrd="1" destOrd="0" parTransId="{C0FBC041-3C92-4DBD-BAE9-F99488F0B2C2}" sibTransId="{7F592BA1-1F62-44BF-A98F-A9B0F4BB7BF9}"/>
    <dgm:cxn modelId="{2E8E3A0A-79FA-8F45-8491-97D7C355CE36}" type="presOf" srcId="{F0749E6A-5CB9-9346-BA6A-1277CA9E17A5}" destId="{2CC31325-75B4-4321-91EB-1A02935D2463}" srcOrd="0" destOrd="4" presId="urn:microsoft.com/office/officeart/2018/2/layout/IconLabelDescriptionList"/>
    <dgm:cxn modelId="{5F742B18-2B3E-AC49-8B25-E94B64708C02}" srcId="{E9D6FEFD-6A43-45B1-9DCA-A3604AB00D0F}" destId="{09BF4536-6AEA-5447-B572-A2947971D65A}" srcOrd="1" destOrd="0" parTransId="{DD633654-4940-C840-ABE4-FCAD0CF9952A}" sibTransId="{8A1F19FB-6FE8-0D41-94A8-8E2E2404AC86}"/>
    <dgm:cxn modelId="{9700412A-2A44-456D-AAAB-413C2ADA7962}" type="presOf" srcId="{E9D6FEFD-6A43-45B1-9DCA-A3604AB00D0F}" destId="{8D4358E8-B175-4981-80A0-B6EC2A0BEFEF}" srcOrd="0" destOrd="0" presId="urn:microsoft.com/office/officeart/2018/2/layout/IconLabelDescriptionList"/>
    <dgm:cxn modelId="{74392C37-2AE0-4258-A80B-5F5DD94F8188}" srcId="{1C3F2A5E-FCDE-4F30-B3F9-DB9A37D37A02}" destId="{E9D6FEFD-6A43-45B1-9DCA-A3604AB00D0F}" srcOrd="0" destOrd="0" parTransId="{99802401-F001-4EAC-B9EF-8A1D5CE642EA}" sibTransId="{D50E8BB4-5CB4-4742-9359-472452A04AC8}"/>
    <dgm:cxn modelId="{EDF1EE38-1FBB-4AD6-AA3F-067F353BA850}" srcId="{1C3F2A5E-FCDE-4F30-B3F9-DB9A37D37A02}" destId="{EFC06577-A6EE-4DC3-B334-CAAA68A265BD}" srcOrd="1" destOrd="0" parTransId="{22E710E4-44A2-4CFA-962A-537CD158207A}" sibTransId="{EE2F4EAE-7CE2-466D-95A1-66E83758430D}"/>
    <dgm:cxn modelId="{DC3BCE62-4709-C14C-98D8-5359B9BE63BF}" type="presOf" srcId="{BFF07F29-0AB0-7549-B857-66A0A48D01EC}" destId="{8D4358E8-B175-4981-80A0-B6EC2A0BEFEF}" srcOrd="0" destOrd="1" presId="urn:microsoft.com/office/officeart/2018/2/layout/IconLabelDescriptionList"/>
    <dgm:cxn modelId="{05DC6363-87AB-462E-8419-9857B50FA2AA}" type="presOf" srcId="{EFC06577-A6EE-4DC3-B334-CAAA68A265BD}" destId="{8D4358E8-B175-4981-80A0-B6EC2A0BEFEF}" srcOrd="0" destOrd="3" presId="urn:microsoft.com/office/officeart/2018/2/layout/IconLabelDescriptionList"/>
    <dgm:cxn modelId="{3E12A558-6D7C-4E70-AE8F-A60569A60800}" srcId="{1C3F2A5E-FCDE-4F30-B3F9-DB9A37D37A02}" destId="{8736CB7A-C9CC-4145-A9E8-D26E3034E643}" srcOrd="2" destOrd="0" parTransId="{3582B539-4F41-4461-9A7F-2CCEBCEE4790}" sibTransId="{AE89BD89-92C4-47F5-8FA5-499634FFAF2D}"/>
    <dgm:cxn modelId="{ABFDB296-E394-BD49-ACA6-94250FE0EAFE}" type="presOf" srcId="{F7588BEB-968C-BE47-9148-8C2FC855AB8E}" destId="{2CC31325-75B4-4321-91EB-1A02935D2463}" srcOrd="0" destOrd="2" presId="urn:microsoft.com/office/officeart/2018/2/layout/IconLabelDescriptionList"/>
    <dgm:cxn modelId="{4030259C-4BB2-0144-BDA2-2116DD151189}" srcId="{E9D6FEFD-6A43-45B1-9DCA-A3604AB00D0F}" destId="{BFF07F29-0AB0-7549-B857-66A0A48D01EC}" srcOrd="0" destOrd="0" parTransId="{741F0B41-7499-6245-90D8-24FACE4F7A61}" sibTransId="{170F78E7-9514-9147-BC97-EBF15856A065}"/>
    <dgm:cxn modelId="{E521D3A0-251B-8C42-AA63-5392977BD6FF}" type="presOf" srcId="{09BF4536-6AEA-5447-B572-A2947971D65A}" destId="{8D4358E8-B175-4981-80A0-B6EC2A0BEFEF}" srcOrd="0" destOrd="2" presId="urn:microsoft.com/office/officeart/2018/2/layout/IconLabelDescriptionList"/>
    <dgm:cxn modelId="{39F6FBA8-2C66-40FB-BE7C-3D54BD4CD84A}" type="presOf" srcId="{C0C7B8F3-E9D5-4B69-AA78-5B9C9CB74C2E}" destId="{9D84CC73-C3CD-485F-A7B1-6108BB1CFF79}" srcOrd="0" destOrd="0" presId="urn:microsoft.com/office/officeart/2018/2/layout/IconLabelDescriptionList"/>
    <dgm:cxn modelId="{0B8ADEBB-B245-E04E-8652-8C0B2C901663}" type="presOf" srcId="{0F75D5BA-216C-1446-A6DC-F5854747D584}" destId="{2CC31325-75B4-4321-91EB-1A02935D2463}" srcOrd="0" destOrd="1" presId="urn:microsoft.com/office/officeart/2018/2/layout/IconLabelDescriptionList"/>
    <dgm:cxn modelId="{BDDDCABE-166A-4C46-AEA5-EAA28471AF12}" type="presOf" srcId="{1C3F2A5E-FCDE-4F30-B3F9-DB9A37D37A02}" destId="{57F342DE-6837-4B38-BB1C-3E6C6E2C4639}" srcOrd="0" destOrd="0" presId="urn:microsoft.com/office/officeart/2018/2/layout/IconLabelDescriptionList"/>
    <dgm:cxn modelId="{156AFBC8-E3D1-41FA-A60F-261ED5F2FED1}" type="presOf" srcId="{A306FA20-6C67-4A34-9D7E-918AD24724C4}" destId="{1EB798F4-4A0A-427D-8874-B8D75AF384C5}" srcOrd="0" destOrd="0" presId="urn:microsoft.com/office/officeart/2018/2/layout/IconLabelDescriptionList"/>
    <dgm:cxn modelId="{8DBE19EF-063E-304A-B2B3-5666570D0971}" type="presOf" srcId="{90604A74-B5CA-7B43-950C-7A5C545B251A}" destId="{2CC31325-75B4-4321-91EB-1A02935D2463}" srcOrd="0" destOrd="3" presId="urn:microsoft.com/office/officeart/2018/2/layout/IconLabelDescriptionList"/>
    <dgm:cxn modelId="{9EB492EF-200E-AF49-B8CF-10CECFDB8014}" srcId="{54E86E13-BCCF-4E1E-885E-C3701B56FE92}" destId="{F0749E6A-5CB9-9346-BA6A-1277CA9E17A5}" srcOrd="3" destOrd="0" parTransId="{D647DB2D-1364-4840-9267-490A161305B0}" sibTransId="{B5083C7E-D030-E04A-9398-FC99BC21B71A}"/>
    <dgm:cxn modelId="{EBF757F0-57D0-7442-A1DA-2327CC7B15A1}" srcId="{54E86E13-BCCF-4E1E-885E-C3701B56FE92}" destId="{0F75D5BA-216C-1446-A6DC-F5854747D584}" srcOrd="0" destOrd="0" parTransId="{52FA3AB8-75BF-6A42-B977-99A315214D19}" sibTransId="{D631CC0D-9705-B94C-BBB9-0EA6837FC07A}"/>
    <dgm:cxn modelId="{41A3A2F2-41FB-46A0-BB55-2DDAB0A2E053}" type="presOf" srcId="{8736CB7A-C9CC-4145-A9E8-D26E3034E643}" destId="{8D4358E8-B175-4981-80A0-B6EC2A0BEFEF}" srcOrd="0" destOrd="4" presId="urn:microsoft.com/office/officeart/2018/2/layout/IconLabelDescriptionList"/>
    <dgm:cxn modelId="{5C839DF3-427C-49A8-9EFE-CB0DD52B102D}" srcId="{A306FA20-6C67-4A34-9D7E-918AD24724C4}" destId="{1C3F2A5E-FCDE-4F30-B3F9-DB9A37D37A02}" srcOrd="0" destOrd="0" parTransId="{59BA39E5-3441-49C9-8044-4F7E85BF8052}" sibTransId="{28EF8A94-9008-47AF-8294-9DFE18C6E5CD}"/>
    <dgm:cxn modelId="{662ED2FA-B10A-A444-8625-43EADC4A1B4A}" srcId="{54E86E13-BCCF-4E1E-885E-C3701B56FE92}" destId="{90604A74-B5CA-7B43-950C-7A5C545B251A}" srcOrd="2" destOrd="0" parTransId="{0237F34D-E31C-DA41-A41E-1CF4F8C0FFC4}" sibTransId="{6EAC49DF-7DD6-E043-ABC0-60C5D35A0D53}"/>
    <dgm:cxn modelId="{CB726DFC-78AE-432C-9F65-271DC415E699}" srcId="{C0C7B8F3-E9D5-4B69-AA78-5B9C9CB74C2E}" destId="{54E86E13-BCCF-4E1E-885E-C3701B56FE92}" srcOrd="0" destOrd="0" parTransId="{56EF6E28-4B35-445B-8B99-57BE0A615439}" sibTransId="{00689550-39A7-410D-8D01-5A8684E7BCC6}"/>
    <dgm:cxn modelId="{44C5C3FC-A9E2-BB43-B11F-13AAABFDA376}" srcId="{54E86E13-BCCF-4E1E-885E-C3701B56FE92}" destId="{F7588BEB-968C-BE47-9148-8C2FC855AB8E}" srcOrd="1" destOrd="0" parTransId="{2FEE77DB-8D3E-024A-832A-07EDD840693B}" sibTransId="{BB5F01B1-1677-5546-BE62-4D3DBD3DA903}"/>
    <dgm:cxn modelId="{05C124F7-AB3E-4913-81A5-EF626B3316DA}" type="presParOf" srcId="{1EB798F4-4A0A-427D-8874-B8D75AF384C5}" destId="{10FCBCE7-E86B-4FD8-926F-56BCEE88A061}" srcOrd="0" destOrd="0" presId="urn:microsoft.com/office/officeart/2018/2/layout/IconLabelDescriptionList"/>
    <dgm:cxn modelId="{62E07E03-3F5F-4B0C-8038-5B83C28790F0}" type="presParOf" srcId="{10FCBCE7-E86B-4FD8-926F-56BCEE88A061}" destId="{C0904AC3-2143-47A2-B2F3-2D41DB14E7F7}" srcOrd="0" destOrd="0" presId="urn:microsoft.com/office/officeart/2018/2/layout/IconLabelDescriptionList"/>
    <dgm:cxn modelId="{63C68229-4F6F-412A-958E-2DCAE374196B}" type="presParOf" srcId="{10FCBCE7-E86B-4FD8-926F-56BCEE88A061}" destId="{69A187BD-2912-4204-965A-FB289EE155B4}" srcOrd="1" destOrd="0" presId="urn:microsoft.com/office/officeart/2018/2/layout/IconLabelDescriptionList"/>
    <dgm:cxn modelId="{3589E367-BD05-4C1A-AF1A-05DDF674F661}" type="presParOf" srcId="{10FCBCE7-E86B-4FD8-926F-56BCEE88A061}" destId="{57F342DE-6837-4B38-BB1C-3E6C6E2C4639}" srcOrd="2" destOrd="0" presId="urn:microsoft.com/office/officeart/2018/2/layout/IconLabelDescriptionList"/>
    <dgm:cxn modelId="{3D86DCAB-5EE2-4C37-8099-7392AA926887}" type="presParOf" srcId="{10FCBCE7-E86B-4FD8-926F-56BCEE88A061}" destId="{8794D3C2-816C-4673-9995-01AC012DAFA5}" srcOrd="3" destOrd="0" presId="urn:microsoft.com/office/officeart/2018/2/layout/IconLabelDescriptionList"/>
    <dgm:cxn modelId="{76D0CAF9-1FC5-4A55-803B-7CE24604AC34}" type="presParOf" srcId="{10FCBCE7-E86B-4FD8-926F-56BCEE88A061}" destId="{8D4358E8-B175-4981-80A0-B6EC2A0BEFEF}" srcOrd="4" destOrd="0" presId="urn:microsoft.com/office/officeart/2018/2/layout/IconLabelDescriptionList"/>
    <dgm:cxn modelId="{7E50E7C5-9F74-419A-86D0-E40639A349EA}" type="presParOf" srcId="{1EB798F4-4A0A-427D-8874-B8D75AF384C5}" destId="{9BE070D5-C0BC-4C12-9871-1DD417430942}" srcOrd="1" destOrd="0" presId="urn:microsoft.com/office/officeart/2018/2/layout/IconLabelDescriptionList"/>
    <dgm:cxn modelId="{E531026E-B22D-4190-9805-13753150A5E2}" type="presParOf" srcId="{1EB798F4-4A0A-427D-8874-B8D75AF384C5}" destId="{0975EE86-0BA3-45C2-818C-82D0BB7A1332}" srcOrd="2" destOrd="0" presId="urn:microsoft.com/office/officeart/2018/2/layout/IconLabelDescriptionList"/>
    <dgm:cxn modelId="{2B6E230A-8E86-4093-829C-22C6E65F5A40}" type="presParOf" srcId="{0975EE86-0BA3-45C2-818C-82D0BB7A1332}" destId="{B7529928-280E-4F11-966D-5D2EFF2FB7A2}" srcOrd="0" destOrd="0" presId="urn:microsoft.com/office/officeart/2018/2/layout/IconLabelDescriptionList"/>
    <dgm:cxn modelId="{C21B6ACA-0594-4988-8FF7-BC0805555EB4}" type="presParOf" srcId="{0975EE86-0BA3-45C2-818C-82D0BB7A1332}" destId="{EE1C6EF1-69DF-43B1-9F5C-5D5972864E7C}" srcOrd="1" destOrd="0" presId="urn:microsoft.com/office/officeart/2018/2/layout/IconLabelDescriptionList"/>
    <dgm:cxn modelId="{552A1FEE-6282-4981-A88A-5C43D2110C86}" type="presParOf" srcId="{0975EE86-0BA3-45C2-818C-82D0BB7A1332}" destId="{9D84CC73-C3CD-485F-A7B1-6108BB1CFF79}" srcOrd="2" destOrd="0" presId="urn:microsoft.com/office/officeart/2018/2/layout/IconLabelDescriptionList"/>
    <dgm:cxn modelId="{B66ACB85-2576-4F9D-A68C-467314B2B2BF}" type="presParOf" srcId="{0975EE86-0BA3-45C2-818C-82D0BB7A1332}" destId="{AD2A9C0E-E134-4C78-A662-B4F47644FCF3}" srcOrd="3" destOrd="0" presId="urn:microsoft.com/office/officeart/2018/2/layout/IconLabelDescriptionList"/>
    <dgm:cxn modelId="{99DC838B-3F53-41A8-932B-3CA65BA42135}" type="presParOf" srcId="{0975EE86-0BA3-45C2-818C-82D0BB7A1332}" destId="{2CC31325-75B4-4321-91EB-1A02935D2463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180B71-5AA3-4C45-B0BE-1C2D2BF8A6F5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792E48C-02EB-48D4-8263-A53FCF08A55E}">
      <dgm:prSet/>
      <dgm:spPr/>
      <dgm:t>
        <a:bodyPr/>
        <a:lstStyle/>
        <a:p>
          <a:r>
            <a:rPr lang="en-ZA"/>
            <a:t>AI is powerful.</a:t>
          </a:r>
          <a:endParaRPr lang="en-US"/>
        </a:p>
      </dgm:t>
    </dgm:pt>
    <dgm:pt modelId="{A5C9D934-9BEC-4C38-903C-D85C2EF787C1}" type="parTrans" cxnId="{1AFD1B2D-0189-4E61-950D-FE90EF657AB4}">
      <dgm:prSet/>
      <dgm:spPr/>
      <dgm:t>
        <a:bodyPr/>
        <a:lstStyle/>
        <a:p>
          <a:endParaRPr lang="en-US"/>
        </a:p>
      </dgm:t>
    </dgm:pt>
    <dgm:pt modelId="{EBBFC530-E2D8-4EFF-94D9-DDE4F850266E}" type="sibTrans" cxnId="{1AFD1B2D-0189-4E61-950D-FE90EF657AB4}">
      <dgm:prSet/>
      <dgm:spPr/>
      <dgm:t>
        <a:bodyPr/>
        <a:lstStyle/>
        <a:p>
          <a:endParaRPr lang="en-US"/>
        </a:p>
      </dgm:t>
    </dgm:pt>
    <dgm:pt modelId="{9325E060-5772-4D9B-9949-F4F84C1932F3}">
      <dgm:prSet/>
      <dgm:spPr/>
      <dgm:t>
        <a:bodyPr/>
        <a:lstStyle/>
        <a:p>
          <a:r>
            <a:rPr lang="en-ZA"/>
            <a:t>It will improve:</a:t>
          </a:r>
          <a:endParaRPr lang="en-US"/>
        </a:p>
      </dgm:t>
    </dgm:pt>
    <dgm:pt modelId="{F01DA94B-A3E8-4EDD-930D-20CC0A4A83D1}" type="parTrans" cxnId="{73C5852D-B42F-4789-99F7-E947800A1E7E}">
      <dgm:prSet/>
      <dgm:spPr/>
      <dgm:t>
        <a:bodyPr/>
        <a:lstStyle/>
        <a:p>
          <a:endParaRPr lang="en-US"/>
        </a:p>
      </dgm:t>
    </dgm:pt>
    <dgm:pt modelId="{63D147E4-F2B9-4913-9F85-CDBFF17408DA}" type="sibTrans" cxnId="{73C5852D-B42F-4789-99F7-E947800A1E7E}">
      <dgm:prSet/>
      <dgm:spPr/>
      <dgm:t>
        <a:bodyPr/>
        <a:lstStyle/>
        <a:p>
          <a:endParaRPr lang="en-US"/>
        </a:p>
      </dgm:t>
    </dgm:pt>
    <dgm:pt modelId="{B39434D4-3329-4E02-AB52-0C93A91EC68F}">
      <dgm:prSet/>
      <dgm:spPr/>
      <dgm:t>
        <a:bodyPr/>
        <a:lstStyle/>
        <a:p>
          <a:r>
            <a:rPr lang="en-ZA"/>
            <a:t>Efficiency</a:t>
          </a:r>
          <a:endParaRPr lang="en-US"/>
        </a:p>
      </dgm:t>
    </dgm:pt>
    <dgm:pt modelId="{DB892142-A1B5-4A82-BFC0-9003031FAF03}" type="parTrans" cxnId="{B7CDC3D6-0A3C-479C-9FFE-D2D2B72357E7}">
      <dgm:prSet/>
      <dgm:spPr/>
      <dgm:t>
        <a:bodyPr/>
        <a:lstStyle/>
        <a:p>
          <a:endParaRPr lang="en-US"/>
        </a:p>
      </dgm:t>
    </dgm:pt>
    <dgm:pt modelId="{B932DB04-F054-4E2F-B1E0-D57CC38AAC9C}" type="sibTrans" cxnId="{B7CDC3D6-0A3C-479C-9FFE-D2D2B72357E7}">
      <dgm:prSet/>
      <dgm:spPr/>
      <dgm:t>
        <a:bodyPr/>
        <a:lstStyle/>
        <a:p>
          <a:endParaRPr lang="en-US"/>
        </a:p>
      </dgm:t>
    </dgm:pt>
    <dgm:pt modelId="{C001D9F8-1444-4E1D-8C07-054D6BCA9EA7}">
      <dgm:prSet/>
      <dgm:spPr/>
      <dgm:t>
        <a:bodyPr/>
        <a:lstStyle/>
        <a:p>
          <a:r>
            <a:rPr lang="en-ZA"/>
            <a:t>Pattern recognition</a:t>
          </a:r>
          <a:endParaRPr lang="en-US"/>
        </a:p>
      </dgm:t>
    </dgm:pt>
    <dgm:pt modelId="{7A4EDA73-C664-44B2-AAD7-56266414D373}" type="parTrans" cxnId="{85A97F43-8211-4277-A9DB-815BCEC8ED5F}">
      <dgm:prSet/>
      <dgm:spPr/>
      <dgm:t>
        <a:bodyPr/>
        <a:lstStyle/>
        <a:p>
          <a:endParaRPr lang="en-US"/>
        </a:p>
      </dgm:t>
    </dgm:pt>
    <dgm:pt modelId="{A7E57511-088B-4542-9316-1B3EB12B3AEE}" type="sibTrans" cxnId="{85A97F43-8211-4277-A9DB-815BCEC8ED5F}">
      <dgm:prSet/>
      <dgm:spPr/>
      <dgm:t>
        <a:bodyPr/>
        <a:lstStyle/>
        <a:p>
          <a:endParaRPr lang="en-US"/>
        </a:p>
      </dgm:t>
    </dgm:pt>
    <dgm:pt modelId="{2371D0B7-8F6E-4B49-8601-9500EE0FBCE2}">
      <dgm:prSet/>
      <dgm:spPr/>
      <dgm:t>
        <a:bodyPr/>
        <a:lstStyle/>
        <a:p>
          <a:r>
            <a:rPr lang="en-ZA"/>
            <a:t>Access to care</a:t>
          </a:r>
          <a:endParaRPr lang="en-US"/>
        </a:p>
      </dgm:t>
    </dgm:pt>
    <dgm:pt modelId="{ED85E188-0680-41D5-AD1C-2878C38E76B5}" type="parTrans" cxnId="{6B00456E-4EF7-453C-8533-00A574960B87}">
      <dgm:prSet/>
      <dgm:spPr/>
      <dgm:t>
        <a:bodyPr/>
        <a:lstStyle/>
        <a:p>
          <a:endParaRPr lang="en-US"/>
        </a:p>
      </dgm:t>
    </dgm:pt>
    <dgm:pt modelId="{60042E9C-8290-4E00-9B24-D75E2D201C1F}" type="sibTrans" cxnId="{6B00456E-4EF7-453C-8533-00A574960B87}">
      <dgm:prSet/>
      <dgm:spPr/>
      <dgm:t>
        <a:bodyPr/>
        <a:lstStyle/>
        <a:p>
          <a:endParaRPr lang="en-US"/>
        </a:p>
      </dgm:t>
    </dgm:pt>
    <dgm:pt modelId="{CD8D05A2-E726-4303-B20D-0C9FA4CE0CBC}">
      <dgm:prSet/>
      <dgm:spPr/>
      <dgm:t>
        <a:bodyPr/>
        <a:lstStyle/>
        <a:p>
          <a:r>
            <a:rPr lang="en-ZA"/>
            <a:t>But ethics requires that we ask continuously:</a:t>
          </a:r>
          <a:endParaRPr lang="en-US"/>
        </a:p>
      </dgm:t>
    </dgm:pt>
    <dgm:pt modelId="{5117BDBA-D4C8-43B3-911D-34288E52F2A1}" type="parTrans" cxnId="{186C07D1-31EA-4F15-90E1-264C5235C01A}">
      <dgm:prSet/>
      <dgm:spPr/>
      <dgm:t>
        <a:bodyPr/>
        <a:lstStyle/>
        <a:p>
          <a:endParaRPr lang="en-US"/>
        </a:p>
      </dgm:t>
    </dgm:pt>
    <dgm:pt modelId="{69F6CAE6-5327-4D8D-A215-89DDFF46826D}" type="sibTrans" cxnId="{186C07D1-31EA-4F15-90E1-264C5235C01A}">
      <dgm:prSet/>
      <dgm:spPr/>
      <dgm:t>
        <a:bodyPr/>
        <a:lstStyle/>
        <a:p>
          <a:endParaRPr lang="en-US"/>
        </a:p>
      </dgm:t>
    </dgm:pt>
    <dgm:pt modelId="{C06CEF0F-FF9A-4354-BAAD-58AFE72F09C0}">
      <dgm:prSet/>
      <dgm:spPr/>
      <dgm:t>
        <a:bodyPr/>
        <a:lstStyle/>
        <a:p>
          <a:r>
            <a:rPr lang="en-ZA"/>
            <a:t>Who benefits?</a:t>
          </a:r>
          <a:endParaRPr lang="en-US"/>
        </a:p>
      </dgm:t>
    </dgm:pt>
    <dgm:pt modelId="{A4FC3237-1F56-4CD0-B55C-E36C5D651770}" type="parTrans" cxnId="{88639511-0A21-440E-9461-6CF832CDD92B}">
      <dgm:prSet/>
      <dgm:spPr/>
      <dgm:t>
        <a:bodyPr/>
        <a:lstStyle/>
        <a:p>
          <a:endParaRPr lang="en-US"/>
        </a:p>
      </dgm:t>
    </dgm:pt>
    <dgm:pt modelId="{8B8DF828-5D2D-4059-87EF-7A494CBDFA08}" type="sibTrans" cxnId="{88639511-0A21-440E-9461-6CF832CDD92B}">
      <dgm:prSet/>
      <dgm:spPr/>
      <dgm:t>
        <a:bodyPr/>
        <a:lstStyle/>
        <a:p>
          <a:endParaRPr lang="en-US"/>
        </a:p>
      </dgm:t>
    </dgm:pt>
    <dgm:pt modelId="{898D8121-8ADA-4671-95DA-D27A9552D721}">
      <dgm:prSet/>
      <dgm:spPr/>
      <dgm:t>
        <a:bodyPr/>
        <a:lstStyle/>
        <a:p>
          <a:r>
            <a:rPr lang="en-ZA"/>
            <a:t>Who is excluded?</a:t>
          </a:r>
          <a:endParaRPr lang="en-US"/>
        </a:p>
      </dgm:t>
    </dgm:pt>
    <dgm:pt modelId="{B3D26852-245F-4F74-BC89-077D683C7B0C}" type="parTrans" cxnId="{C276EEB2-6275-4FA2-A60A-C393EDB09ACD}">
      <dgm:prSet/>
      <dgm:spPr/>
      <dgm:t>
        <a:bodyPr/>
        <a:lstStyle/>
        <a:p>
          <a:endParaRPr lang="en-US"/>
        </a:p>
      </dgm:t>
    </dgm:pt>
    <dgm:pt modelId="{1956BA38-C5B3-4A6C-AEC2-5A7DD47B8EBD}" type="sibTrans" cxnId="{C276EEB2-6275-4FA2-A60A-C393EDB09ACD}">
      <dgm:prSet/>
      <dgm:spPr/>
      <dgm:t>
        <a:bodyPr/>
        <a:lstStyle/>
        <a:p>
          <a:endParaRPr lang="en-US"/>
        </a:p>
      </dgm:t>
    </dgm:pt>
    <dgm:pt modelId="{D49A73C2-3AF3-4949-BCB2-DDC23FA76C44}">
      <dgm:prSet/>
      <dgm:spPr/>
      <dgm:t>
        <a:bodyPr/>
        <a:lstStyle/>
        <a:p>
          <a:r>
            <a:rPr lang="en-ZA"/>
            <a:t>Who is responsible?</a:t>
          </a:r>
          <a:endParaRPr lang="en-US"/>
        </a:p>
      </dgm:t>
    </dgm:pt>
    <dgm:pt modelId="{901F6E07-8791-4B95-889E-2FF5E786A95B}" type="parTrans" cxnId="{F806262F-CA20-48B9-BF0E-27CB3CF10CC3}">
      <dgm:prSet/>
      <dgm:spPr/>
      <dgm:t>
        <a:bodyPr/>
        <a:lstStyle/>
        <a:p>
          <a:endParaRPr lang="en-US"/>
        </a:p>
      </dgm:t>
    </dgm:pt>
    <dgm:pt modelId="{0D1D8D72-5529-48A3-B73C-090B45C62A8B}" type="sibTrans" cxnId="{F806262F-CA20-48B9-BF0E-27CB3CF10CC3}">
      <dgm:prSet/>
      <dgm:spPr/>
      <dgm:t>
        <a:bodyPr/>
        <a:lstStyle/>
        <a:p>
          <a:endParaRPr lang="en-US"/>
        </a:p>
      </dgm:t>
    </dgm:pt>
    <dgm:pt modelId="{4DDE701E-32A4-434E-B5EB-51BA40D6A2F4}">
      <dgm:prSet/>
      <dgm:spPr/>
      <dgm:t>
        <a:bodyPr/>
        <a:lstStyle/>
        <a:p>
          <a:r>
            <a:rPr lang="en-ZA"/>
            <a:t>What might we be missing?</a:t>
          </a:r>
          <a:endParaRPr lang="en-US"/>
        </a:p>
      </dgm:t>
    </dgm:pt>
    <dgm:pt modelId="{0F814847-4DBF-42C6-AD3E-5148677C123A}" type="parTrans" cxnId="{876ED8D4-66E4-4259-865A-0316E549443B}">
      <dgm:prSet/>
      <dgm:spPr/>
      <dgm:t>
        <a:bodyPr/>
        <a:lstStyle/>
        <a:p>
          <a:endParaRPr lang="en-US"/>
        </a:p>
      </dgm:t>
    </dgm:pt>
    <dgm:pt modelId="{4E33B4A8-A42A-4DD3-B3FF-F789E029A0CF}" type="sibTrans" cxnId="{876ED8D4-66E4-4259-865A-0316E549443B}">
      <dgm:prSet/>
      <dgm:spPr/>
      <dgm:t>
        <a:bodyPr/>
        <a:lstStyle/>
        <a:p>
          <a:endParaRPr lang="en-US"/>
        </a:p>
      </dgm:t>
    </dgm:pt>
    <dgm:pt modelId="{F270E134-0BB7-4DF1-8019-04DB0A3A6F45}">
      <dgm:prSet/>
      <dgm:spPr/>
      <dgm:t>
        <a:bodyPr/>
        <a:lstStyle/>
        <a:p>
          <a:r>
            <a:rPr lang="en-ZA"/>
            <a:t>AI should augment human care — not erode it.</a:t>
          </a:r>
          <a:endParaRPr lang="en-US"/>
        </a:p>
      </dgm:t>
    </dgm:pt>
    <dgm:pt modelId="{B28A0ED1-70D3-4E1F-8541-0A24C688DABB}" type="parTrans" cxnId="{381438F3-0387-4206-885B-C49BD920154E}">
      <dgm:prSet/>
      <dgm:spPr/>
      <dgm:t>
        <a:bodyPr/>
        <a:lstStyle/>
        <a:p>
          <a:endParaRPr lang="en-US"/>
        </a:p>
      </dgm:t>
    </dgm:pt>
    <dgm:pt modelId="{2ADD4B8D-432F-4A4A-BCEE-4B103706E28A}" type="sibTrans" cxnId="{381438F3-0387-4206-885B-C49BD920154E}">
      <dgm:prSet/>
      <dgm:spPr/>
      <dgm:t>
        <a:bodyPr/>
        <a:lstStyle/>
        <a:p>
          <a:endParaRPr lang="en-US"/>
        </a:p>
      </dgm:t>
    </dgm:pt>
    <dgm:pt modelId="{55C7D22C-1F53-4DA2-9D31-928E6C6985F2}">
      <dgm:prSet/>
      <dgm:spPr/>
      <dgm:t>
        <a:bodyPr/>
        <a:lstStyle/>
        <a:p>
          <a:r>
            <a:rPr lang="en-ZA"/>
            <a:t>The central ethical principle remains unchanged:   </a:t>
          </a:r>
          <a:r>
            <a:rPr lang="en-ZA" b="1" u="sng"/>
            <a:t>The patient comes first.</a:t>
          </a:r>
          <a:endParaRPr lang="en-US"/>
        </a:p>
      </dgm:t>
    </dgm:pt>
    <dgm:pt modelId="{34492075-06C8-476A-ABF6-07E43FDAB920}" type="parTrans" cxnId="{D2463C78-7449-4C2B-AE4A-EA9F0432F385}">
      <dgm:prSet/>
      <dgm:spPr/>
      <dgm:t>
        <a:bodyPr/>
        <a:lstStyle/>
        <a:p>
          <a:endParaRPr lang="en-US"/>
        </a:p>
      </dgm:t>
    </dgm:pt>
    <dgm:pt modelId="{3F43F386-4F70-46D4-A8B0-C130905B2E32}" type="sibTrans" cxnId="{D2463C78-7449-4C2B-AE4A-EA9F0432F385}">
      <dgm:prSet/>
      <dgm:spPr/>
      <dgm:t>
        <a:bodyPr/>
        <a:lstStyle/>
        <a:p>
          <a:endParaRPr lang="en-US"/>
        </a:p>
      </dgm:t>
    </dgm:pt>
    <dgm:pt modelId="{00DD4A4E-EE1E-0045-A4AF-86D283B7390C}" type="pres">
      <dgm:prSet presAssocID="{0E180B71-5AA3-4C45-B0BE-1C2D2BF8A6F5}" presName="linear" presStyleCnt="0">
        <dgm:presLayoutVars>
          <dgm:dir/>
          <dgm:animLvl val="lvl"/>
          <dgm:resizeHandles val="exact"/>
        </dgm:presLayoutVars>
      </dgm:prSet>
      <dgm:spPr/>
    </dgm:pt>
    <dgm:pt modelId="{7B49591C-E278-6048-BFCF-2F12F80C0425}" type="pres">
      <dgm:prSet presAssocID="{3792E48C-02EB-48D4-8263-A53FCF08A55E}" presName="parentLin" presStyleCnt="0"/>
      <dgm:spPr/>
    </dgm:pt>
    <dgm:pt modelId="{2A063593-3BE4-074E-9DC0-EDDDF490113A}" type="pres">
      <dgm:prSet presAssocID="{3792E48C-02EB-48D4-8263-A53FCF08A55E}" presName="parentLeftMargin" presStyleLbl="node1" presStyleIdx="0" presStyleCnt="5"/>
      <dgm:spPr/>
    </dgm:pt>
    <dgm:pt modelId="{1F726E80-9A78-074C-894B-A2BB7D867A0D}" type="pres">
      <dgm:prSet presAssocID="{3792E48C-02EB-48D4-8263-A53FCF08A55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3206C38-88CB-0B43-9835-4015A01C51A6}" type="pres">
      <dgm:prSet presAssocID="{3792E48C-02EB-48D4-8263-A53FCF08A55E}" presName="negativeSpace" presStyleCnt="0"/>
      <dgm:spPr/>
    </dgm:pt>
    <dgm:pt modelId="{17D733A3-AE59-C240-8951-0F6AD9691369}" type="pres">
      <dgm:prSet presAssocID="{3792E48C-02EB-48D4-8263-A53FCF08A55E}" presName="childText" presStyleLbl="conFgAcc1" presStyleIdx="0" presStyleCnt="5">
        <dgm:presLayoutVars>
          <dgm:bulletEnabled val="1"/>
        </dgm:presLayoutVars>
      </dgm:prSet>
      <dgm:spPr/>
    </dgm:pt>
    <dgm:pt modelId="{1B29C010-ADE5-E644-9AC0-D62443D9B199}" type="pres">
      <dgm:prSet presAssocID="{EBBFC530-E2D8-4EFF-94D9-DDE4F850266E}" presName="spaceBetweenRectangles" presStyleCnt="0"/>
      <dgm:spPr/>
    </dgm:pt>
    <dgm:pt modelId="{F2BA158E-EDE2-7D4A-AB09-7D0778EBBDF4}" type="pres">
      <dgm:prSet presAssocID="{9325E060-5772-4D9B-9949-F4F84C1932F3}" presName="parentLin" presStyleCnt="0"/>
      <dgm:spPr/>
    </dgm:pt>
    <dgm:pt modelId="{14E0DF13-A5BB-5D4D-B4EF-9CD553CF71CD}" type="pres">
      <dgm:prSet presAssocID="{9325E060-5772-4D9B-9949-F4F84C1932F3}" presName="parentLeftMargin" presStyleLbl="node1" presStyleIdx="0" presStyleCnt="5"/>
      <dgm:spPr/>
    </dgm:pt>
    <dgm:pt modelId="{7C3C1C68-FA70-EB4E-95BE-4484D003BC09}" type="pres">
      <dgm:prSet presAssocID="{9325E060-5772-4D9B-9949-F4F84C1932F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E6CC64E-AEB1-0345-8D64-4B81FE25397C}" type="pres">
      <dgm:prSet presAssocID="{9325E060-5772-4D9B-9949-F4F84C1932F3}" presName="negativeSpace" presStyleCnt="0"/>
      <dgm:spPr/>
    </dgm:pt>
    <dgm:pt modelId="{017239B4-F96F-AB4A-92A2-814A035BCA8F}" type="pres">
      <dgm:prSet presAssocID="{9325E060-5772-4D9B-9949-F4F84C1932F3}" presName="childText" presStyleLbl="conFgAcc1" presStyleIdx="1" presStyleCnt="5">
        <dgm:presLayoutVars>
          <dgm:bulletEnabled val="1"/>
        </dgm:presLayoutVars>
      </dgm:prSet>
      <dgm:spPr/>
    </dgm:pt>
    <dgm:pt modelId="{6C12870B-6DCD-7147-8CAC-D860C1B4B5D9}" type="pres">
      <dgm:prSet presAssocID="{63D147E4-F2B9-4913-9F85-CDBFF17408DA}" presName="spaceBetweenRectangles" presStyleCnt="0"/>
      <dgm:spPr/>
    </dgm:pt>
    <dgm:pt modelId="{456A6C22-48A2-6C4C-8BA0-1B3859B191A5}" type="pres">
      <dgm:prSet presAssocID="{CD8D05A2-E726-4303-B20D-0C9FA4CE0CBC}" presName="parentLin" presStyleCnt="0"/>
      <dgm:spPr/>
    </dgm:pt>
    <dgm:pt modelId="{544D14D5-A914-3C4E-B704-1AAC3DB75BFC}" type="pres">
      <dgm:prSet presAssocID="{CD8D05A2-E726-4303-B20D-0C9FA4CE0CBC}" presName="parentLeftMargin" presStyleLbl="node1" presStyleIdx="1" presStyleCnt="5"/>
      <dgm:spPr/>
    </dgm:pt>
    <dgm:pt modelId="{067E0FE8-3FE8-E547-9769-21C25289F6CD}" type="pres">
      <dgm:prSet presAssocID="{CD8D05A2-E726-4303-B20D-0C9FA4CE0CB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57FCF43-295E-8045-B8DB-99C14034361C}" type="pres">
      <dgm:prSet presAssocID="{CD8D05A2-E726-4303-B20D-0C9FA4CE0CBC}" presName="negativeSpace" presStyleCnt="0"/>
      <dgm:spPr/>
    </dgm:pt>
    <dgm:pt modelId="{3D790BB0-4F1D-A341-8CD7-343CF7B986DF}" type="pres">
      <dgm:prSet presAssocID="{CD8D05A2-E726-4303-B20D-0C9FA4CE0CBC}" presName="childText" presStyleLbl="conFgAcc1" presStyleIdx="2" presStyleCnt="5">
        <dgm:presLayoutVars>
          <dgm:bulletEnabled val="1"/>
        </dgm:presLayoutVars>
      </dgm:prSet>
      <dgm:spPr/>
    </dgm:pt>
    <dgm:pt modelId="{91F89ED1-CA14-7045-8203-D47230E56E8E}" type="pres">
      <dgm:prSet presAssocID="{69F6CAE6-5327-4D8D-A215-89DDFF46826D}" presName="spaceBetweenRectangles" presStyleCnt="0"/>
      <dgm:spPr/>
    </dgm:pt>
    <dgm:pt modelId="{04EBD00C-9186-ED40-A539-98D58FF83A64}" type="pres">
      <dgm:prSet presAssocID="{F270E134-0BB7-4DF1-8019-04DB0A3A6F45}" presName="parentLin" presStyleCnt="0"/>
      <dgm:spPr/>
    </dgm:pt>
    <dgm:pt modelId="{E45B124B-039A-4C43-8F81-5DE2BBFC63C3}" type="pres">
      <dgm:prSet presAssocID="{F270E134-0BB7-4DF1-8019-04DB0A3A6F45}" presName="parentLeftMargin" presStyleLbl="node1" presStyleIdx="2" presStyleCnt="5"/>
      <dgm:spPr/>
    </dgm:pt>
    <dgm:pt modelId="{4D65345D-8262-F946-8F79-1A8435F2BC27}" type="pres">
      <dgm:prSet presAssocID="{F270E134-0BB7-4DF1-8019-04DB0A3A6F4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63A097F-4B04-694B-85B8-BC38936AE8E3}" type="pres">
      <dgm:prSet presAssocID="{F270E134-0BB7-4DF1-8019-04DB0A3A6F45}" presName="negativeSpace" presStyleCnt="0"/>
      <dgm:spPr/>
    </dgm:pt>
    <dgm:pt modelId="{0F623C74-C0D3-1840-9A21-D5917E9134D1}" type="pres">
      <dgm:prSet presAssocID="{F270E134-0BB7-4DF1-8019-04DB0A3A6F45}" presName="childText" presStyleLbl="conFgAcc1" presStyleIdx="3" presStyleCnt="5">
        <dgm:presLayoutVars>
          <dgm:bulletEnabled val="1"/>
        </dgm:presLayoutVars>
      </dgm:prSet>
      <dgm:spPr/>
    </dgm:pt>
    <dgm:pt modelId="{D9142CFA-C1D1-AE42-AEE1-87DAA26A4D88}" type="pres">
      <dgm:prSet presAssocID="{2ADD4B8D-432F-4A4A-BCEE-4B103706E28A}" presName="spaceBetweenRectangles" presStyleCnt="0"/>
      <dgm:spPr/>
    </dgm:pt>
    <dgm:pt modelId="{B15AC9A9-F367-F842-A827-A78081549FEA}" type="pres">
      <dgm:prSet presAssocID="{55C7D22C-1F53-4DA2-9D31-928E6C6985F2}" presName="parentLin" presStyleCnt="0"/>
      <dgm:spPr/>
    </dgm:pt>
    <dgm:pt modelId="{E30E65CB-7DBF-5F49-BE99-0C803A7490B9}" type="pres">
      <dgm:prSet presAssocID="{55C7D22C-1F53-4DA2-9D31-928E6C6985F2}" presName="parentLeftMargin" presStyleLbl="node1" presStyleIdx="3" presStyleCnt="5"/>
      <dgm:spPr/>
    </dgm:pt>
    <dgm:pt modelId="{D3E94639-9585-9B45-BE2B-B341B1F00170}" type="pres">
      <dgm:prSet presAssocID="{55C7D22C-1F53-4DA2-9D31-928E6C6985F2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21BABD33-86F3-554D-985C-1BE88CB8B709}" type="pres">
      <dgm:prSet presAssocID="{55C7D22C-1F53-4DA2-9D31-928E6C6985F2}" presName="negativeSpace" presStyleCnt="0"/>
      <dgm:spPr/>
    </dgm:pt>
    <dgm:pt modelId="{A60BC10A-CDD3-F745-A1DF-7D3FD0755467}" type="pres">
      <dgm:prSet presAssocID="{55C7D22C-1F53-4DA2-9D31-928E6C6985F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88639511-0A21-440E-9461-6CF832CDD92B}" srcId="{CD8D05A2-E726-4303-B20D-0C9FA4CE0CBC}" destId="{C06CEF0F-FF9A-4354-BAAD-58AFE72F09C0}" srcOrd="0" destOrd="0" parTransId="{A4FC3237-1F56-4CD0-B55C-E36C5D651770}" sibTransId="{8B8DF828-5D2D-4059-87EF-7A494CBDFA08}"/>
    <dgm:cxn modelId="{E7DEAA17-B1DB-0447-ADC7-55208E0D48FE}" type="presOf" srcId="{3792E48C-02EB-48D4-8263-A53FCF08A55E}" destId="{1F726E80-9A78-074C-894B-A2BB7D867A0D}" srcOrd="1" destOrd="0" presId="urn:microsoft.com/office/officeart/2005/8/layout/list1"/>
    <dgm:cxn modelId="{0245C92B-30D4-D745-9DA4-C8F812C17502}" type="presOf" srcId="{C06CEF0F-FF9A-4354-BAAD-58AFE72F09C0}" destId="{3D790BB0-4F1D-A341-8CD7-343CF7B986DF}" srcOrd="0" destOrd="0" presId="urn:microsoft.com/office/officeart/2005/8/layout/list1"/>
    <dgm:cxn modelId="{1AFD1B2D-0189-4E61-950D-FE90EF657AB4}" srcId="{0E180B71-5AA3-4C45-B0BE-1C2D2BF8A6F5}" destId="{3792E48C-02EB-48D4-8263-A53FCF08A55E}" srcOrd="0" destOrd="0" parTransId="{A5C9D934-9BEC-4C38-903C-D85C2EF787C1}" sibTransId="{EBBFC530-E2D8-4EFF-94D9-DDE4F850266E}"/>
    <dgm:cxn modelId="{73C5852D-B42F-4789-99F7-E947800A1E7E}" srcId="{0E180B71-5AA3-4C45-B0BE-1C2D2BF8A6F5}" destId="{9325E060-5772-4D9B-9949-F4F84C1932F3}" srcOrd="1" destOrd="0" parTransId="{F01DA94B-A3E8-4EDD-930D-20CC0A4A83D1}" sibTransId="{63D147E4-F2B9-4913-9F85-CDBFF17408DA}"/>
    <dgm:cxn modelId="{F806262F-CA20-48B9-BF0E-27CB3CF10CC3}" srcId="{CD8D05A2-E726-4303-B20D-0C9FA4CE0CBC}" destId="{D49A73C2-3AF3-4949-BCB2-DDC23FA76C44}" srcOrd="2" destOrd="0" parTransId="{901F6E07-8791-4B95-889E-2FF5E786A95B}" sibTransId="{0D1D8D72-5529-48A3-B73C-090B45C62A8B}"/>
    <dgm:cxn modelId="{7A8BBF5F-0D2E-E74C-9536-1DB6A6B660D4}" type="presOf" srcId="{4DDE701E-32A4-434E-B5EB-51BA40D6A2F4}" destId="{3D790BB0-4F1D-A341-8CD7-343CF7B986DF}" srcOrd="0" destOrd="3" presId="urn:microsoft.com/office/officeart/2005/8/layout/list1"/>
    <dgm:cxn modelId="{20564163-AFC3-F942-8255-39E3F032F0BF}" type="presOf" srcId="{C001D9F8-1444-4E1D-8C07-054D6BCA9EA7}" destId="{017239B4-F96F-AB4A-92A2-814A035BCA8F}" srcOrd="0" destOrd="1" presId="urn:microsoft.com/office/officeart/2005/8/layout/list1"/>
    <dgm:cxn modelId="{85A97F43-8211-4277-A9DB-815BCEC8ED5F}" srcId="{9325E060-5772-4D9B-9949-F4F84C1932F3}" destId="{C001D9F8-1444-4E1D-8C07-054D6BCA9EA7}" srcOrd="1" destOrd="0" parTransId="{7A4EDA73-C664-44B2-AAD7-56266414D373}" sibTransId="{A7E57511-088B-4542-9316-1B3EB12B3AEE}"/>
    <dgm:cxn modelId="{6B00456E-4EF7-453C-8533-00A574960B87}" srcId="{9325E060-5772-4D9B-9949-F4F84C1932F3}" destId="{2371D0B7-8F6E-4B49-8601-9500EE0FBCE2}" srcOrd="2" destOrd="0" parTransId="{ED85E188-0680-41D5-AD1C-2878C38E76B5}" sibTransId="{60042E9C-8290-4E00-9B24-D75E2D201C1F}"/>
    <dgm:cxn modelId="{6F3B1C70-BBB7-D94A-A07E-61E0772E3B43}" type="presOf" srcId="{55C7D22C-1F53-4DA2-9D31-928E6C6985F2}" destId="{D3E94639-9585-9B45-BE2B-B341B1F00170}" srcOrd="1" destOrd="0" presId="urn:microsoft.com/office/officeart/2005/8/layout/list1"/>
    <dgm:cxn modelId="{54E60273-A2B4-0340-9F5C-AB8B7BD63D75}" type="presOf" srcId="{0E180B71-5AA3-4C45-B0BE-1C2D2BF8A6F5}" destId="{00DD4A4E-EE1E-0045-A4AF-86D283B7390C}" srcOrd="0" destOrd="0" presId="urn:microsoft.com/office/officeart/2005/8/layout/list1"/>
    <dgm:cxn modelId="{4DD8C057-994E-2242-A799-19706639CE64}" type="presOf" srcId="{898D8121-8ADA-4671-95DA-D27A9552D721}" destId="{3D790BB0-4F1D-A341-8CD7-343CF7B986DF}" srcOrd="0" destOrd="1" presId="urn:microsoft.com/office/officeart/2005/8/layout/list1"/>
    <dgm:cxn modelId="{D2463C78-7449-4C2B-AE4A-EA9F0432F385}" srcId="{0E180B71-5AA3-4C45-B0BE-1C2D2BF8A6F5}" destId="{55C7D22C-1F53-4DA2-9D31-928E6C6985F2}" srcOrd="4" destOrd="0" parTransId="{34492075-06C8-476A-ABF6-07E43FDAB920}" sibTransId="{3F43F386-4F70-46D4-A8B0-C130905B2E32}"/>
    <dgm:cxn modelId="{B9DD5A58-4F7B-C449-B72E-51E12B22B99B}" type="presOf" srcId="{F270E134-0BB7-4DF1-8019-04DB0A3A6F45}" destId="{4D65345D-8262-F946-8F79-1A8435F2BC27}" srcOrd="1" destOrd="0" presId="urn:microsoft.com/office/officeart/2005/8/layout/list1"/>
    <dgm:cxn modelId="{712BFA7C-94E6-D648-BE3F-781A7FC413C7}" type="presOf" srcId="{D49A73C2-3AF3-4949-BCB2-DDC23FA76C44}" destId="{3D790BB0-4F1D-A341-8CD7-343CF7B986DF}" srcOrd="0" destOrd="2" presId="urn:microsoft.com/office/officeart/2005/8/layout/list1"/>
    <dgm:cxn modelId="{F8966E82-A985-9B42-AD29-E52B1CC2BBD6}" type="presOf" srcId="{F270E134-0BB7-4DF1-8019-04DB0A3A6F45}" destId="{E45B124B-039A-4C43-8F81-5DE2BBFC63C3}" srcOrd="0" destOrd="0" presId="urn:microsoft.com/office/officeart/2005/8/layout/list1"/>
    <dgm:cxn modelId="{63693F83-D5E8-C641-AAC5-15C2C98CFDE1}" type="presOf" srcId="{CD8D05A2-E726-4303-B20D-0C9FA4CE0CBC}" destId="{544D14D5-A914-3C4E-B704-1AAC3DB75BFC}" srcOrd="0" destOrd="0" presId="urn:microsoft.com/office/officeart/2005/8/layout/list1"/>
    <dgm:cxn modelId="{71369085-6AAD-BA45-AFAF-7AC193EFB835}" type="presOf" srcId="{B39434D4-3329-4E02-AB52-0C93A91EC68F}" destId="{017239B4-F96F-AB4A-92A2-814A035BCA8F}" srcOrd="0" destOrd="0" presId="urn:microsoft.com/office/officeart/2005/8/layout/list1"/>
    <dgm:cxn modelId="{9399E086-990F-134D-807E-05FBF782BE25}" type="presOf" srcId="{3792E48C-02EB-48D4-8263-A53FCF08A55E}" destId="{2A063593-3BE4-074E-9DC0-EDDDF490113A}" srcOrd="0" destOrd="0" presId="urn:microsoft.com/office/officeart/2005/8/layout/list1"/>
    <dgm:cxn modelId="{3D3F4AA3-DBED-B945-953B-50003DC095EB}" type="presOf" srcId="{CD8D05A2-E726-4303-B20D-0C9FA4CE0CBC}" destId="{067E0FE8-3FE8-E547-9769-21C25289F6CD}" srcOrd="1" destOrd="0" presId="urn:microsoft.com/office/officeart/2005/8/layout/list1"/>
    <dgm:cxn modelId="{C276EEB2-6275-4FA2-A60A-C393EDB09ACD}" srcId="{CD8D05A2-E726-4303-B20D-0C9FA4CE0CBC}" destId="{898D8121-8ADA-4671-95DA-D27A9552D721}" srcOrd="1" destOrd="0" parTransId="{B3D26852-245F-4F74-BC89-077D683C7B0C}" sibTransId="{1956BA38-C5B3-4A6C-AEC2-5A7DD47B8EBD}"/>
    <dgm:cxn modelId="{F0CC93BB-5261-EA4E-9742-97723DAB1339}" type="presOf" srcId="{55C7D22C-1F53-4DA2-9D31-928E6C6985F2}" destId="{E30E65CB-7DBF-5F49-BE99-0C803A7490B9}" srcOrd="0" destOrd="0" presId="urn:microsoft.com/office/officeart/2005/8/layout/list1"/>
    <dgm:cxn modelId="{65C5B6BF-4443-BC4F-9D09-058DA451E233}" type="presOf" srcId="{9325E060-5772-4D9B-9949-F4F84C1932F3}" destId="{7C3C1C68-FA70-EB4E-95BE-4484D003BC09}" srcOrd="1" destOrd="0" presId="urn:microsoft.com/office/officeart/2005/8/layout/list1"/>
    <dgm:cxn modelId="{C6DEC3C2-C3F2-FE47-BE6E-1953A21D8C0F}" type="presOf" srcId="{9325E060-5772-4D9B-9949-F4F84C1932F3}" destId="{14E0DF13-A5BB-5D4D-B4EF-9CD553CF71CD}" srcOrd="0" destOrd="0" presId="urn:microsoft.com/office/officeart/2005/8/layout/list1"/>
    <dgm:cxn modelId="{186C07D1-31EA-4F15-90E1-264C5235C01A}" srcId="{0E180B71-5AA3-4C45-B0BE-1C2D2BF8A6F5}" destId="{CD8D05A2-E726-4303-B20D-0C9FA4CE0CBC}" srcOrd="2" destOrd="0" parTransId="{5117BDBA-D4C8-43B3-911D-34288E52F2A1}" sibTransId="{69F6CAE6-5327-4D8D-A215-89DDFF46826D}"/>
    <dgm:cxn modelId="{876ED8D4-66E4-4259-865A-0316E549443B}" srcId="{CD8D05A2-E726-4303-B20D-0C9FA4CE0CBC}" destId="{4DDE701E-32A4-434E-B5EB-51BA40D6A2F4}" srcOrd="3" destOrd="0" parTransId="{0F814847-4DBF-42C6-AD3E-5148677C123A}" sibTransId="{4E33B4A8-A42A-4DD3-B3FF-F789E029A0CF}"/>
    <dgm:cxn modelId="{B7CDC3D6-0A3C-479C-9FFE-D2D2B72357E7}" srcId="{9325E060-5772-4D9B-9949-F4F84C1932F3}" destId="{B39434D4-3329-4E02-AB52-0C93A91EC68F}" srcOrd="0" destOrd="0" parTransId="{DB892142-A1B5-4A82-BFC0-9003031FAF03}" sibTransId="{B932DB04-F054-4E2F-B1E0-D57CC38AAC9C}"/>
    <dgm:cxn modelId="{FBC1BFE4-37A8-AC43-9F12-9D2D26A07829}" type="presOf" srcId="{2371D0B7-8F6E-4B49-8601-9500EE0FBCE2}" destId="{017239B4-F96F-AB4A-92A2-814A035BCA8F}" srcOrd="0" destOrd="2" presId="urn:microsoft.com/office/officeart/2005/8/layout/list1"/>
    <dgm:cxn modelId="{381438F3-0387-4206-885B-C49BD920154E}" srcId="{0E180B71-5AA3-4C45-B0BE-1C2D2BF8A6F5}" destId="{F270E134-0BB7-4DF1-8019-04DB0A3A6F45}" srcOrd="3" destOrd="0" parTransId="{B28A0ED1-70D3-4E1F-8541-0A24C688DABB}" sibTransId="{2ADD4B8D-432F-4A4A-BCEE-4B103706E28A}"/>
    <dgm:cxn modelId="{FF0EA131-CA6D-6645-8660-D46A4684D812}" type="presParOf" srcId="{00DD4A4E-EE1E-0045-A4AF-86D283B7390C}" destId="{7B49591C-E278-6048-BFCF-2F12F80C0425}" srcOrd="0" destOrd="0" presId="urn:microsoft.com/office/officeart/2005/8/layout/list1"/>
    <dgm:cxn modelId="{AA42E803-0FBA-D14F-8BEC-1E73105A9B48}" type="presParOf" srcId="{7B49591C-E278-6048-BFCF-2F12F80C0425}" destId="{2A063593-3BE4-074E-9DC0-EDDDF490113A}" srcOrd="0" destOrd="0" presId="urn:microsoft.com/office/officeart/2005/8/layout/list1"/>
    <dgm:cxn modelId="{B90DC8FE-E0E8-2049-A21D-5A36AC319B05}" type="presParOf" srcId="{7B49591C-E278-6048-BFCF-2F12F80C0425}" destId="{1F726E80-9A78-074C-894B-A2BB7D867A0D}" srcOrd="1" destOrd="0" presId="urn:microsoft.com/office/officeart/2005/8/layout/list1"/>
    <dgm:cxn modelId="{8AE8FAC9-0169-A14E-834A-854A8DF62DE2}" type="presParOf" srcId="{00DD4A4E-EE1E-0045-A4AF-86D283B7390C}" destId="{C3206C38-88CB-0B43-9835-4015A01C51A6}" srcOrd="1" destOrd="0" presId="urn:microsoft.com/office/officeart/2005/8/layout/list1"/>
    <dgm:cxn modelId="{70EEEBFD-1C3F-424C-83D0-BBAC931BFA80}" type="presParOf" srcId="{00DD4A4E-EE1E-0045-A4AF-86D283B7390C}" destId="{17D733A3-AE59-C240-8951-0F6AD9691369}" srcOrd="2" destOrd="0" presId="urn:microsoft.com/office/officeart/2005/8/layout/list1"/>
    <dgm:cxn modelId="{AAE73493-02B1-424F-B55E-B72FE50BDDCA}" type="presParOf" srcId="{00DD4A4E-EE1E-0045-A4AF-86D283B7390C}" destId="{1B29C010-ADE5-E644-9AC0-D62443D9B199}" srcOrd="3" destOrd="0" presId="urn:microsoft.com/office/officeart/2005/8/layout/list1"/>
    <dgm:cxn modelId="{91E838FA-5A26-A74D-9C63-9E846D1E9353}" type="presParOf" srcId="{00DD4A4E-EE1E-0045-A4AF-86D283B7390C}" destId="{F2BA158E-EDE2-7D4A-AB09-7D0778EBBDF4}" srcOrd="4" destOrd="0" presId="urn:microsoft.com/office/officeart/2005/8/layout/list1"/>
    <dgm:cxn modelId="{055598F3-0000-F644-A56C-ABA85AED5427}" type="presParOf" srcId="{F2BA158E-EDE2-7D4A-AB09-7D0778EBBDF4}" destId="{14E0DF13-A5BB-5D4D-B4EF-9CD553CF71CD}" srcOrd="0" destOrd="0" presId="urn:microsoft.com/office/officeart/2005/8/layout/list1"/>
    <dgm:cxn modelId="{BBCB59D7-69C0-A64A-89D7-7380D3E9B87C}" type="presParOf" srcId="{F2BA158E-EDE2-7D4A-AB09-7D0778EBBDF4}" destId="{7C3C1C68-FA70-EB4E-95BE-4484D003BC09}" srcOrd="1" destOrd="0" presId="urn:microsoft.com/office/officeart/2005/8/layout/list1"/>
    <dgm:cxn modelId="{75F38105-E319-A14C-9774-32714459C086}" type="presParOf" srcId="{00DD4A4E-EE1E-0045-A4AF-86D283B7390C}" destId="{9E6CC64E-AEB1-0345-8D64-4B81FE25397C}" srcOrd="5" destOrd="0" presId="urn:microsoft.com/office/officeart/2005/8/layout/list1"/>
    <dgm:cxn modelId="{3B2A4841-4778-D047-B8FE-8FD9A7381A8C}" type="presParOf" srcId="{00DD4A4E-EE1E-0045-A4AF-86D283B7390C}" destId="{017239B4-F96F-AB4A-92A2-814A035BCA8F}" srcOrd="6" destOrd="0" presId="urn:microsoft.com/office/officeart/2005/8/layout/list1"/>
    <dgm:cxn modelId="{5FE998E8-0F12-644A-A731-6C41509339FE}" type="presParOf" srcId="{00DD4A4E-EE1E-0045-A4AF-86D283B7390C}" destId="{6C12870B-6DCD-7147-8CAC-D860C1B4B5D9}" srcOrd="7" destOrd="0" presId="urn:microsoft.com/office/officeart/2005/8/layout/list1"/>
    <dgm:cxn modelId="{8CBCF269-F9B1-594B-8A62-EE92917A4BFE}" type="presParOf" srcId="{00DD4A4E-EE1E-0045-A4AF-86D283B7390C}" destId="{456A6C22-48A2-6C4C-8BA0-1B3859B191A5}" srcOrd="8" destOrd="0" presId="urn:microsoft.com/office/officeart/2005/8/layout/list1"/>
    <dgm:cxn modelId="{04691D22-B6C4-8E48-BF61-5912CD3979F2}" type="presParOf" srcId="{456A6C22-48A2-6C4C-8BA0-1B3859B191A5}" destId="{544D14D5-A914-3C4E-B704-1AAC3DB75BFC}" srcOrd="0" destOrd="0" presId="urn:microsoft.com/office/officeart/2005/8/layout/list1"/>
    <dgm:cxn modelId="{1F2F4B34-94D6-4E4F-8D6D-54FE7C0C5DA5}" type="presParOf" srcId="{456A6C22-48A2-6C4C-8BA0-1B3859B191A5}" destId="{067E0FE8-3FE8-E547-9769-21C25289F6CD}" srcOrd="1" destOrd="0" presId="urn:microsoft.com/office/officeart/2005/8/layout/list1"/>
    <dgm:cxn modelId="{A05E597A-45B2-DD47-A938-6CA76E940124}" type="presParOf" srcId="{00DD4A4E-EE1E-0045-A4AF-86D283B7390C}" destId="{C57FCF43-295E-8045-B8DB-99C14034361C}" srcOrd="9" destOrd="0" presId="urn:microsoft.com/office/officeart/2005/8/layout/list1"/>
    <dgm:cxn modelId="{A06DCAF6-976E-E74C-84A0-30AE78388059}" type="presParOf" srcId="{00DD4A4E-EE1E-0045-A4AF-86D283B7390C}" destId="{3D790BB0-4F1D-A341-8CD7-343CF7B986DF}" srcOrd="10" destOrd="0" presId="urn:microsoft.com/office/officeart/2005/8/layout/list1"/>
    <dgm:cxn modelId="{BED1E89D-CBD1-C645-8B58-C133DB27953B}" type="presParOf" srcId="{00DD4A4E-EE1E-0045-A4AF-86D283B7390C}" destId="{91F89ED1-CA14-7045-8203-D47230E56E8E}" srcOrd="11" destOrd="0" presId="urn:microsoft.com/office/officeart/2005/8/layout/list1"/>
    <dgm:cxn modelId="{7819D89B-EEA8-C244-B9FA-1DD99255A1EE}" type="presParOf" srcId="{00DD4A4E-EE1E-0045-A4AF-86D283B7390C}" destId="{04EBD00C-9186-ED40-A539-98D58FF83A64}" srcOrd="12" destOrd="0" presId="urn:microsoft.com/office/officeart/2005/8/layout/list1"/>
    <dgm:cxn modelId="{4448EB58-31C6-0147-9DB2-196AE7B6324F}" type="presParOf" srcId="{04EBD00C-9186-ED40-A539-98D58FF83A64}" destId="{E45B124B-039A-4C43-8F81-5DE2BBFC63C3}" srcOrd="0" destOrd="0" presId="urn:microsoft.com/office/officeart/2005/8/layout/list1"/>
    <dgm:cxn modelId="{43CC8D87-D7F8-664A-9722-61DDEC066480}" type="presParOf" srcId="{04EBD00C-9186-ED40-A539-98D58FF83A64}" destId="{4D65345D-8262-F946-8F79-1A8435F2BC27}" srcOrd="1" destOrd="0" presId="urn:microsoft.com/office/officeart/2005/8/layout/list1"/>
    <dgm:cxn modelId="{66053063-EB63-ED46-81A5-F9AA7645C7BE}" type="presParOf" srcId="{00DD4A4E-EE1E-0045-A4AF-86D283B7390C}" destId="{F63A097F-4B04-694B-85B8-BC38936AE8E3}" srcOrd="13" destOrd="0" presId="urn:microsoft.com/office/officeart/2005/8/layout/list1"/>
    <dgm:cxn modelId="{D3441CB0-E86D-814D-B9BC-E24578D57E25}" type="presParOf" srcId="{00DD4A4E-EE1E-0045-A4AF-86D283B7390C}" destId="{0F623C74-C0D3-1840-9A21-D5917E9134D1}" srcOrd="14" destOrd="0" presId="urn:microsoft.com/office/officeart/2005/8/layout/list1"/>
    <dgm:cxn modelId="{130C8ACE-3D5D-C144-9937-78B74117A592}" type="presParOf" srcId="{00DD4A4E-EE1E-0045-A4AF-86D283B7390C}" destId="{D9142CFA-C1D1-AE42-AEE1-87DAA26A4D88}" srcOrd="15" destOrd="0" presId="urn:microsoft.com/office/officeart/2005/8/layout/list1"/>
    <dgm:cxn modelId="{CBB4C937-5B5F-E242-B56F-69D4D227A447}" type="presParOf" srcId="{00DD4A4E-EE1E-0045-A4AF-86D283B7390C}" destId="{B15AC9A9-F367-F842-A827-A78081549FEA}" srcOrd="16" destOrd="0" presId="urn:microsoft.com/office/officeart/2005/8/layout/list1"/>
    <dgm:cxn modelId="{AF5A3205-7D03-0744-B41F-532DB4A9C3A9}" type="presParOf" srcId="{B15AC9A9-F367-F842-A827-A78081549FEA}" destId="{E30E65CB-7DBF-5F49-BE99-0C803A7490B9}" srcOrd="0" destOrd="0" presId="urn:microsoft.com/office/officeart/2005/8/layout/list1"/>
    <dgm:cxn modelId="{04FA0E6B-A570-094F-AC5C-6E110E85C466}" type="presParOf" srcId="{B15AC9A9-F367-F842-A827-A78081549FEA}" destId="{D3E94639-9585-9B45-BE2B-B341B1F00170}" srcOrd="1" destOrd="0" presId="urn:microsoft.com/office/officeart/2005/8/layout/list1"/>
    <dgm:cxn modelId="{8063C436-FFC2-0E49-8512-5DBC42CF9520}" type="presParOf" srcId="{00DD4A4E-EE1E-0045-A4AF-86D283B7390C}" destId="{21BABD33-86F3-554D-985C-1BE88CB8B709}" srcOrd="17" destOrd="0" presId="urn:microsoft.com/office/officeart/2005/8/layout/list1"/>
    <dgm:cxn modelId="{FB003A45-DC5D-E84C-9E5E-8A737E25EED5}" type="presParOf" srcId="{00DD4A4E-EE1E-0045-A4AF-86D283B7390C}" destId="{A60BC10A-CDD3-F745-A1DF-7D3FD0755467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904AC3-2143-47A2-B2F3-2D41DB14E7F7}">
      <dsp:nvSpPr>
        <dsp:cNvPr id="0" name=""/>
        <dsp:cNvSpPr/>
      </dsp:nvSpPr>
      <dsp:spPr>
        <a:xfrm>
          <a:off x="7983" y="0"/>
          <a:ext cx="1290730" cy="110563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F342DE-6837-4B38-BB1C-3E6C6E2C4639}">
      <dsp:nvSpPr>
        <dsp:cNvPr id="0" name=""/>
        <dsp:cNvSpPr/>
      </dsp:nvSpPr>
      <dsp:spPr>
        <a:xfrm>
          <a:off x="7983" y="1228155"/>
          <a:ext cx="3687801" cy="473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ZA" sz="2800" b="1" kern="1200" dirty="0"/>
            <a:t>General Strategies</a:t>
          </a:r>
          <a:endParaRPr lang="en-US" sz="2800" kern="1200" dirty="0"/>
        </a:p>
      </dsp:txBody>
      <dsp:txXfrm>
        <a:off x="7983" y="1228155"/>
        <a:ext cx="3687801" cy="473845"/>
      </dsp:txXfrm>
    </dsp:sp>
    <dsp:sp modelId="{8D4358E8-B175-4981-80A0-B6EC2A0BEFEF}">
      <dsp:nvSpPr>
        <dsp:cNvPr id="0" name=""/>
        <dsp:cNvSpPr/>
      </dsp:nvSpPr>
      <dsp:spPr>
        <a:xfrm>
          <a:off x="7983" y="1758985"/>
          <a:ext cx="3687801" cy="1567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Diverse Data &amp; Bias Audits: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Ensure representative datasets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continuous monitoring</a:t>
          </a:r>
          <a:endParaRPr lang="en-US" sz="1200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Governance &amp; Policies: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	Ethical review boards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	Inclusive policies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	Collaboration among 	developers/clinicians/ethicists.</a:t>
          </a:r>
          <a:endParaRPr lang="en-US" sz="1200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Foresight – “Where is all this going?”</a:t>
          </a:r>
          <a:endParaRPr lang="en-US" sz="1200" kern="1200" dirty="0"/>
        </a:p>
      </dsp:txBody>
      <dsp:txXfrm>
        <a:off x="7983" y="1758985"/>
        <a:ext cx="3687801" cy="1567211"/>
      </dsp:txXfrm>
    </dsp:sp>
    <dsp:sp modelId="{B7529928-280E-4F11-966D-5D2EFF2FB7A2}">
      <dsp:nvSpPr>
        <dsp:cNvPr id="0" name=""/>
        <dsp:cNvSpPr/>
      </dsp:nvSpPr>
      <dsp:spPr>
        <a:xfrm>
          <a:off x="4341150" y="0"/>
          <a:ext cx="1290730" cy="110563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84CC73-C3CD-485F-A7B1-6108BB1CFF79}">
      <dsp:nvSpPr>
        <dsp:cNvPr id="0" name=""/>
        <dsp:cNvSpPr/>
      </dsp:nvSpPr>
      <dsp:spPr>
        <a:xfrm>
          <a:off x="4341150" y="1228155"/>
          <a:ext cx="3687801" cy="473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ZA" sz="2800" b="1" kern="1200" dirty="0"/>
            <a:t>Personal Strategies</a:t>
          </a:r>
          <a:endParaRPr lang="en-US" sz="2800" kern="1200" dirty="0"/>
        </a:p>
      </dsp:txBody>
      <dsp:txXfrm>
        <a:off x="4341150" y="1228155"/>
        <a:ext cx="3687801" cy="473845"/>
      </dsp:txXfrm>
    </dsp:sp>
    <dsp:sp modelId="{2CC31325-75B4-4321-91EB-1A02935D2463}">
      <dsp:nvSpPr>
        <dsp:cNvPr id="0" name=""/>
        <dsp:cNvSpPr/>
      </dsp:nvSpPr>
      <dsp:spPr>
        <a:xfrm>
          <a:off x="4341150" y="1758985"/>
          <a:ext cx="3687801" cy="1567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Clinician Role: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700" kern="1200" dirty="0"/>
            <a:t>Prioritize human oversight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700" kern="1200" dirty="0"/>
            <a:t>Discuss AI limits with patients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700" kern="1200" dirty="0"/>
            <a:t>Patient Empowerment: Granular consent vs blanket consent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700" kern="1200" dirty="0"/>
            <a:t>Training &amp; Awareness</a:t>
          </a:r>
          <a:endParaRPr lang="en-US" sz="1700" kern="1200" dirty="0"/>
        </a:p>
      </dsp:txBody>
      <dsp:txXfrm>
        <a:off x="4341150" y="1758985"/>
        <a:ext cx="3687801" cy="15672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D733A3-AE59-C240-8951-0F6AD9691369}">
      <dsp:nvSpPr>
        <dsp:cNvPr id="0" name=""/>
        <dsp:cNvSpPr/>
      </dsp:nvSpPr>
      <dsp:spPr>
        <a:xfrm>
          <a:off x="0" y="250142"/>
          <a:ext cx="4664914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26E80-9A78-074C-894B-A2BB7D867A0D}">
      <dsp:nvSpPr>
        <dsp:cNvPr id="0" name=""/>
        <dsp:cNvSpPr/>
      </dsp:nvSpPr>
      <dsp:spPr>
        <a:xfrm>
          <a:off x="233245" y="73022"/>
          <a:ext cx="3265439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426" tIns="0" rIns="12342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/>
            <a:t>AI is powerful.</a:t>
          </a:r>
          <a:endParaRPr lang="en-US" sz="1200" kern="1200"/>
        </a:p>
      </dsp:txBody>
      <dsp:txXfrm>
        <a:off x="250538" y="90315"/>
        <a:ext cx="3230853" cy="319654"/>
      </dsp:txXfrm>
    </dsp:sp>
    <dsp:sp modelId="{017239B4-F96F-AB4A-92A2-814A035BCA8F}">
      <dsp:nvSpPr>
        <dsp:cNvPr id="0" name=""/>
        <dsp:cNvSpPr/>
      </dsp:nvSpPr>
      <dsp:spPr>
        <a:xfrm>
          <a:off x="0" y="794462"/>
          <a:ext cx="4664914" cy="850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-330843"/>
              <a:satOff val="373"/>
              <a:lumOff val="8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049" tIns="249936" rIns="36204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/>
            <a:t>Efficiency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/>
            <a:t>Pattern recognition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/>
            <a:t>Access to care</a:t>
          </a:r>
          <a:endParaRPr lang="en-US" sz="1200" kern="1200"/>
        </a:p>
      </dsp:txBody>
      <dsp:txXfrm>
        <a:off x="0" y="794462"/>
        <a:ext cx="4664914" cy="850500"/>
      </dsp:txXfrm>
    </dsp:sp>
    <dsp:sp modelId="{7C3C1C68-FA70-EB4E-95BE-4484D003BC09}">
      <dsp:nvSpPr>
        <dsp:cNvPr id="0" name=""/>
        <dsp:cNvSpPr/>
      </dsp:nvSpPr>
      <dsp:spPr>
        <a:xfrm>
          <a:off x="233245" y="617342"/>
          <a:ext cx="3265439" cy="354240"/>
        </a:xfrm>
        <a:prstGeom prst="roundRect">
          <a:avLst/>
        </a:prstGeom>
        <a:solidFill>
          <a:schemeClr val="accent2">
            <a:hueOff val="-330843"/>
            <a:satOff val="373"/>
            <a:lumOff val="88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426" tIns="0" rIns="12342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/>
            <a:t>It will improve:</a:t>
          </a:r>
          <a:endParaRPr lang="en-US" sz="1200" kern="1200"/>
        </a:p>
      </dsp:txBody>
      <dsp:txXfrm>
        <a:off x="250538" y="634635"/>
        <a:ext cx="3230853" cy="319654"/>
      </dsp:txXfrm>
    </dsp:sp>
    <dsp:sp modelId="{3D790BB0-4F1D-A341-8CD7-343CF7B986DF}">
      <dsp:nvSpPr>
        <dsp:cNvPr id="0" name=""/>
        <dsp:cNvSpPr/>
      </dsp:nvSpPr>
      <dsp:spPr>
        <a:xfrm>
          <a:off x="0" y="1886882"/>
          <a:ext cx="4664914" cy="102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-661686"/>
              <a:satOff val="746"/>
              <a:lumOff val="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049" tIns="249936" rIns="36204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/>
            <a:t>Who benefits?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/>
            <a:t>Who is excluded?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/>
            <a:t>Who is responsible?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/>
            <a:t>What might we be missing?</a:t>
          </a:r>
          <a:endParaRPr lang="en-US" sz="1200" kern="1200"/>
        </a:p>
      </dsp:txBody>
      <dsp:txXfrm>
        <a:off x="0" y="1886882"/>
        <a:ext cx="4664914" cy="1020600"/>
      </dsp:txXfrm>
    </dsp:sp>
    <dsp:sp modelId="{067E0FE8-3FE8-E547-9769-21C25289F6CD}">
      <dsp:nvSpPr>
        <dsp:cNvPr id="0" name=""/>
        <dsp:cNvSpPr/>
      </dsp:nvSpPr>
      <dsp:spPr>
        <a:xfrm>
          <a:off x="233245" y="1709762"/>
          <a:ext cx="3265439" cy="354240"/>
        </a:xfrm>
        <a:prstGeom prst="roundRect">
          <a:avLst/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426" tIns="0" rIns="12342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/>
            <a:t>But ethics requires that we ask continuously:</a:t>
          </a:r>
          <a:endParaRPr lang="en-US" sz="1200" kern="1200"/>
        </a:p>
      </dsp:txBody>
      <dsp:txXfrm>
        <a:off x="250538" y="1727055"/>
        <a:ext cx="3230853" cy="319654"/>
      </dsp:txXfrm>
    </dsp:sp>
    <dsp:sp modelId="{0F623C74-C0D3-1840-9A21-D5917E9134D1}">
      <dsp:nvSpPr>
        <dsp:cNvPr id="0" name=""/>
        <dsp:cNvSpPr/>
      </dsp:nvSpPr>
      <dsp:spPr>
        <a:xfrm>
          <a:off x="0" y="3149402"/>
          <a:ext cx="4664914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-992530"/>
              <a:satOff val="1119"/>
              <a:lumOff val="2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65345D-8262-F946-8F79-1A8435F2BC27}">
      <dsp:nvSpPr>
        <dsp:cNvPr id="0" name=""/>
        <dsp:cNvSpPr/>
      </dsp:nvSpPr>
      <dsp:spPr>
        <a:xfrm>
          <a:off x="233245" y="2972282"/>
          <a:ext cx="3265439" cy="354240"/>
        </a:xfrm>
        <a:prstGeom prst="roundRect">
          <a:avLst/>
        </a:prstGeom>
        <a:solidFill>
          <a:schemeClr val="accent2">
            <a:hueOff val="-992530"/>
            <a:satOff val="1119"/>
            <a:lumOff val="264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426" tIns="0" rIns="12342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/>
            <a:t>AI should augment human care — not erode it.</a:t>
          </a:r>
          <a:endParaRPr lang="en-US" sz="1200" kern="1200"/>
        </a:p>
      </dsp:txBody>
      <dsp:txXfrm>
        <a:off x="250538" y="2989575"/>
        <a:ext cx="3230853" cy="319654"/>
      </dsp:txXfrm>
    </dsp:sp>
    <dsp:sp modelId="{A60BC10A-CDD3-F745-A1DF-7D3FD0755467}">
      <dsp:nvSpPr>
        <dsp:cNvPr id="0" name=""/>
        <dsp:cNvSpPr/>
      </dsp:nvSpPr>
      <dsp:spPr>
        <a:xfrm>
          <a:off x="0" y="3693722"/>
          <a:ext cx="4664914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-1323373"/>
              <a:satOff val="1492"/>
              <a:lumOff val="35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E94639-9585-9B45-BE2B-B341B1F00170}">
      <dsp:nvSpPr>
        <dsp:cNvPr id="0" name=""/>
        <dsp:cNvSpPr/>
      </dsp:nvSpPr>
      <dsp:spPr>
        <a:xfrm>
          <a:off x="233245" y="3516602"/>
          <a:ext cx="3265439" cy="354240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426" tIns="0" rIns="12342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/>
            <a:t>The central ethical principle remains unchanged:   </a:t>
          </a:r>
          <a:r>
            <a:rPr lang="en-ZA" sz="1200" b="1" u="sng" kern="1200"/>
            <a:t>The patient comes first.</a:t>
          </a:r>
          <a:endParaRPr lang="en-US" sz="1200" kern="1200"/>
        </a:p>
      </dsp:txBody>
      <dsp:txXfrm>
        <a:off x="250538" y="3533895"/>
        <a:ext cx="3230853" cy="319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2AEDE8-759B-0D85-9040-4965C11A5CB4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ZA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C9F639-D8E1-9146-B878-8493A9B96F3D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ZA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66524F-CBC8-00A6-B8E6-481D3AA8274B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ZA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B51A67-3EAA-A7A2-A90A-4619FD6FB765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F35F5772-E944-1A4B-8A52-255348AE174C}" type="slidenum">
              <a:t>‹#›</a:t>
            </a:fld>
            <a:endParaRPr lang="en-ZA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121579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E5CFF4-FC78-4118-2A09-06DF0D8FF6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79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107040-08AB-73F4-2B1A-79C272F20397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ZA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FE5BC95-6926-C02B-9F46-A46CEEE7DE9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en-ZA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D3FBF1-3321-C891-DFC2-1CA3AF4FA29C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en-ZA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40CEA-A990-F740-1726-47AB34C69BA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rtl="0" hangingPunct="0">
              <a:buNone/>
              <a:tabLst/>
              <a:defRPr lang="en-ZA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CA5A03-5165-F5CF-6F6C-75D036B3513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en-ZA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864B4327-8148-7946-829E-2500138F0CC4}" type="slidenum"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45572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indent="-216000" rtl="0" hangingPunct="0">
      <a:tabLst/>
      <a:defRPr lang="en-ZA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F198E9-63CA-91CB-F192-687B33057B2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113F62F-9875-B34F-A085-DADFDCAE66E4}" type="slidenum">
              <a:t>1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94774C-0DB1-41C5-6B6F-CEF363E0E56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222B93-5871-B305-E692-E453457C976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r>
              <a:rPr lang="en-ZA" dirty="0"/>
              <a:t>Today we’re going to talk about </a:t>
            </a:r>
            <a:r>
              <a:rPr lang="en-ZA" b="1" dirty="0"/>
              <a:t>the ethics of using AI in healthcare</a:t>
            </a:r>
            <a:r>
              <a:rPr lang="en-ZA" dirty="0"/>
              <a:t>.</a:t>
            </a:r>
          </a:p>
          <a:p>
            <a:r>
              <a:rPr lang="en-ZA" dirty="0"/>
              <a:t>AI is no longer futuristic. It’s already in radiology suites, pathology labs, documentation systems — and increasingly, in the consultation room through chatbots and decision-support tools.</a:t>
            </a:r>
          </a:p>
          <a:p>
            <a:r>
              <a:rPr lang="en-ZA" dirty="0"/>
              <a:t>The real question is not </a:t>
            </a:r>
            <a:r>
              <a:rPr lang="en-ZA" i="1" dirty="0"/>
              <a:t>whether</a:t>
            </a:r>
            <a:r>
              <a:rPr lang="en-ZA" dirty="0"/>
              <a:t> we’ll use AI.</a:t>
            </a:r>
            <a:br>
              <a:rPr lang="en-ZA" dirty="0"/>
            </a:br>
            <a:r>
              <a:rPr lang="en-ZA" dirty="0"/>
              <a:t>It’s </a:t>
            </a:r>
            <a:r>
              <a:rPr lang="en-ZA" b="1" dirty="0"/>
              <a:t>how we use it responsibly.</a:t>
            </a:r>
            <a:endParaRPr lang="en-ZA" dirty="0"/>
          </a:p>
          <a:p>
            <a:endParaRPr lang="en-Z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A0B03E-6711-DF69-88BD-1CB92D4647D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83997B0-1C53-8547-B7A9-6AD2CEA98BBC}" type="slidenum">
              <a:t>3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B1FE9C-B562-BFC0-CAA5-29080BF6F92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DEF10D-1504-7A3A-EFB3-40B2BCEA453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r>
              <a:rPr lang="en-ZA" b="1" dirty="0"/>
              <a:t>Definitions – Let’s Ground Ourselves</a:t>
            </a:r>
          </a:p>
          <a:p>
            <a:r>
              <a:rPr lang="en-ZA" dirty="0"/>
              <a:t>Before we discuss ethics, we need clarity.</a:t>
            </a:r>
          </a:p>
          <a:p>
            <a:r>
              <a:rPr lang="en-ZA" dirty="0"/>
              <a:t>When we say </a:t>
            </a:r>
            <a:r>
              <a:rPr lang="en-ZA" b="1" dirty="0"/>
              <a:t>AI in healthcare</a:t>
            </a:r>
            <a:r>
              <a:rPr lang="en-ZA" dirty="0"/>
              <a:t>, we mean computer systems that mimic aspects of human intelligence — analysing medical data, suggesting diagnoses, personalising treatments — often with greater speed and pattern-recognition ability than traditional systems.</a:t>
            </a:r>
          </a:p>
          <a:p>
            <a:r>
              <a:rPr lang="en-ZA" dirty="0"/>
              <a:t>Now, importantly:</a:t>
            </a:r>
          </a:p>
          <a:p>
            <a:r>
              <a:rPr lang="en-ZA" b="1" dirty="0"/>
              <a:t>Machine learning</a:t>
            </a:r>
            <a:r>
              <a:rPr lang="en-ZA" dirty="0"/>
              <a:t> means computers learn from large datasets.</a:t>
            </a:r>
            <a:br>
              <a:rPr lang="en-ZA" dirty="0"/>
            </a:br>
            <a:r>
              <a:rPr lang="en-ZA" dirty="0"/>
              <a:t>We don’t give them fixed rules.</a:t>
            </a:r>
            <a:br>
              <a:rPr lang="en-ZA" dirty="0"/>
            </a:br>
            <a:r>
              <a:rPr lang="en-ZA" dirty="0"/>
              <a:t>We show them thousands — sometimes millions — of examples, and they detect patterns.</a:t>
            </a:r>
          </a:p>
          <a:p>
            <a:r>
              <a:rPr lang="en-ZA" dirty="0"/>
              <a:t>But here’s the key:</a:t>
            </a:r>
          </a:p>
          <a:p>
            <a:r>
              <a:rPr lang="en-ZA" dirty="0"/>
              <a:t>AI does not understand medicine.</a:t>
            </a:r>
            <a:br>
              <a:rPr lang="en-ZA" dirty="0"/>
            </a:br>
            <a:r>
              <a:rPr lang="en-ZA" dirty="0"/>
              <a:t>It recognises statistical relationships.</a:t>
            </a:r>
          </a:p>
          <a:p>
            <a:r>
              <a:rPr lang="en-ZA" dirty="0"/>
              <a:t>That difference matters ethically.</a:t>
            </a:r>
          </a:p>
          <a:p>
            <a:endParaRPr lang="en-Z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BEA7D6-8FCE-0EA5-76E5-595A62B855D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E58E7A1-DA82-C94C-B090-4E3B2397E5F4}" type="slidenum">
              <a:t>4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10BD9C-17A0-C074-A204-734DDB0010C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4C159E-8759-149F-7BE6-67E43036B89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r>
              <a:rPr lang="en-ZA" b="1" dirty="0"/>
              <a:t>What Is a Chatbot?</a:t>
            </a:r>
          </a:p>
          <a:p>
            <a:r>
              <a:rPr lang="en-ZA" dirty="0"/>
              <a:t>Let’s clarify something many people confuse.</a:t>
            </a:r>
          </a:p>
          <a:p>
            <a:r>
              <a:rPr lang="en-ZA" dirty="0"/>
              <a:t>There are two broad types:</a:t>
            </a:r>
          </a:p>
          <a:p>
            <a:r>
              <a:rPr lang="en-ZA" b="1" dirty="0"/>
              <a:t>Rule-Based Chatbots</a:t>
            </a:r>
          </a:p>
          <a:p>
            <a:r>
              <a:rPr lang="en-ZA" dirty="0"/>
              <a:t>The “old guard.”</a:t>
            </a:r>
          </a:p>
          <a:p>
            <a:r>
              <a:rPr lang="en-ZA" dirty="0"/>
              <a:t>They follow strict if-this-then-that logic.</a:t>
            </a:r>
            <a:br>
              <a:rPr lang="en-ZA" dirty="0"/>
            </a:br>
            <a:r>
              <a:rPr lang="en-ZA" dirty="0"/>
              <a:t>They need the right keywords.</a:t>
            </a:r>
            <a:br>
              <a:rPr lang="en-ZA" dirty="0"/>
            </a:br>
            <a:r>
              <a:rPr lang="en-ZA" dirty="0"/>
              <a:t>If you deviate slightly — they break.</a:t>
            </a:r>
          </a:p>
          <a:p>
            <a:r>
              <a:rPr lang="en-ZA" dirty="0"/>
              <a:t>These are useful for:</a:t>
            </a:r>
          </a:p>
          <a:p>
            <a:r>
              <a:rPr lang="en-ZA" dirty="0"/>
              <a:t>FAQs</a:t>
            </a:r>
          </a:p>
          <a:p>
            <a:r>
              <a:rPr lang="en-ZA" dirty="0"/>
              <a:t>Booking systems</a:t>
            </a:r>
          </a:p>
          <a:p>
            <a:r>
              <a:rPr lang="en-ZA" dirty="0"/>
              <a:t>Simple triage</a:t>
            </a:r>
          </a:p>
          <a:p>
            <a:r>
              <a:rPr lang="en-ZA" dirty="0"/>
              <a:t>But they’re rigid - they cannot adapt (unless specifically programmed)</a:t>
            </a:r>
          </a:p>
          <a:p>
            <a:endParaRPr lang="en-ZA" dirty="0"/>
          </a:p>
          <a:p>
            <a:r>
              <a:rPr lang="en-ZA" b="1" dirty="0"/>
              <a:t>Generative AI Chatbots (like ChatGPT or Gemini)</a:t>
            </a:r>
          </a:p>
          <a:p>
            <a:r>
              <a:rPr lang="en-ZA" dirty="0"/>
              <a:t>These use Large Language Models.</a:t>
            </a:r>
          </a:p>
          <a:p>
            <a:r>
              <a:rPr lang="en-ZA" dirty="0"/>
              <a:t>They don’t follow scripts.</a:t>
            </a:r>
            <a:br>
              <a:rPr lang="en-ZA" dirty="0"/>
            </a:br>
            <a:r>
              <a:rPr lang="en-ZA" dirty="0"/>
              <a:t>They predict the next likely word based on enormous datasets.</a:t>
            </a:r>
          </a:p>
          <a:p>
            <a:r>
              <a:rPr lang="en-ZA" dirty="0"/>
              <a:t>They handle typos.</a:t>
            </a:r>
            <a:br>
              <a:rPr lang="en-ZA" dirty="0"/>
            </a:br>
            <a:r>
              <a:rPr lang="en-ZA" dirty="0"/>
              <a:t>They understand context.</a:t>
            </a:r>
            <a:br>
              <a:rPr lang="en-ZA" dirty="0"/>
            </a:br>
            <a:r>
              <a:rPr lang="en-ZA" dirty="0"/>
              <a:t>They feel conversational.</a:t>
            </a:r>
          </a:p>
          <a:p>
            <a:r>
              <a:rPr lang="en-ZA" dirty="0"/>
              <a:t>But they are:</a:t>
            </a:r>
          </a:p>
          <a:p>
            <a:r>
              <a:rPr lang="en-ZA" dirty="0"/>
              <a:t>Confident</a:t>
            </a:r>
          </a:p>
          <a:p>
            <a:r>
              <a:rPr lang="en-ZA" dirty="0"/>
              <a:t>Persuasive</a:t>
            </a:r>
          </a:p>
          <a:p>
            <a:r>
              <a:rPr lang="en-ZA" dirty="0"/>
              <a:t>Sometimes wrong</a:t>
            </a:r>
          </a:p>
          <a:p>
            <a:r>
              <a:rPr lang="en-ZA" dirty="0"/>
              <a:t>That combination can be ethically dangerous.</a:t>
            </a:r>
          </a:p>
          <a:p>
            <a:endParaRPr lang="en-Z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E5E77-3A55-5A61-1E1C-DC4C8337509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28AA04-44A1-474D-B30B-AE40ECEAF49A}" type="slidenum">
              <a:t>6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CAA5DA-E154-3D98-4EBE-A022844940B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4F534C-B151-D1E8-B1C8-A1CFDC4E807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r>
              <a:rPr lang="en-ZA" b="1" dirty="0"/>
              <a:t>What Deep Learning Is NOT</a:t>
            </a:r>
          </a:p>
          <a:p>
            <a:r>
              <a:rPr lang="en-ZA" dirty="0"/>
              <a:t>It is not intelligence.</a:t>
            </a:r>
            <a:br>
              <a:rPr lang="en-ZA" dirty="0"/>
            </a:br>
            <a:r>
              <a:rPr lang="en-ZA" dirty="0"/>
              <a:t>It is not insight.</a:t>
            </a:r>
            <a:br>
              <a:rPr lang="en-ZA" dirty="0"/>
            </a:br>
            <a:r>
              <a:rPr lang="en-ZA" dirty="0"/>
              <a:t>It is not judgement.</a:t>
            </a:r>
          </a:p>
          <a:p>
            <a:r>
              <a:rPr lang="en-ZA" dirty="0"/>
              <a:t>It cannot:</a:t>
            </a:r>
          </a:p>
          <a:p>
            <a:r>
              <a:rPr lang="en-ZA" dirty="0"/>
              <a:t>Weigh ethics</a:t>
            </a:r>
          </a:p>
          <a:p>
            <a:r>
              <a:rPr lang="en-ZA" dirty="0"/>
              <a:t>Consider patient values</a:t>
            </a:r>
          </a:p>
          <a:p>
            <a:r>
              <a:rPr lang="en-ZA" dirty="0"/>
              <a:t>Understand cultural context</a:t>
            </a:r>
          </a:p>
          <a:p>
            <a:r>
              <a:rPr lang="en-ZA" dirty="0"/>
              <a:t>Take responsibility</a:t>
            </a:r>
          </a:p>
          <a:p>
            <a:r>
              <a:rPr lang="en-ZA" dirty="0"/>
              <a:t>It only sees what was in the data it was trained on.</a:t>
            </a:r>
          </a:p>
          <a:p>
            <a:r>
              <a:rPr lang="en-ZA" dirty="0"/>
              <a:t>And often — it cannot explain its reasoning.</a:t>
            </a:r>
          </a:p>
          <a:p>
            <a:r>
              <a:rPr lang="en-ZA" dirty="0"/>
              <a:t>That lack of transparency becomes ethically relevant.</a:t>
            </a:r>
          </a:p>
          <a:p>
            <a:endParaRPr lang="en-Z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425BFF-142F-CB16-5FE8-9B12A162366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22681F4-2D7F-F44F-BCF3-44FBE9A38734}" type="slidenum">
              <a:t>7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940B84-8F90-E5FF-DCA3-0ECAC61523B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6D2E23-7041-6D5C-26B5-FEBF3CE746E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endParaRPr lang="en-Z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71945-205A-B95C-7DE2-889337A8B59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CE1D4A7-26DE-B141-B484-A51FD653E23C}" type="slidenum">
              <a:t>8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C88A3F-5E7F-A2AE-113F-E0E4B81BFEB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09F0AC-453F-A501-D8E8-0D2ADE70D3D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endParaRPr lang="en-Z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BA0DFB-ACEE-384A-1A17-391E4A75BF2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5D00D71-B58D-D64A-BE11-0AC572CA1458}" type="slidenum">
              <a:t>9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AD971E-A69A-8CC9-EF4F-6545D1EA732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F77BC9-1818-D58A-FC6C-6D7A5C5643D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r>
              <a:rPr lang="en-ZA" dirty="0"/>
              <a:t>There is no doubt that over the past number of years - using even traditional AI, has made life much easier for clinicians - e.g. interpreting ECG's and EEG's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EE970-4F34-042D-F3BC-03EE602A952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0E8C16B-184C-B440-B204-BC75387B569C}" type="slidenum">
              <a:t>10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4D17B3-AA47-6AD1-8A4F-B3A8B834163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B18D3B-E990-CAF4-FF4F-4719E907EAF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endParaRPr lang="en-Z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33E60-DA4C-E3CF-3967-A6663B6CC12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F5169D2-1360-CF44-86D6-284FB07AC372}" type="slidenum">
              <a:t>11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7E52A0-7C4A-8A5E-58FC-9989C4E64B5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BE117F-1D4D-1F26-40A9-B5D459E486C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endParaRPr lang="en-Z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8AEAA-B855-573A-BADC-703B0D9DEE7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2AEC147-4C9B-5B48-B9BE-018416FC842D}" type="slidenum">
              <a:t>12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63844F-3080-1161-684C-2C66A9AFDF6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CA6895-5B4C-62E7-8DCA-5C5FB530A5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r>
              <a:rPr lang="en-ZA" b="1" dirty="0"/>
              <a:t>Would AI Take Over Medicine?</a:t>
            </a:r>
          </a:p>
          <a:p>
            <a:r>
              <a:rPr lang="en-ZA" dirty="0"/>
              <a:t>Let’s think about this realistically.</a:t>
            </a:r>
          </a:p>
          <a:p>
            <a:r>
              <a:rPr lang="en-ZA" dirty="0"/>
              <a:t>High-risk specialties — like radiology, pathology — involve structured data and image analysis.</a:t>
            </a:r>
          </a:p>
          <a:p>
            <a:r>
              <a:rPr lang="en-ZA" dirty="0"/>
              <a:t>AI excels there.</a:t>
            </a:r>
          </a:p>
          <a:p>
            <a:r>
              <a:rPr lang="en-ZA" dirty="0"/>
              <a:t>It is:</a:t>
            </a:r>
          </a:p>
          <a:p>
            <a:r>
              <a:rPr lang="en-ZA" dirty="0"/>
              <a:t>Fast</a:t>
            </a:r>
          </a:p>
          <a:p>
            <a:r>
              <a:rPr lang="en-ZA" dirty="0"/>
              <a:t>Consistent</a:t>
            </a:r>
          </a:p>
          <a:p>
            <a:r>
              <a:rPr lang="en-ZA" dirty="0"/>
              <a:t>Cost-effective</a:t>
            </a:r>
          </a:p>
          <a:p>
            <a:endParaRPr lang="en-ZA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B84CC-531E-EF31-4351-C5CD3F0C400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B45FA20-BDB3-734C-BA93-DD3EB08CD31F}" type="slidenum">
              <a:t>13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456AF9-2BCA-1674-FCF5-6A985B299DD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DDE5E5-D78B-358C-8BFF-170BD32E80F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r>
              <a:rPr lang="en-ZA" dirty="0"/>
              <a:t>But in fields where:</a:t>
            </a:r>
          </a:p>
          <a:p>
            <a:r>
              <a:rPr lang="en-ZA" dirty="0"/>
              <a:t>Interpersonal nuance matters</a:t>
            </a:r>
          </a:p>
          <a:p>
            <a:r>
              <a:rPr lang="en-ZA" dirty="0"/>
              <a:t>Empathy matters</a:t>
            </a:r>
          </a:p>
          <a:p>
            <a:r>
              <a:rPr lang="en-ZA" dirty="0"/>
              <a:t>Procedural intuition matters</a:t>
            </a:r>
          </a:p>
          <a:p>
            <a:r>
              <a:rPr lang="en-ZA" dirty="0"/>
              <a:t>AI struggles.</a:t>
            </a:r>
          </a:p>
          <a:p>
            <a:r>
              <a:rPr lang="en-ZA" dirty="0"/>
              <a:t>The human element remains protective.</a:t>
            </a:r>
          </a:p>
          <a:p>
            <a:endParaRPr lang="en-ZA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93B77B-2849-2200-22E8-C339FC8509E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F1ABA57-6C9F-524F-9020-69C2DFFC1A73}" type="slidenum">
              <a:t>14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3F9FEA-62E9-01D7-660E-74426C5E0FD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B2DCEF-2916-F76B-8451-CCAF0C1550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endParaRPr lang="en-Z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39B71-0798-1090-1DE9-A3F387EE5F9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42A40D8-311D-4942-B71B-DD8300C080B5}" type="slidenum">
              <a:t>15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704256-663E-82CF-DF11-100405674F3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C9689-458B-92C3-F235-C821C7DE3A1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r>
              <a:rPr lang="en-ZA" b="1" dirty="0"/>
              <a:t>Case Study – Where Ethics Meets Clinical Reasoning</a:t>
            </a:r>
          </a:p>
          <a:p>
            <a:r>
              <a:rPr lang="en-ZA" dirty="0"/>
              <a:t>Let’s apply this.</a:t>
            </a:r>
          </a:p>
          <a:p>
            <a:r>
              <a:rPr lang="en-ZA" dirty="0"/>
              <a:t>45-year-old male.</a:t>
            </a:r>
            <a:br>
              <a:rPr lang="en-ZA" dirty="0"/>
            </a:br>
            <a:r>
              <a:rPr lang="en-ZA" dirty="0"/>
              <a:t>Depression.</a:t>
            </a:r>
            <a:br>
              <a:rPr lang="en-ZA" dirty="0"/>
            </a:br>
            <a:r>
              <a:rPr lang="en-ZA" dirty="0"/>
              <a:t>Heavy alcohol use.</a:t>
            </a:r>
          </a:p>
          <a:p>
            <a:r>
              <a:rPr lang="en-ZA" dirty="0"/>
              <a:t>Labs:</a:t>
            </a:r>
          </a:p>
          <a:p>
            <a:r>
              <a:rPr lang="en-ZA" dirty="0"/>
              <a:t>Mildly elevated GGT</a:t>
            </a:r>
          </a:p>
          <a:p>
            <a:r>
              <a:rPr lang="en-ZA" dirty="0"/>
              <a:t>Globulins 64 g/L</a:t>
            </a:r>
          </a:p>
          <a:p>
            <a:r>
              <a:rPr lang="en-ZA" dirty="0"/>
              <a:t>Fasting glucose 9.9 mmol/L</a:t>
            </a:r>
          </a:p>
          <a:p>
            <a:r>
              <a:rPr lang="en-ZA" dirty="0"/>
              <a:t>HbA1c 8.2%</a:t>
            </a:r>
          </a:p>
          <a:p>
            <a:r>
              <a:rPr lang="en-ZA" dirty="0"/>
              <a:t>An AI might anchor immediately:</a:t>
            </a:r>
          </a:p>
          <a:p>
            <a:r>
              <a:rPr lang="en-ZA" dirty="0"/>
              <a:t>Alcohol + GGT → Alcohol-related liver disease.</a:t>
            </a:r>
          </a:p>
          <a:p>
            <a:r>
              <a:rPr lang="en-ZA" dirty="0"/>
              <a:t>But what’s the real red flag?</a:t>
            </a:r>
          </a:p>
          <a:p>
            <a:r>
              <a:rPr lang="en-ZA" dirty="0"/>
              <a:t>The globulins.</a:t>
            </a:r>
          </a:p>
          <a:p>
            <a:r>
              <a:rPr lang="en-ZA" dirty="0"/>
              <a:t>64 g/L is not routine.</a:t>
            </a:r>
          </a:p>
          <a:p>
            <a:r>
              <a:rPr lang="en-ZA" dirty="0"/>
              <a:t>If we anchor on alcohol alone, we may miss:</a:t>
            </a:r>
          </a:p>
          <a:p>
            <a:r>
              <a:rPr lang="en-ZA" dirty="0"/>
              <a:t>Plasma cell disease</a:t>
            </a:r>
          </a:p>
          <a:p>
            <a:r>
              <a:rPr lang="en-ZA" dirty="0"/>
              <a:t>Chronic inflammatory conditions</a:t>
            </a:r>
          </a:p>
          <a:p>
            <a:r>
              <a:rPr lang="en-ZA" dirty="0"/>
              <a:t>Advanced liver disease</a:t>
            </a:r>
          </a:p>
          <a:p>
            <a:r>
              <a:rPr lang="en-ZA" dirty="0"/>
              <a:t>Ethically, AI introduces risk of </a:t>
            </a:r>
            <a:r>
              <a:rPr lang="en-ZA" b="1" dirty="0"/>
              <a:t>automation bias</a:t>
            </a:r>
            <a:r>
              <a:rPr lang="en-ZA" dirty="0"/>
              <a:t> — over-trusting the algorithm.</a:t>
            </a:r>
          </a:p>
          <a:p>
            <a:r>
              <a:rPr lang="en-ZA" dirty="0"/>
              <a:t>The clinician must still ask:</a:t>
            </a:r>
          </a:p>
          <a:p>
            <a:r>
              <a:rPr lang="en-ZA" dirty="0"/>
              <a:t>What doesn’t fit?</a:t>
            </a:r>
          </a:p>
          <a:p>
            <a:r>
              <a:rPr lang="en-ZA" dirty="0"/>
              <a:t>That is ethical practice.</a:t>
            </a:r>
          </a:p>
          <a:p>
            <a:endParaRPr lang="en-ZA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A722B-E6AD-185F-9AB5-A69BF4C4B5E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EDCC6CE-06DA-7B45-8F7F-64277C4EABC3}" type="slidenum">
              <a:t>16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4FA785-6C62-30BE-DB21-BFFAF4EE538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CCDBF1-B87A-0DF6-5552-08B7EE84E2E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endParaRPr lang="en-Z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11842-C96A-C799-5086-1E4B8856C40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D7A085-CCD7-504C-94E6-2992838B63C3}" type="slidenum">
              <a:t>17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A4EC0B-690B-5D2D-CBD1-E5456219A65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581285-B230-543A-0DAA-AC8D762DD7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endParaRPr lang="en-Z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8DCF47-C212-7C78-A1B0-47BA43C7904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5863031-E1B2-8F4E-B957-02BE8A3F5C30}" type="slidenum">
              <a:t>18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9EC555-ED84-187C-1E0B-9F57DCB791D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1BBCEA-2F5E-E0C8-B76E-721F1061FE6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endParaRPr lang="en-Z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FA534F-D988-A4DA-73B0-63B8987101E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98B17D1-0139-E74F-B7AC-1396E3E33305}" type="slidenum">
              <a:t>19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64E1F6-335D-F189-59D3-1C794B436BB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E3C83D-6AF7-E165-B237-B9349E9ECE6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endParaRPr lang="en-Z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9BDE7-865F-536D-AF4E-375A5F4249F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785A889-967A-044A-A8A4-C9EDD068FEE6}" type="slidenum">
              <a:t>20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2F2785-F7B7-621C-0447-139A0048BA1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35ABCD-3BC0-5BF5-CF3E-B5226EFB0C1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endParaRPr lang="en-Z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CA57D-5D2A-059D-B22A-787ED3DADD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39126BD-5101-164F-B4C9-A29E2A74695F}" type="slidenum">
              <a:t>21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48FA20-952F-6BA8-2373-75BF18258F0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E92F81-422B-399B-D3F5-BE15F7AEBC3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r>
              <a:rPr lang="en-ZA" b="1" dirty="0"/>
              <a:t>Bias and Inequity</a:t>
            </a:r>
          </a:p>
          <a:p>
            <a:r>
              <a:rPr lang="en-ZA" dirty="0"/>
              <a:t>AI systems learn from data.</a:t>
            </a:r>
          </a:p>
          <a:p>
            <a:r>
              <a:rPr lang="en-ZA" dirty="0"/>
              <a:t>If minority populations are underrepresented in that data:</a:t>
            </a:r>
          </a:p>
          <a:p>
            <a:r>
              <a:rPr lang="en-ZA" dirty="0"/>
              <a:t>Performance drops.</a:t>
            </a:r>
          </a:p>
          <a:p>
            <a:r>
              <a:rPr lang="en-ZA" dirty="0"/>
              <a:t>We’ve seen:</a:t>
            </a:r>
          </a:p>
          <a:p>
            <a:r>
              <a:rPr lang="en-ZA" dirty="0"/>
              <a:t>Dermatology algorithms struggling with darker skin tones</a:t>
            </a:r>
          </a:p>
          <a:p>
            <a:r>
              <a:rPr lang="en-ZA" dirty="0"/>
              <a:t>COVID apps excluding rural populations without smartphones</a:t>
            </a:r>
          </a:p>
          <a:p>
            <a:r>
              <a:rPr lang="en-ZA" dirty="0"/>
              <a:t>In South Africa, this becomes even more relevant.</a:t>
            </a:r>
          </a:p>
          <a:p>
            <a:r>
              <a:rPr lang="en-ZA" dirty="0"/>
              <a:t>If models are trained in North America or Europe:</a:t>
            </a:r>
          </a:p>
          <a:p>
            <a:r>
              <a:rPr lang="en-ZA" dirty="0"/>
              <a:t>Are they valid for our patients?</a:t>
            </a:r>
          </a:p>
          <a:p>
            <a:r>
              <a:rPr lang="en-ZA" dirty="0"/>
              <a:t>If not — deploying them becomes ethically problematic.</a:t>
            </a:r>
          </a:p>
          <a:p>
            <a:endParaRPr lang="en-ZA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DE2D42-60CE-5DDB-2B1D-18DE40347A9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2F06C0F-7662-854E-AAE2-20371B5048BE}" type="slidenum">
              <a:t>22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FF5621-4DAF-A539-FF56-BBADB980287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3A4ABE-96B3-F025-EDE8-62BDABE39D1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r>
              <a:rPr lang="en-ZA" dirty="0"/>
              <a:t>AI thrives on large datasets.</a:t>
            </a:r>
          </a:p>
          <a:p>
            <a:r>
              <a:rPr lang="en-ZA" dirty="0"/>
              <a:t>Large datasets attract cyberattacks.</a:t>
            </a:r>
          </a:p>
          <a:p>
            <a:r>
              <a:rPr lang="en-ZA" dirty="0"/>
              <a:t>Even anonymised data can sometimes be re-identified.</a:t>
            </a:r>
          </a:p>
          <a:p>
            <a:r>
              <a:rPr lang="en-ZA" dirty="0"/>
              <a:t>And here’s the uncomfortable truth:</a:t>
            </a:r>
          </a:p>
          <a:p>
            <a:r>
              <a:rPr lang="en-ZA" dirty="0"/>
              <a:t>Most patients do not understand how their data may be reused to train evolving AI systems.</a:t>
            </a:r>
          </a:p>
          <a:p>
            <a:r>
              <a:rPr lang="en-ZA" dirty="0"/>
              <a:t>Traditional one-time consent doesn’t fit dynamic AI models.</a:t>
            </a:r>
          </a:p>
          <a:p>
            <a:r>
              <a:rPr lang="en-ZA" dirty="0"/>
              <a:t>This creates tension with autonomy.</a:t>
            </a:r>
          </a:p>
          <a:p>
            <a:endParaRPr lang="en-ZA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A866FA-C0D7-E686-816C-7645B5EB6EE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67E69F8-A5CD-714D-9117-9B2C14FAAF87}" type="slidenum">
              <a:t>23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C33BD3-5829-45BB-5A24-3C3535269EE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6D2624-C60C-BB54-FBD1-6EECD15D24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r>
              <a:rPr lang="en-ZA" dirty="0"/>
              <a:t>Healthcare is relational.</a:t>
            </a:r>
          </a:p>
          <a:p>
            <a:r>
              <a:rPr lang="en-ZA" dirty="0"/>
              <a:t>Empathy matters.</a:t>
            </a:r>
          </a:p>
          <a:p>
            <a:r>
              <a:rPr lang="en-ZA" dirty="0"/>
              <a:t>AI may simulate empathy — but it does not feel it.</a:t>
            </a:r>
          </a:p>
          <a:p>
            <a:r>
              <a:rPr lang="en-ZA" dirty="0"/>
              <a:t>Replacing human interaction risks:</a:t>
            </a:r>
          </a:p>
          <a:p>
            <a:r>
              <a:rPr lang="en-ZA" dirty="0"/>
              <a:t>Dehumanisation</a:t>
            </a:r>
          </a:p>
          <a:p>
            <a:r>
              <a:rPr lang="en-ZA" dirty="0"/>
              <a:t>Erosion of trust</a:t>
            </a:r>
          </a:p>
          <a:p>
            <a:r>
              <a:rPr lang="en-ZA" dirty="0"/>
              <a:t>Loss of dignity</a:t>
            </a:r>
          </a:p>
          <a:p>
            <a:r>
              <a:rPr lang="en-ZA" dirty="0"/>
              <a:t>Especially in psychiatry, paediatrics, obstetrics.</a:t>
            </a:r>
          </a:p>
          <a:p>
            <a:endParaRPr lang="en-ZA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45818F-DCE1-29F8-9F0C-EDFC6C454DB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57DA86B-A2F8-FF41-8702-C403DA2CCA20}" type="slidenum">
              <a:t>24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EF0028-E42E-BC1A-C92F-1F8FA5861DD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486D38-149E-1D52-5DE5-C4E27036515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r>
              <a:rPr lang="en-ZA" dirty="0"/>
              <a:t>If an AI system causes harm:</a:t>
            </a:r>
          </a:p>
          <a:p>
            <a:r>
              <a:rPr lang="en-ZA" dirty="0"/>
              <a:t>Who is liable?</a:t>
            </a:r>
          </a:p>
          <a:p>
            <a:r>
              <a:rPr lang="en-ZA" dirty="0"/>
              <a:t>The developer?</a:t>
            </a:r>
          </a:p>
          <a:p>
            <a:r>
              <a:rPr lang="en-ZA" dirty="0"/>
              <a:t>The clinician?</a:t>
            </a:r>
          </a:p>
          <a:p>
            <a:r>
              <a:rPr lang="en-ZA" dirty="0"/>
              <a:t>The institution?</a:t>
            </a:r>
          </a:p>
          <a:p>
            <a:r>
              <a:rPr lang="en-ZA" dirty="0"/>
              <a:t>Hybrid decision-making blurs responsibility.</a:t>
            </a:r>
          </a:p>
          <a:p>
            <a:r>
              <a:rPr lang="en-ZA" dirty="0"/>
              <a:t>Ethically — and legally — the human practitioner remains responsible.</a:t>
            </a:r>
          </a:p>
          <a:p>
            <a:endParaRPr lang="en-ZA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897178-7C5D-1156-657D-2BBE5F0E1DF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38D0A45-AE10-B045-B814-795B555B483B}" type="slidenum">
              <a:t>25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EDB035-CFEC-1237-FB3C-0C8344861B3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7F8167-B9F4-27F2-EF63-3CBA5BEC503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r>
              <a:rPr lang="en-ZA" b="1" dirty="0"/>
              <a:t>Chatbots Specifically</a:t>
            </a:r>
          </a:p>
          <a:p>
            <a:r>
              <a:rPr lang="en-ZA" dirty="0"/>
              <a:t>Chatbots introduce special risks:</a:t>
            </a:r>
          </a:p>
          <a:p>
            <a:r>
              <a:rPr lang="en-ZA" dirty="0"/>
              <a:t>Crisis mismanagement</a:t>
            </a:r>
          </a:p>
          <a:p>
            <a:r>
              <a:rPr lang="en-ZA" dirty="0"/>
              <a:t>Overconfidence</a:t>
            </a:r>
          </a:p>
          <a:p>
            <a:r>
              <a:rPr lang="en-ZA" dirty="0"/>
              <a:t>Delayed care</a:t>
            </a:r>
          </a:p>
          <a:p>
            <a:r>
              <a:rPr lang="en-ZA" dirty="0"/>
              <a:t>False reassurance</a:t>
            </a:r>
          </a:p>
          <a:p>
            <a:r>
              <a:rPr lang="en-ZA" dirty="0"/>
              <a:t>They can foster dependency.</a:t>
            </a:r>
          </a:p>
          <a:p>
            <a:r>
              <a:rPr lang="en-ZA" dirty="0"/>
              <a:t>And when anthropomorphised, users </a:t>
            </a:r>
            <a:r>
              <a:rPr lang="en-ZA" dirty="0" err="1"/>
              <a:t>overtrust</a:t>
            </a:r>
            <a:r>
              <a:rPr lang="en-ZA" dirty="0"/>
              <a:t> them.</a:t>
            </a:r>
          </a:p>
          <a:p>
            <a:r>
              <a:rPr lang="en-ZA" dirty="0"/>
              <a:t>That is ethically dangerous.</a:t>
            </a:r>
          </a:p>
          <a:p>
            <a:endParaRPr lang="en-ZA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Now let’s bring it home.</a:t>
            </a:r>
          </a:p>
          <a:p>
            <a:r>
              <a:rPr lang="en-ZA" dirty="0"/>
              <a:t>The HPCSA is clear:</a:t>
            </a:r>
          </a:p>
          <a:p>
            <a:r>
              <a:rPr lang="en-ZA" dirty="0"/>
              <a:t>AI is a </a:t>
            </a:r>
            <a:r>
              <a:rPr lang="en-ZA" b="1" dirty="0"/>
              <a:t>support tool</a:t>
            </a:r>
            <a:r>
              <a:rPr lang="en-ZA" dirty="0"/>
              <a:t>.</a:t>
            </a:r>
          </a:p>
          <a:p>
            <a:r>
              <a:rPr lang="en-ZA" dirty="0"/>
              <a:t>It may assist in:</a:t>
            </a:r>
          </a:p>
          <a:p>
            <a:r>
              <a:rPr lang="en-ZA" dirty="0"/>
              <a:t>Documentation</a:t>
            </a:r>
          </a:p>
          <a:p>
            <a:r>
              <a:rPr lang="en-ZA" dirty="0"/>
              <a:t>Triage</a:t>
            </a:r>
          </a:p>
          <a:p>
            <a:r>
              <a:rPr lang="en-ZA" dirty="0"/>
              <a:t>Imaging interpretation</a:t>
            </a:r>
          </a:p>
          <a:p>
            <a:r>
              <a:rPr lang="en-ZA" dirty="0"/>
              <a:t>But it </a:t>
            </a:r>
            <a:r>
              <a:rPr lang="en-ZA" b="1" dirty="0"/>
              <a:t>cannot replace clinical judgement.</a:t>
            </a:r>
            <a:endParaRPr lang="en-ZA" dirty="0"/>
          </a:p>
          <a:p>
            <a:r>
              <a:rPr lang="en-ZA" dirty="0"/>
              <a:t>The practitioner remains accountable.</a:t>
            </a:r>
          </a:p>
          <a:p>
            <a:r>
              <a:rPr lang="en-ZA" dirty="0"/>
              <a:t>Patients must:</a:t>
            </a:r>
          </a:p>
          <a:p>
            <a:r>
              <a:rPr lang="en-ZA" dirty="0"/>
              <a:t>Be informed when AI is used</a:t>
            </a:r>
          </a:p>
          <a:p>
            <a:r>
              <a:rPr lang="en-ZA" dirty="0"/>
              <a:t>Understand its role</a:t>
            </a:r>
          </a:p>
          <a:p>
            <a:r>
              <a:rPr lang="en-ZA" dirty="0"/>
              <a:t>Have their data protected under POPIA</a:t>
            </a:r>
          </a:p>
          <a:p>
            <a:r>
              <a:rPr lang="en-ZA" dirty="0"/>
              <a:t>And tools must be:</a:t>
            </a:r>
          </a:p>
          <a:p>
            <a:r>
              <a:rPr lang="en-ZA" dirty="0"/>
              <a:t>Validated</a:t>
            </a:r>
          </a:p>
          <a:p>
            <a:r>
              <a:rPr lang="en-ZA" dirty="0"/>
              <a:t>Reliable</a:t>
            </a:r>
          </a:p>
          <a:p>
            <a:r>
              <a:rPr lang="en-ZA" dirty="0"/>
              <a:t>Contextually appropriate for South Africa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864B4327-8148-7946-829E-2500138F0CC4}" type="slidenum">
              <a:rPr lang="en-ZA" smtClean="0"/>
              <a:t>27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548343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2E75BA-84D3-30C0-D273-C3B0B206F2A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79CCF82-0E92-9343-84BF-8EB4CB328491}" type="slidenum">
              <a:t>28</a:t>
            </a:fld>
            <a:endParaRPr lang="en-ZA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E38D60-9EC4-BAC7-736A-7FA1A81152E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DB7918-2494-FA07-2E8C-CA3A859F07F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noAutofit/>
          </a:bodyPr>
          <a:lstStyle/>
          <a:p>
            <a:endParaRPr lang="en-Z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10080625" cy="37803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1"/>
            <a:ext cx="10080625" cy="3780367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024" y="4101299"/>
            <a:ext cx="6426398" cy="1209717"/>
          </a:xfrm>
        </p:spPr>
        <p:txBody>
          <a:bodyPr anchor="ctr">
            <a:normAutofit/>
          </a:bodyPr>
          <a:lstStyle>
            <a:lvl1pPr algn="r">
              <a:defRPr sz="4134" spc="165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19441" y="4101299"/>
            <a:ext cx="2646164" cy="1209717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88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78013" indent="0" algn="ctr">
              <a:buNone/>
              <a:defRPr sz="1488"/>
            </a:lvl2pPr>
            <a:lvl3pPr marL="756026" indent="0" algn="ctr">
              <a:buNone/>
              <a:defRPr sz="1488"/>
            </a:lvl3pPr>
            <a:lvl4pPr marL="1134039" indent="0" algn="ctr">
              <a:buNone/>
              <a:defRPr sz="1488"/>
            </a:lvl4pPr>
            <a:lvl5pPr marL="1512052" indent="0" algn="ctr">
              <a:buNone/>
              <a:defRPr sz="1488"/>
            </a:lvl5pPr>
            <a:lvl6pPr marL="1890065" indent="0" algn="ctr">
              <a:buNone/>
              <a:defRPr sz="1488"/>
            </a:lvl6pPr>
            <a:lvl7pPr marL="2268078" indent="0" algn="ctr">
              <a:buNone/>
              <a:defRPr sz="1488"/>
            </a:lvl7pPr>
            <a:lvl8pPr marL="2646091" indent="0" algn="ctr">
              <a:buNone/>
              <a:defRPr sz="1488"/>
            </a:lvl8pPr>
            <a:lvl9pPr marL="3024104" indent="0" algn="ctr">
              <a:buNone/>
              <a:defRPr sz="1488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 lvl="0"/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ABEDEE7-C88E-F44A-B0BF-0F4D4740770E}" type="slidenum">
              <a:rPr lang="en-ZA" smtClean="0"/>
              <a:t>‹#›</a:t>
            </a:fld>
            <a:endParaRPr lang="en-Z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934434" y="4352636"/>
            <a:ext cx="0" cy="756073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4583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B2765C-21F7-DE43-8D51-B6908BC744F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79096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10080625" cy="378036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1"/>
            <a:ext cx="10080625" cy="3780367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24" y="4101299"/>
            <a:ext cx="6426398" cy="1209717"/>
          </a:xfrm>
        </p:spPr>
        <p:txBody>
          <a:bodyPr anchor="ctr">
            <a:normAutofit/>
          </a:bodyPr>
          <a:lstStyle>
            <a:lvl1pPr algn="r">
              <a:defRPr sz="4134" b="0" spc="165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9441" y="4101299"/>
            <a:ext cx="2646164" cy="1209717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88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78013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602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4039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4pPr>
            <a:lvl5pPr marL="1512052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5pPr>
            <a:lvl6pPr marL="1890065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6pPr>
            <a:lvl7pPr marL="2268078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7pPr>
            <a:lvl8pPr marL="2646091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8pPr>
            <a:lvl9pPr marL="3024104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50A807C-CC10-7B41-B31E-8AD6CC14E1E0}" type="slidenum">
              <a:rPr lang="en-ZA" smtClean="0"/>
              <a:t>‹#›</a:t>
            </a:fld>
            <a:endParaRPr lang="en-Z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934434" y="4352636"/>
            <a:ext cx="0" cy="756073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22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773" y="483887"/>
            <a:ext cx="8036778" cy="123996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6772" y="1890183"/>
            <a:ext cx="3931444" cy="33267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2107" y="1890183"/>
            <a:ext cx="3931444" cy="33267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B2765C-21F7-DE43-8D51-B6908BC744F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710916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6772" y="1802236"/>
            <a:ext cx="3931444" cy="680466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902" b="0" cap="none" baseline="0">
                <a:solidFill>
                  <a:schemeClr val="accent1"/>
                </a:solidFill>
                <a:latin typeface="+mn-lt"/>
              </a:defRPr>
            </a:lvl1pPr>
            <a:lvl2pPr marL="378013" indent="0">
              <a:buNone/>
              <a:defRPr sz="1654" b="1"/>
            </a:lvl2pPr>
            <a:lvl3pPr marL="756026" indent="0">
              <a:buNone/>
              <a:defRPr sz="1488" b="1"/>
            </a:lvl3pPr>
            <a:lvl4pPr marL="1134039" indent="0">
              <a:buNone/>
              <a:defRPr sz="1323" b="1"/>
            </a:lvl4pPr>
            <a:lvl5pPr marL="1512052" indent="0">
              <a:buNone/>
              <a:defRPr sz="1323" b="1"/>
            </a:lvl5pPr>
            <a:lvl6pPr marL="1890065" indent="0">
              <a:buNone/>
              <a:defRPr sz="1323" b="1"/>
            </a:lvl6pPr>
            <a:lvl7pPr marL="2268078" indent="0">
              <a:buNone/>
              <a:defRPr sz="1323" b="1"/>
            </a:lvl7pPr>
            <a:lvl8pPr marL="2646091" indent="0">
              <a:buNone/>
              <a:defRPr sz="1323" b="1"/>
            </a:lvl8pPr>
            <a:lvl9pPr marL="3024104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6772" y="2453921"/>
            <a:ext cx="3931444" cy="276298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3403" y="1802236"/>
            <a:ext cx="3931444" cy="680466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902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78013" indent="0">
              <a:buNone/>
              <a:defRPr sz="1654" b="1"/>
            </a:lvl2pPr>
            <a:lvl3pPr marL="756026" indent="0">
              <a:buNone/>
              <a:defRPr sz="1488" b="1"/>
            </a:lvl3pPr>
            <a:lvl4pPr marL="1134039" indent="0">
              <a:buNone/>
              <a:defRPr sz="1323" b="1"/>
            </a:lvl4pPr>
            <a:lvl5pPr marL="1512052" indent="0">
              <a:buNone/>
              <a:defRPr sz="1323" b="1"/>
            </a:lvl5pPr>
            <a:lvl6pPr marL="1890065" indent="0">
              <a:buNone/>
              <a:defRPr sz="1323" b="1"/>
            </a:lvl6pPr>
            <a:lvl7pPr marL="2268078" indent="0">
              <a:buNone/>
              <a:defRPr sz="1323" b="1"/>
            </a:lvl7pPr>
            <a:lvl8pPr marL="2646091" indent="0">
              <a:buNone/>
              <a:defRPr sz="1323" b="1"/>
            </a:lvl8pPr>
            <a:lvl9pPr marL="3024104" indent="0">
              <a:buNone/>
              <a:defRPr sz="1323" b="1"/>
            </a:lvl9pPr>
          </a:lstStyle>
          <a:p>
            <a:pPr marL="0" lvl="0" indent="0" algn="l" defTabSz="756026" rtl="0" eaLnBrk="1" latinLnBrk="0" hangingPunct="1">
              <a:lnSpc>
                <a:spcPct val="90000"/>
              </a:lnSpc>
              <a:spcBef>
                <a:spcPts val="1488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3403" y="2453921"/>
            <a:ext cx="3931444" cy="276298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B2765C-21F7-DE43-8D51-B6908BC744F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66052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C3B6D91-055E-8B4B-84CC-FF0BB6D9655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0913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2EEACF5-41A6-1047-AC96-1145A29FE29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0918266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46773" y="389868"/>
            <a:ext cx="3629025" cy="1436539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30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5293" y="680466"/>
            <a:ext cx="4695051" cy="4286936"/>
          </a:xfrm>
        </p:spPr>
        <p:txBody>
          <a:bodyPr/>
          <a:lstStyle>
            <a:lvl1pPr>
              <a:defRPr sz="1984"/>
            </a:lvl1pPr>
            <a:lvl2pPr>
              <a:defRPr sz="1654"/>
            </a:lvl2pPr>
            <a:lvl3pPr>
              <a:defRPr sz="132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6773" y="1866623"/>
            <a:ext cx="3629025" cy="311086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96"/>
              </a:spcBef>
              <a:buNone/>
              <a:defRPr sz="1323"/>
            </a:lvl1pPr>
            <a:lvl2pPr marL="378013" indent="0">
              <a:buNone/>
              <a:defRPr sz="992"/>
            </a:lvl2pPr>
            <a:lvl3pPr marL="756026" indent="0">
              <a:buNone/>
              <a:defRPr sz="827"/>
            </a:lvl3pPr>
            <a:lvl4pPr marL="1134039" indent="0">
              <a:buNone/>
              <a:defRPr sz="744"/>
            </a:lvl4pPr>
            <a:lvl5pPr marL="1512052" indent="0">
              <a:buNone/>
              <a:defRPr sz="744"/>
            </a:lvl5pPr>
            <a:lvl6pPr marL="1890065" indent="0">
              <a:buNone/>
              <a:defRPr sz="744"/>
            </a:lvl6pPr>
            <a:lvl7pPr marL="2268078" indent="0">
              <a:buNone/>
              <a:defRPr sz="744"/>
            </a:lvl7pPr>
            <a:lvl8pPr marL="2646091" indent="0">
              <a:buNone/>
              <a:defRPr sz="744"/>
            </a:lvl8pPr>
            <a:lvl9pPr marL="3024104" indent="0">
              <a:buNone/>
              <a:defRPr sz="74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B2765C-21F7-DE43-8D51-B6908BC744F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78571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24" y="4101299"/>
            <a:ext cx="6426398" cy="1209717"/>
          </a:xfrm>
        </p:spPr>
        <p:txBody>
          <a:bodyPr anchor="ctr">
            <a:normAutofit/>
          </a:bodyPr>
          <a:lstStyle>
            <a:lvl1pPr algn="r">
              <a:defRPr sz="4134" spc="165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0078105" cy="3780367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646"/>
            </a:lvl1pPr>
            <a:lvl2pPr marL="378013" indent="0">
              <a:buNone/>
              <a:defRPr sz="2315"/>
            </a:lvl2pPr>
            <a:lvl3pPr marL="756026" indent="0">
              <a:buNone/>
              <a:defRPr sz="1984"/>
            </a:lvl3pPr>
            <a:lvl4pPr marL="1134039" indent="0">
              <a:buNone/>
              <a:defRPr sz="1654"/>
            </a:lvl4pPr>
            <a:lvl5pPr marL="1512052" indent="0">
              <a:buNone/>
              <a:defRPr sz="1654"/>
            </a:lvl5pPr>
            <a:lvl6pPr marL="1890065" indent="0">
              <a:buNone/>
              <a:defRPr sz="1654"/>
            </a:lvl6pPr>
            <a:lvl7pPr marL="2268078" indent="0">
              <a:buNone/>
              <a:defRPr sz="1654"/>
            </a:lvl7pPr>
            <a:lvl8pPr marL="2646091" indent="0">
              <a:buNone/>
              <a:defRPr sz="1654"/>
            </a:lvl8pPr>
            <a:lvl9pPr marL="3024104" indent="0">
              <a:buNone/>
              <a:defRPr sz="1654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9441" y="4101299"/>
            <a:ext cx="2646164" cy="1209717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88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78013" indent="0">
              <a:buNone/>
              <a:defRPr sz="1158"/>
            </a:lvl2pPr>
            <a:lvl3pPr marL="756026" indent="0">
              <a:buNone/>
              <a:defRPr sz="992"/>
            </a:lvl3pPr>
            <a:lvl4pPr marL="1134039" indent="0">
              <a:buNone/>
              <a:defRPr sz="827"/>
            </a:lvl4pPr>
            <a:lvl5pPr marL="1512052" indent="0">
              <a:buNone/>
              <a:defRPr sz="827"/>
            </a:lvl5pPr>
            <a:lvl6pPr marL="1890065" indent="0">
              <a:buNone/>
              <a:defRPr sz="827"/>
            </a:lvl6pPr>
            <a:lvl7pPr marL="2268078" indent="0">
              <a:buNone/>
              <a:defRPr sz="827"/>
            </a:lvl7pPr>
            <a:lvl8pPr marL="2646091" indent="0">
              <a:buNone/>
              <a:defRPr sz="827"/>
            </a:lvl8pPr>
            <a:lvl9pPr marL="3024104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B2765C-21F7-DE43-8D51-B6908BC744FD}" type="slidenum">
              <a:rPr lang="en-ZA" smtClean="0"/>
              <a:t>‹#›</a:t>
            </a:fld>
            <a:endParaRPr lang="en-Z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934434" y="4352636"/>
            <a:ext cx="0" cy="75607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9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B2765C-21F7-DE43-8D51-B6908BC744F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40011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630061"/>
            <a:ext cx="2173635" cy="4473434"/>
          </a:xfrm>
        </p:spPr>
        <p:txBody>
          <a:bodyPr vert="eaVert" lIns="45720" tIns="91440" rIns="45720" bIns="9144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9051" y="630061"/>
            <a:ext cx="6268889" cy="44734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B2765C-21F7-DE43-8D51-B6908BC744FD}" type="slidenum">
              <a:rPr lang="en-ZA" smtClean="0"/>
              <a:t>‹#›</a:t>
            </a:fld>
            <a:endParaRPr lang="en-ZA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8316516" y="49015"/>
            <a:ext cx="0" cy="75604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954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6773" y="483887"/>
            <a:ext cx="8036778" cy="1239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6773" y="1890183"/>
            <a:ext cx="8036779" cy="3326723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6774" y="5350314"/>
            <a:ext cx="1781095" cy="226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7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lvl="0"/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4247" y="5350314"/>
            <a:ext cx="4879462" cy="226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7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lvl="0"/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60556" y="5350314"/>
            <a:ext cx="805050" cy="2268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7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lvl="0"/>
            <a:fld id="{79B2765C-21F7-DE43-8D51-B6908BC744FD}" type="slidenum">
              <a:rPr lang="en-ZA" smtClean="0"/>
              <a:t>‹#›</a:t>
            </a:fld>
            <a:endParaRPr lang="en-ZA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30039" y="683248"/>
            <a:ext cx="0" cy="75607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988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l" defTabSz="756026" rtl="0" eaLnBrk="1" latinLnBrk="0" hangingPunct="1">
        <a:lnSpc>
          <a:spcPct val="80000"/>
        </a:lnSpc>
        <a:spcBef>
          <a:spcPct val="0"/>
        </a:spcBef>
        <a:buNone/>
        <a:defRPr sz="4134" kern="1200" cap="all" spc="83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75603" indent="-75603" algn="l" defTabSz="756026" rtl="0" eaLnBrk="1" latinLnBrk="0" hangingPunct="1">
        <a:lnSpc>
          <a:spcPct val="90000"/>
        </a:lnSpc>
        <a:spcBef>
          <a:spcPts val="992"/>
        </a:spcBef>
        <a:spcAft>
          <a:spcPts val="165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1819" kern="1200">
          <a:solidFill>
            <a:schemeClr val="tx1"/>
          </a:solidFill>
          <a:latin typeface="+mn-lt"/>
          <a:ea typeface="+mn-ea"/>
          <a:cs typeface="+mn-cs"/>
        </a:defRPr>
      </a:lvl1pPr>
      <a:lvl2pPr marL="219248" indent="-113404" algn="l" defTabSz="756026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370453" indent="-113404" algn="l" defTabSz="756026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1158" kern="1200">
          <a:solidFill>
            <a:schemeClr val="tx1"/>
          </a:solidFill>
          <a:latin typeface="+mn-lt"/>
          <a:ea typeface="+mn-ea"/>
          <a:cs typeface="+mn-cs"/>
        </a:defRPr>
      </a:lvl3pPr>
      <a:lvl4pPr marL="491417" indent="-113404" algn="l" defTabSz="756026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1158" kern="1200">
          <a:solidFill>
            <a:schemeClr val="tx1"/>
          </a:solidFill>
          <a:latin typeface="+mn-lt"/>
          <a:ea typeface="+mn-ea"/>
          <a:cs typeface="+mn-cs"/>
        </a:defRPr>
      </a:lvl4pPr>
      <a:lvl5pPr marL="642622" indent="-113404" algn="l" defTabSz="756026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1158" kern="1200">
          <a:solidFill>
            <a:schemeClr val="tx1"/>
          </a:solidFill>
          <a:latin typeface="+mn-lt"/>
          <a:ea typeface="+mn-ea"/>
          <a:cs typeface="+mn-cs"/>
        </a:defRPr>
      </a:lvl5pPr>
      <a:lvl6pPr marL="756026" indent="-113404" algn="l" defTabSz="756026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1158" kern="1200">
          <a:solidFill>
            <a:schemeClr val="tx1"/>
          </a:solidFill>
          <a:latin typeface="+mn-lt"/>
          <a:ea typeface="+mn-ea"/>
          <a:cs typeface="+mn-cs"/>
        </a:defRPr>
      </a:lvl6pPr>
      <a:lvl7pPr marL="876990" indent="-113404" algn="l" defTabSz="756026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1158" kern="1200">
          <a:solidFill>
            <a:schemeClr val="tx1"/>
          </a:solidFill>
          <a:latin typeface="+mn-lt"/>
          <a:ea typeface="+mn-ea"/>
          <a:cs typeface="+mn-cs"/>
        </a:defRPr>
      </a:lvl7pPr>
      <a:lvl8pPr marL="1005514" indent="-113404" algn="l" defTabSz="756026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1158" kern="1200">
          <a:solidFill>
            <a:schemeClr val="tx1"/>
          </a:solidFill>
          <a:latin typeface="+mn-lt"/>
          <a:ea typeface="+mn-ea"/>
          <a:cs typeface="+mn-cs"/>
        </a:defRPr>
      </a:lvl8pPr>
      <a:lvl9pPr marL="1126479" indent="-113404" algn="l" defTabSz="756026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accent1"/>
        </a:buClr>
        <a:buFont typeface="Wingdings 3" pitchFamily="18" charset="2"/>
        <a:buChar char=""/>
        <a:defRPr sz="11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8013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6026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4039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2052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90065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8078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6091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4104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37803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4" cy="3780367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934433" y="4352635"/>
            <a:ext cx="0" cy="756074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8443167-F942-FBFF-FA46-65EC5041AD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125" t="23388" r="967" b="1"/>
          <a:stretch>
            <a:fillRect/>
          </a:stretch>
        </p:blipFill>
        <p:spPr>
          <a:xfrm>
            <a:off x="20" y="10"/>
            <a:ext cx="10080605" cy="5670540"/>
          </a:xfrm>
          <a:prstGeom prst="rect">
            <a:avLst/>
          </a:prstGeom>
          <a:noFill/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C1CA635-2D9C-4E3E-820F-5FE35AC14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70417"/>
            <a:ext cx="10080625" cy="1900133"/>
          </a:xfrm>
          <a:prstGeom prst="rect">
            <a:avLst/>
          </a:prstGeom>
          <a:solidFill>
            <a:schemeClr val="accent1">
              <a:lumMod val="75000"/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35BEE0-286F-72F8-F729-59927A9E708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78023" y="4101298"/>
            <a:ext cx="6426398" cy="120971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r" defTabSz="914400"/>
            <a:r>
              <a:rPr lang="en-US" sz="4300" kern="1200" cap="all" spc="2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Ethics of using AI in Healthcare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E0589A-57E0-3C0A-3449-6FBDCBBA67D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7119441" y="4101298"/>
            <a:ext cx="2646164" cy="120971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lvl="0" indent="0" defTabSz="91440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800" dirty="0">
                <a:solidFill>
                  <a:srgbClr val="FFFFFF"/>
                </a:solidFill>
              </a:rPr>
              <a:t>Dr Chris Verster</a:t>
            </a:r>
          </a:p>
          <a:p>
            <a:pPr marL="0" lvl="0" indent="0" defTabSz="91440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800" dirty="0">
                <a:solidFill>
                  <a:srgbClr val="FFFFFF"/>
                </a:solidFill>
              </a:rPr>
              <a:t>2026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0E62FBC-456F-48AE-91ED-3956405D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934433" y="4352635"/>
            <a:ext cx="0" cy="756074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F936958-1A6E-4841-8289-4F7904B20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567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96451F-B44A-451D-AA20-B1DAA958C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404" y="396938"/>
            <a:ext cx="9291816" cy="487667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33E876-9C10-4610-867C-3F1C1290E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2032" y="532052"/>
            <a:ext cx="9016559" cy="4606446"/>
          </a:xfrm>
          <a:prstGeom prst="rect">
            <a:avLst/>
          </a:prstGeom>
          <a:solidFill>
            <a:srgbClr val="FFFFFF"/>
          </a:solidFill>
          <a:ln>
            <a:solidFill>
              <a:srgbClr val="AB84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Donald Trump action figure in packaging">
            <a:extLst>
              <a:ext uri="{FF2B5EF4-FFF2-40B4-BE49-F238E27FC236}">
                <a16:creationId xmlns:a16="http://schemas.microsoft.com/office/drawing/2014/main" id="{576E7B78-6839-4C7D-257B-DEDF68848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315" y="928990"/>
            <a:ext cx="3045989" cy="380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911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821C225-5C4D-4168-90AF-3D263D72C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039" y="683247"/>
            <a:ext cx="0" cy="75607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0890400-BB8B-4A44-AB63-65C7CA223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567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F7EE46-6B56-A2AB-12E7-8E742DF337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97708" y="665064"/>
            <a:ext cx="2804501" cy="43404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r" defTabSz="914400"/>
            <a:r>
              <a:rPr lang="en-US" sz="5000" spc="100"/>
              <a:t>Definitions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D39B797-CDC6-4529-8A36-9CBFC9816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67544" y="1323128"/>
            <a:ext cx="0" cy="302429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5363F384-1B50-B0FF-8FCE-4D780EC2A88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133560" y="665064"/>
            <a:ext cx="5174027" cy="4340421"/>
          </a:xfrm>
        </p:spPr>
        <p:txBody>
          <a:bodyPr vert="horz" lIns="45720" tIns="45720" rIns="45720" bIns="45720" rtlCol="0" anchor="ctr" anchorCtr="0">
            <a:normAutofit lnSpcReduction="10000"/>
          </a:bodyPr>
          <a:lstStyle/>
          <a:p>
            <a:pPr lvl="0" defTabSz="914400">
              <a:spcBef>
                <a:spcPts val="1191"/>
              </a:spcBef>
              <a:spcAft>
                <a:spcPts val="992"/>
              </a:spcAft>
              <a:buSzPct val="45000"/>
            </a:pPr>
            <a:r>
              <a:rPr lang="en-US" sz="1400" b="1" dirty="0"/>
              <a:t>AI in healthcare:</a:t>
            </a:r>
          </a:p>
          <a:p>
            <a:pPr marL="0" lvl="1" indent="0" defTabSz="914400">
              <a:spcBef>
                <a:spcPts val="1191"/>
              </a:spcBef>
              <a:spcAft>
                <a:spcPts val="992"/>
              </a:spcAft>
              <a:buSzPct val="75000"/>
              <a:buFont typeface="StarSymbol"/>
              <a:buChar char="–"/>
            </a:pPr>
            <a:r>
              <a:rPr lang="en-US" sz="1400" dirty="0">
                <a:highlight>
                  <a:scrgbClr r="0" g="0" b="0">
                    <a:alpha val="0"/>
                  </a:scrgbClr>
                </a:highlight>
              </a:rPr>
              <a:t>computer systems that mimic human intelligence</a:t>
            </a:r>
          </a:p>
          <a:p>
            <a:pPr marL="0" lvl="1" indent="0" defTabSz="914400">
              <a:spcBef>
                <a:spcPts val="1191"/>
              </a:spcBef>
              <a:spcAft>
                <a:spcPts val="992"/>
              </a:spcAft>
              <a:buSzPct val="75000"/>
              <a:buFont typeface="StarSymbol"/>
              <a:buChar char="–"/>
            </a:pPr>
            <a:r>
              <a:rPr lang="en-US" sz="1400" dirty="0">
                <a:highlight>
                  <a:scrgbClr r="0" g="0" b="0">
                    <a:alpha val="0"/>
                  </a:scrgbClr>
                </a:highlight>
              </a:rPr>
              <a:t>Used to perform tasks like analyzing medical data, diagnosing diseases, and personalizing treatments.</a:t>
            </a:r>
          </a:p>
          <a:p>
            <a:pPr lvl="0" defTabSz="914400">
              <a:spcBef>
                <a:spcPts val="1191"/>
              </a:spcBef>
              <a:spcAft>
                <a:spcPts val="992"/>
              </a:spcAft>
              <a:buSzPct val="45000"/>
              <a:buFont typeface="StarSymbol"/>
              <a:buChar char="●"/>
            </a:pPr>
            <a:r>
              <a:rPr lang="en-US" sz="1400" dirty="0"/>
              <a:t>Using machine learning and other techniques to improve efficiency, accuracy, and patient outcomes </a:t>
            </a:r>
            <a:r>
              <a:rPr lang="en-US" sz="1400" b="1" i="1" dirty="0"/>
              <a:t>beyond traditional methods</a:t>
            </a:r>
            <a:r>
              <a:rPr lang="en-US" sz="1400" dirty="0"/>
              <a:t>.</a:t>
            </a:r>
          </a:p>
          <a:p>
            <a:pPr lvl="0" defTabSz="914400">
              <a:spcBef>
                <a:spcPts val="1191"/>
              </a:spcBef>
              <a:spcAft>
                <a:spcPts val="992"/>
              </a:spcAft>
              <a:buSzPct val="45000"/>
            </a:pPr>
            <a:r>
              <a:rPr lang="en-US" sz="1400" b="1" dirty="0"/>
              <a:t>Machine learning:</a:t>
            </a:r>
          </a:p>
          <a:p>
            <a:pPr marL="0" lvl="1" indent="0" defTabSz="914400">
              <a:spcBef>
                <a:spcPts val="1191"/>
              </a:spcBef>
              <a:spcAft>
                <a:spcPts val="992"/>
              </a:spcAft>
              <a:buSzPct val="75000"/>
              <a:buFont typeface="StarSymbol"/>
              <a:buChar char="–"/>
            </a:pPr>
            <a:r>
              <a:rPr lang="en-US" sz="1400" dirty="0">
                <a:highlight>
                  <a:scrgbClr r="0" g="0" b="0">
                    <a:alpha val="0"/>
                  </a:scrgbClr>
                </a:highlight>
              </a:rPr>
              <a:t>computer systems that are able to learn and adapt </a:t>
            </a:r>
            <a:r>
              <a:rPr lang="en-US" sz="1400" b="1" i="1" dirty="0">
                <a:highlight>
                  <a:scrgbClr r="0" g="0" b="0">
                    <a:alpha val="0"/>
                  </a:scrgbClr>
                </a:highlight>
              </a:rPr>
              <a:t>without following explicit instructions</a:t>
            </a:r>
          </a:p>
          <a:p>
            <a:pPr marL="0" lvl="1" indent="0" defTabSz="914400">
              <a:spcBef>
                <a:spcPts val="1191"/>
              </a:spcBef>
              <a:spcAft>
                <a:spcPts val="992"/>
              </a:spcAft>
              <a:buSzPct val="75000"/>
              <a:buFont typeface="StarSymbol"/>
              <a:buChar char="–"/>
            </a:pPr>
            <a:r>
              <a:rPr lang="en-US" sz="1400" dirty="0">
                <a:highlight>
                  <a:scrgbClr r="0" g="0" b="0">
                    <a:alpha val="0"/>
                  </a:scrgbClr>
                </a:highlight>
              </a:rPr>
              <a:t>by using algorithms and statistical models to analyze and </a:t>
            </a:r>
            <a:r>
              <a:rPr lang="en-US" sz="1400" u="sng" dirty="0">
                <a:highlight>
                  <a:scrgbClr r="0" g="0" b="0">
                    <a:alpha val="0"/>
                  </a:scrgbClr>
                </a:highlight>
              </a:rPr>
              <a:t>draw inferences </a:t>
            </a:r>
            <a:r>
              <a:rPr lang="en-US" sz="1400" dirty="0">
                <a:highlight>
                  <a:scrgbClr r="0" g="0" b="0">
                    <a:alpha val="0"/>
                  </a:scrgbClr>
                </a:highlight>
              </a:rPr>
              <a:t>from patterns in data.</a:t>
            </a:r>
          </a:p>
          <a:p>
            <a:pPr marL="0" lvl="1" indent="0" defTabSz="914400">
              <a:spcBef>
                <a:spcPts val="1191"/>
              </a:spcBef>
              <a:spcAft>
                <a:spcPts val="992"/>
              </a:spcAft>
              <a:buSzPct val="75000"/>
              <a:buFont typeface="StarSymbol"/>
              <a:buChar char="–"/>
            </a:pPr>
            <a:r>
              <a:rPr lang="en-US" sz="1400" dirty="0">
                <a:highlight>
                  <a:scrgbClr r="0" g="0" b="0">
                    <a:alpha val="0"/>
                  </a:scrgbClr>
                </a:highlight>
              </a:rPr>
              <a:t>(Requires large data sets)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039" y="683247"/>
            <a:ext cx="0" cy="75607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B4C0F6F-6F63-AB5D-F59B-826FF285A54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46772" y="483886"/>
            <a:ext cx="8036778" cy="12399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defTabSz="914400"/>
            <a:r>
              <a:rPr lang="en-US" sz="5000" spc="100"/>
              <a:t>What is a Chatbot?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C022B2-A7C1-20EA-7D65-CC867C45EE0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6772" y="1890183"/>
            <a:ext cx="5393368" cy="3326723"/>
          </a:xfrm>
        </p:spPr>
        <p:txBody>
          <a:bodyPr vert="horz" lIns="45720" tIns="45720" rIns="45720" bIns="45720" rtlCol="0">
            <a:normAutofit fontScale="92500" lnSpcReduction="20000"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</a:pPr>
            <a:r>
              <a:rPr lang="en-US" sz="1600" dirty="0"/>
              <a:t>……a software application designed to simulate human conversation via text or voice.</a:t>
            </a:r>
          </a:p>
          <a:p>
            <a:pPr lvl="0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/>
              <a:t>1. Traditional (Rule-Based) Chatbots</a:t>
            </a:r>
          </a:p>
          <a:p>
            <a:pPr lvl="1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</a:pPr>
            <a:r>
              <a:rPr lang="en-US" sz="1269" dirty="0"/>
              <a:t> - operate on a rigid if-this-then-that logic.</a:t>
            </a:r>
          </a:p>
          <a:p>
            <a:pPr lvl="1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</a:pPr>
            <a:r>
              <a:rPr lang="en-US" sz="1269" dirty="0"/>
              <a:t> - look for specific keywords and follow a pre-set decision tree.</a:t>
            </a:r>
          </a:p>
          <a:p>
            <a:pPr lvl="2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</a:pPr>
            <a:r>
              <a:rPr lang="en-US" sz="939" dirty="0"/>
              <a:t>- If you don't say the exact right phrase, they get stuck and say, "I'm sorry, I didn't understand that."</a:t>
            </a:r>
          </a:p>
          <a:p>
            <a:pPr lvl="1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</a:pPr>
            <a:r>
              <a:rPr lang="en-US" sz="1269" dirty="0"/>
              <a:t>Best for: Simple FAQs, booking systems, Symptom triage </a:t>
            </a:r>
          </a:p>
          <a:p>
            <a:pPr lvl="0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/>
              <a:t>2. Generative AI Chatbots (Like Gemini or ChatGPT)</a:t>
            </a:r>
          </a:p>
          <a:p>
            <a:pPr marL="105844" lvl="1" indent="0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  <a:buNone/>
            </a:pPr>
            <a:r>
              <a:rPr lang="en-US" sz="1269" dirty="0"/>
              <a:t>    - Use Large Language Models (LLMs) to understand intent and context.</a:t>
            </a:r>
          </a:p>
          <a:p>
            <a:pPr marL="105844" lvl="1" indent="0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  <a:buNone/>
            </a:pPr>
            <a:r>
              <a:rPr lang="en-US" sz="1269" dirty="0"/>
              <a:t>    - don't follow a script; they predict the next best word based on a massive "brain" of data.</a:t>
            </a:r>
          </a:p>
          <a:p>
            <a:pPr marL="105844" lvl="1" indent="0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  <a:buNone/>
            </a:pPr>
            <a:r>
              <a:rPr lang="en-US" sz="1269" dirty="0"/>
              <a:t>    - can handle complex instructions.</a:t>
            </a:r>
          </a:p>
          <a:p>
            <a:pPr marL="378013" lvl="3" indent="0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  <a:buNone/>
            </a:pPr>
            <a:r>
              <a:rPr lang="en-US" sz="939" dirty="0"/>
              <a:t>- feels like talking to a well-read (though sometimes over-confident) person.</a:t>
            </a:r>
          </a:p>
          <a:p>
            <a:pPr lvl="1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</a:pPr>
            <a:r>
              <a:rPr lang="en-US" sz="1269" dirty="0"/>
              <a:t>Best for: Creative writing, coding, and explaining complex topics.</a:t>
            </a:r>
          </a:p>
          <a:p>
            <a:pPr lvl="0" defTabSz="914400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endParaRPr lang="en-US" sz="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4AC1B6-F9E1-BDDD-1C12-D15E71254E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750" r="1237" b="-4"/>
          <a:stretch>
            <a:fillRect/>
          </a:stretch>
        </p:blipFill>
        <p:spPr>
          <a:xfrm>
            <a:off x="6627344" y="1973351"/>
            <a:ext cx="2606508" cy="2851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84380-501A-1F05-45E0-19C2A94C9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 – Large Language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64B28-8C16-C1AD-B5EA-FC2021615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ZA" b="1" dirty="0"/>
              <a:t>Large</a:t>
            </a:r>
            <a:r>
              <a:rPr lang="en-ZA" dirty="0"/>
              <a:t> — trained on massive amounts of text data (much of the internet, books, articles) using enormous computing power</a:t>
            </a:r>
          </a:p>
          <a:p>
            <a:r>
              <a:rPr lang="en-ZA" b="1" dirty="0"/>
              <a:t>Language</a:t>
            </a:r>
            <a:r>
              <a:rPr lang="en-ZA" dirty="0"/>
              <a:t> — it works with human language as its input and output</a:t>
            </a:r>
          </a:p>
          <a:p>
            <a:r>
              <a:rPr lang="en-ZA" b="1" dirty="0"/>
              <a:t>Model</a:t>
            </a:r>
            <a:r>
              <a:rPr lang="en-ZA" dirty="0"/>
              <a:t> — it's a mathematical system that has learned statistical patterns from that data</a:t>
            </a:r>
          </a:p>
          <a:p>
            <a:r>
              <a:rPr lang="en-ZA" b="1" dirty="0"/>
              <a:t>What it actually does:</a:t>
            </a:r>
            <a:endParaRPr lang="en-ZA" dirty="0"/>
          </a:p>
          <a:p>
            <a:r>
              <a:rPr lang="en-ZA" dirty="0"/>
              <a:t>At its core, an LLM predicts </a:t>
            </a:r>
            <a:r>
              <a:rPr lang="en-ZA" i="1" dirty="0"/>
              <a:t>the most probable next word</a:t>
            </a:r>
            <a:r>
              <a:rPr lang="en-ZA" dirty="0"/>
              <a:t> given everything that came before it. That sounds deceptively simple, but doing this well across billions of examples forces the model to develop a surprisingly deep grasp of grammar, facts, reasoning, and context.</a:t>
            </a:r>
          </a:p>
          <a:p>
            <a:r>
              <a:rPr lang="en-ZA" b="1" dirty="0"/>
              <a:t>How it differs from older deep learning:</a:t>
            </a:r>
            <a:endParaRPr lang="en-ZA" dirty="0"/>
          </a:p>
          <a:p>
            <a:r>
              <a:rPr lang="en-ZA" dirty="0"/>
              <a:t>Earlier medical AI was narrow — trained on X-rays to read X-rays, trained on ECGs to read ECGs. LLMs are </a:t>
            </a:r>
            <a:r>
              <a:rPr lang="en-ZA" i="1" dirty="0"/>
              <a:t>general purpose</a:t>
            </a:r>
            <a:r>
              <a:rPr lang="en-ZA" dirty="0"/>
              <a:t>. They can answer questions, summarise notes, explain diagnoses, draft letters, and reason through clinical scenarios — all from the same model.</a:t>
            </a:r>
          </a:p>
          <a:p>
            <a:r>
              <a:rPr lang="en-ZA" b="1" dirty="0"/>
              <a:t>Examples you'd recognise:</a:t>
            </a:r>
            <a:r>
              <a:rPr lang="en-ZA" dirty="0"/>
              <a:t> ChatGPT, Gemini, Claude, and DeepSeek are all LLMs.</a:t>
            </a:r>
          </a:p>
          <a:p>
            <a:r>
              <a:rPr lang="en-ZA" b="1" dirty="0"/>
              <a:t>The key limitation relevant to your talk:</a:t>
            </a:r>
            <a:r>
              <a:rPr lang="en-ZA" dirty="0"/>
              <a:t> LLMs don't truly </a:t>
            </a:r>
            <a:r>
              <a:rPr lang="en-ZA" i="1" dirty="0"/>
              <a:t>understand</a:t>
            </a:r>
            <a:r>
              <a:rPr lang="en-ZA" dirty="0"/>
              <a:t> — they are extraordinarily good at pattern-matching language. This is why they can sound confident while being wrong (hallucination), and why clinical oversight remains essential.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671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821C225-5C4D-4168-90AF-3D263D72C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039" y="683247"/>
            <a:ext cx="0" cy="75607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567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48278" cy="567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607AB-FC3A-4554-F127-CB0E173EFE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97708" y="665064"/>
            <a:ext cx="2804501" cy="43404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r" defTabSz="914400"/>
            <a:r>
              <a:rPr lang="en-US" sz="5000" spc="100" dirty="0">
                <a:solidFill>
                  <a:srgbClr val="FFFFFF"/>
                </a:solidFill>
              </a:rPr>
              <a:t>What Deep Learning/ LLM is NOT: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A61FD-1B75-67CB-847C-A4484996FB4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068969" y="1061283"/>
            <a:ext cx="5213948" cy="4340421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marL="0" lvl="0" indent="0" defTabSz="914400">
              <a:spcBef>
                <a:spcPts val="600"/>
              </a:spcBef>
              <a:spcAft>
                <a:spcPts val="600"/>
              </a:spcAft>
              <a:buSzPct val="45000"/>
              <a:buNone/>
            </a:pPr>
            <a:r>
              <a:rPr lang="en-US" sz="1700" dirty="0"/>
              <a:t>Not intelligence or understanding</a:t>
            </a:r>
          </a:p>
          <a:p>
            <a:pPr marL="0" lvl="0" indent="0" defTabSz="914400">
              <a:spcBef>
                <a:spcPts val="600"/>
              </a:spcBef>
              <a:spcAft>
                <a:spcPts val="600"/>
              </a:spcAft>
              <a:buSzPct val="45000"/>
              <a:buNone/>
            </a:pPr>
            <a:r>
              <a:rPr lang="en-US" sz="1700" dirty="0"/>
              <a:t>It doesn’t know medicine — it recognizes statistical patterns.</a:t>
            </a:r>
          </a:p>
          <a:p>
            <a:pPr marL="0" indent="0" defTabSz="914400">
              <a:spcBef>
                <a:spcPts val="600"/>
              </a:spcBef>
              <a:spcAft>
                <a:spcPts val="600"/>
              </a:spcAft>
              <a:buSzPct val="75000"/>
              <a:buNone/>
            </a:pPr>
            <a:r>
              <a:rPr lang="en-US" sz="1700" dirty="0"/>
              <a:t>Not clinical judgement</a:t>
            </a:r>
          </a:p>
          <a:p>
            <a:pPr marL="0" indent="0" defTabSz="914400">
              <a:spcBef>
                <a:spcPts val="600"/>
              </a:spcBef>
              <a:spcAft>
                <a:spcPts val="600"/>
              </a:spcAft>
              <a:buSzPct val="75000"/>
              <a:buNone/>
            </a:pPr>
            <a:r>
              <a:rPr lang="en-US" sz="1700" dirty="0"/>
              <a:t>Not a replacement for examination or history</a:t>
            </a:r>
          </a:p>
          <a:p>
            <a:pPr marL="0" indent="0" defTabSz="914400">
              <a:spcBef>
                <a:spcPts val="600"/>
              </a:spcBef>
              <a:spcAft>
                <a:spcPts val="600"/>
              </a:spcAft>
              <a:buSzPct val="75000"/>
              <a:buNone/>
            </a:pPr>
            <a:r>
              <a:rPr lang="en-US" sz="1700" dirty="0">
                <a:highlight>
                  <a:scrgbClr r="0" g="0" b="0">
                    <a:alpha val="0"/>
                  </a:scrgbClr>
                </a:highlight>
              </a:rPr>
              <a:t>It sees only what’s in the data stream it was trained on.</a:t>
            </a:r>
          </a:p>
          <a:p>
            <a:pPr marL="0" lvl="0" indent="0" defTabSz="914400">
              <a:spcBef>
                <a:spcPts val="600"/>
              </a:spcBef>
              <a:spcAft>
                <a:spcPts val="600"/>
              </a:spcAft>
              <a:buSzPct val="45000"/>
              <a:buNone/>
            </a:pPr>
            <a:r>
              <a:rPr lang="en-US" sz="1700" dirty="0"/>
              <a:t>It can’t weigh values, context, ethics, or responsibility.</a:t>
            </a:r>
          </a:p>
          <a:p>
            <a:pPr marL="0" lvl="0" indent="0" defTabSz="914400">
              <a:spcBef>
                <a:spcPts val="600"/>
              </a:spcBef>
              <a:spcAft>
                <a:spcPts val="600"/>
              </a:spcAft>
              <a:buSzPct val="45000"/>
              <a:buNone/>
            </a:pPr>
            <a:r>
              <a:rPr lang="en-US" sz="1700" dirty="0"/>
              <a:t>Not transparent by default</a:t>
            </a:r>
          </a:p>
          <a:p>
            <a:pPr lvl="1" defTabSz="914400">
              <a:spcBef>
                <a:spcPts val="600"/>
              </a:spcBef>
              <a:spcAft>
                <a:spcPts val="600"/>
              </a:spcAft>
              <a:buSzPct val="75000"/>
              <a:buFont typeface="Courier New" panose="02070309020205020404" pitchFamily="49" charset="0"/>
              <a:buChar char="o"/>
            </a:pPr>
            <a:r>
              <a:rPr lang="en-US" sz="1700" dirty="0">
                <a:highlight>
                  <a:scrgbClr r="0" g="0" b="0">
                    <a:alpha val="0"/>
                  </a:scrgbClr>
                </a:highlight>
              </a:rPr>
              <a:t>You usually can’t ask it why it reached a conclusion in human terms.</a:t>
            </a:r>
          </a:p>
          <a:p>
            <a:pPr marL="0" indent="0" defTabSz="914400">
              <a:spcBef>
                <a:spcPts val="600"/>
              </a:spcBef>
              <a:spcAft>
                <a:spcPts val="600"/>
              </a:spcAft>
              <a:buSzPct val="75000"/>
              <a:buNone/>
            </a:pPr>
            <a:r>
              <a:rPr lang="en-US" sz="1700" dirty="0"/>
              <a:t>Not unbiased</a:t>
            </a:r>
          </a:p>
          <a:p>
            <a:pPr lvl="1" defTabSz="914400">
              <a:spcBef>
                <a:spcPts val="600"/>
              </a:spcBef>
              <a:spcAft>
                <a:spcPts val="600"/>
              </a:spcAft>
              <a:buSzPct val="75000"/>
              <a:buFont typeface="Courier New" panose="02070309020205020404" pitchFamily="49" charset="0"/>
              <a:buChar char="o"/>
            </a:pPr>
            <a:r>
              <a:rPr lang="en-US" sz="1700" dirty="0">
                <a:highlight>
                  <a:scrgbClr r="0" g="0" b="0">
                    <a:alpha val="0"/>
                  </a:scrgbClr>
                </a:highlight>
              </a:rPr>
              <a:t>It reproduces the biases in the data it was trained on.</a:t>
            </a:r>
          </a:p>
          <a:p>
            <a:pPr marL="457200" lvl="1" indent="0" defTabSz="914400">
              <a:spcBef>
                <a:spcPts val="600"/>
              </a:spcBef>
              <a:spcAft>
                <a:spcPts val="600"/>
              </a:spcAft>
              <a:buSzPct val="75000"/>
              <a:buNone/>
            </a:pPr>
            <a:endParaRPr lang="en-US" sz="1700" dirty="0">
              <a:highlight>
                <a:scrgbClr r="0" g="0" b="0">
                  <a:alpha val="0"/>
                </a:scrgbClr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23416DF-B283-4D9F-A625-146552CA9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37803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Oval 5">
            <a:extLst>
              <a:ext uri="{FF2B5EF4-FFF2-40B4-BE49-F238E27FC236}">
                <a16:creationId xmlns:a16="http://schemas.microsoft.com/office/drawing/2014/main" id="{73834904-4D9B-41F7-8DA6-0709FD9F7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4" cy="3780367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00D1207-ECAF-48E9-8834-2CE4D2198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934433" y="4352635"/>
            <a:ext cx="0" cy="756074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D2E3C52-528A-4049-BCAA-5460756BC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70417"/>
            <a:ext cx="10080625" cy="1900133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3C1E8A-029C-DE95-14A4-ECD13856731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78023" y="4101298"/>
            <a:ext cx="6426398" cy="120971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r" defTabSz="914400"/>
            <a:r>
              <a:rPr lang="en-US" sz="4300" spc="200">
                <a:solidFill>
                  <a:srgbClr val="FFFFFF"/>
                </a:solidFill>
              </a:rPr>
              <a:t>How long has AI been used in Medicine?</a:t>
            </a: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D5B542C-8183-4445-AF4D-B23AAE329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37803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1DEB2D-73AB-953F-30E7-FBFFBB076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04" y="896050"/>
            <a:ext cx="4439256" cy="1987806"/>
          </a:xfrm>
          <a:prstGeom prst="rect">
            <a:avLst/>
          </a:prstGeom>
          <a:noFill/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4ED9B5A-5577-4CA5-97AA-0E5E2EA97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10663" y="680236"/>
            <a:ext cx="0" cy="2419434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856503F-4FF7-F2D7-55FA-7CBEACCFF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288" y="400718"/>
            <a:ext cx="2084929" cy="2978470"/>
          </a:xfrm>
          <a:prstGeom prst="rect">
            <a:avLst/>
          </a:prstGeom>
          <a:noFill/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724283B-587C-4A0E-A50E-B8914975B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934433" y="4352635"/>
            <a:ext cx="0" cy="756074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6CC883-9586-4812-D59E-26C666A68BF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371240" y="648360"/>
            <a:ext cx="7324200" cy="437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A682C7-5CF8-99D4-2DBA-69D802C81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33" y="2261020"/>
            <a:ext cx="4375271" cy="1148508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D89A6B-736E-6D43-FE28-04C0A27A3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321" y="1364090"/>
            <a:ext cx="4375271" cy="29423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FED3B73-CF89-479C-B15F-F30CF2E10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097" y="616199"/>
            <a:ext cx="8868430" cy="44381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BEE9FC-367E-4996-4685-32B300638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112" y="1328473"/>
            <a:ext cx="4032111" cy="3020191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0B3A32A-1B97-56C9-2956-6048CEE01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320" y="1447490"/>
            <a:ext cx="4032111" cy="2782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37803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4" cy="3780367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934433" y="4352635"/>
            <a:ext cx="0" cy="756074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A73784B-AC76-4BAD-93AF-C72D0EDFD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7917" cy="56713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37357-DCD9-7295-C33E-751F11FC341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26524" y="529251"/>
            <a:ext cx="2793090" cy="2509377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r" defTabSz="914400"/>
            <a:r>
              <a:rPr lang="en-US" sz="36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Would AI ever take over in medicine?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11DCF04-0C7C-44FC-8246-FC8D736B1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9353" y="3113356"/>
            <a:ext cx="2646164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241F9E9-A61F-CBC8-BF79-C646C2756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8847" y="932454"/>
            <a:ext cx="5702545" cy="3806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039" y="683247"/>
            <a:ext cx="0" cy="75607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FAE1107-CEC3-4041-8BAA-CDB6F675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21520" cy="5670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9EEB4D-655D-CC49-1703-D664C4B9E2C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46773" y="483886"/>
            <a:ext cx="3124634" cy="12399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defTabSz="914400"/>
            <a:r>
              <a:rPr lang="en-US" sz="4600" spc="100">
                <a:solidFill>
                  <a:srgbClr val="FFFFFF"/>
                </a:solidFill>
              </a:rPr>
              <a:t>High risk specialities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EA88FB-F5DD-45CE-AAE1-7B33D0AB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039" y="683247"/>
            <a:ext cx="0" cy="756073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6F8B24B-DF1E-9EEC-6FC3-120B3BDD6D4C}"/>
              </a:ext>
            </a:extLst>
          </p:cNvPr>
          <p:cNvSpPr txBox="1"/>
          <p:nvPr/>
        </p:nvSpPr>
        <p:spPr>
          <a:xfrm>
            <a:off x="846773" y="1890183"/>
            <a:ext cx="3135073" cy="3251115"/>
          </a:xfrm>
          <a:prstGeom prst="rect">
            <a:avLst/>
          </a:prstGeom>
        </p:spPr>
        <p:txBody>
          <a:bodyPr vert="horz" lIns="45720" tIns="45720" rIns="45720" bIns="45720" rtlCol="0" anchorCtr="0" compatLnSpc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None/>
              <a:tabLst/>
            </a:pPr>
            <a:r>
              <a:rPr lang="en-US" b="0" i="0" u="none" strike="noStrike" cap="none" dirty="0">
                <a:ln>
                  <a:noFill/>
                </a:ln>
                <a:solidFill>
                  <a:srgbClr val="FFFFFF"/>
                </a:solidFill>
              </a:rPr>
              <a:t>Routine data/image analysis – AI excels in accuracy and speed</a:t>
            </a:r>
          </a:p>
          <a:p>
            <a:pPr marL="0" marR="0" lvl="0" indent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None/>
              <a:tabLst/>
            </a:pPr>
            <a:r>
              <a:rPr lang="en-US" b="0" i="0" u="none" strike="noStrike" cap="none" dirty="0">
                <a:ln>
                  <a:noFill/>
                </a:ln>
                <a:solidFill>
                  <a:srgbClr val="FFFFFF"/>
                </a:solidFill>
              </a:rPr>
              <a:t>More cost-effective</a:t>
            </a:r>
          </a:p>
          <a:p>
            <a:pPr marL="0" marR="0" lvl="0" indent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None/>
              <a:tabLst/>
            </a:pPr>
            <a:r>
              <a:rPr lang="en-US" dirty="0">
                <a:solidFill>
                  <a:srgbClr val="FFFFFF"/>
                </a:solidFill>
              </a:rPr>
              <a:t>Diagnosis rather than intervention</a:t>
            </a:r>
            <a:endParaRPr lang="en-US" b="0" i="0" u="none" strike="noStrike" cap="none" dirty="0">
              <a:ln>
                <a:noFill/>
              </a:ln>
              <a:solidFill>
                <a:srgbClr val="FFFFFF"/>
              </a:solidFill>
            </a:endParaRPr>
          </a:p>
          <a:p>
            <a:pPr marL="0" marR="0" lvl="0" indent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None/>
              <a:tabLst/>
            </a:pPr>
            <a:endParaRPr lang="en-US" b="0" i="0" u="none" strike="noStrike" cap="none" dirty="0">
              <a:ln>
                <a:noFill/>
              </a:ln>
              <a:solidFill>
                <a:srgbClr val="FFFFFF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CE65B9B-8038-A567-C845-3293D187C5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817957"/>
              </p:ext>
            </p:extLst>
          </p:nvPr>
        </p:nvGraphicFramePr>
        <p:xfrm>
          <a:off x="5040312" y="1472709"/>
          <a:ext cx="4511081" cy="2725132"/>
        </p:xfrm>
        <a:graphic>
          <a:graphicData uri="http://schemas.openxmlformats.org/drawingml/2006/table">
            <a:tbl>
              <a:tblPr firstRow="1" bandRow="1">
                <a:tableStyleId>{A2AA3E83-580C-E14A-A402-1AA8FCBF761D}</a:tableStyleId>
              </a:tblPr>
              <a:tblGrid>
                <a:gridCol w="1712565">
                  <a:extLst>
                    <a:ext uri="{9D8B030D-6E8A-4147-A177-3AD203B41FA5}">
                      <a16:colId xmlns:a16="http://schemas.microsoft.com/office/drawing/2014/main" val="3767599777"/>
                    </a:ext>
                  </a:extLst>
                </a:gridCol>
                <a:gridCol w="2798516">
                  <a:extLst>
                    <a:ext uri="{9D8B030D-6E8A-4147-A177-3AD203B41FA5}">
                      <a16:colId xmlns:a16="http://schemas.microsoft.com/office/drawing/2014/main" val="1009533778"/>
                    </a:ext>
                  </a:extLst>
                </a:gridCol>
              </a:tblGrid>
              <a:tr h="681283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400"/>
                      </a:pPr>
                      <a:r>
                        <a:rPr lang="en-ZA" sz="17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Radiology</a:t>
                      </a:r>
                    </a:p>
                  </a:txBody>
                  <a:tcPr marL="112299" marR="112299" marT="56150" marB="56150"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400"/>
                      </a:pPr>
                      <a:r>
                        <a:rPr lang="en-ZA" sz="17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Image interpretation (e.g. CT/MRI – tumours etc.)</a:t>
                      </a:r>
                    </a:p>
                  </a:txBody>
                  <a:tcPr marL="112299" marR="112299" marT="56150" marB="56150"/>
                </a:tc>
                <a:extLst>
                  <a:ext uri="{0D108BD9-81ED-4DB2-BD59-A6C34878D82A}">
                    <a16:rowId xmlns:a16="http://schemas.microsoft.com/office/drawing/2014/main" val="1886027261"/>
                  </a:ext>
                </a:extLst>
              </a:tr>
              <a:tr h="681283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ZA" sz="17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Pathology</a:t>
                      </a:r>
                    </a:p>
                  </a:txBody>
                  <a:tcPr marL="112299" marR="112299" marT="56150" marB="56150"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400"/>
                      </a:pPr>
                      <a:r>
                        <a:rPr lang="en-ZA" sz="17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Slide/cytology analysis; chemical pathology</a:t>
                      </a:r>
                    </a:p>
                  </a:txBody>
                  <a:tcPr marL="112299" marR="112299" marT="56150" marB="56150"/>
                </a:tc>
                <a:extLst>
                  <a:ext uri="{0D108BD9-81ED-4DB2-BD59-A6C34878D82A}">
                    <a16:rowId xmlns:a16="http://schemas.microsoft.com/office/drawing/2014/main" val="49017758"/>
                  </a:ext>
                </a:extLst>
              </a:tr>
              <a:tr h="681283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ZA" sz="17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Dermatology</a:t>
                      </a:r>
                    </a:p>
                  </a:txBody>
                  <a:tcPr marL="112299" marR="112299" marT="56150" marB="56150"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400"/>
                      </a:pPr>
                      <a:r>
                        <a:rPr lang="en-ZA" sz="17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Skin lesion pattern matching</a:t>
                      </a:r>
                    </a:p>
                  </a:txBody>
                  <a:tcPr marL="112299" marR="112299" marT="56150" marB="56150"/>
                </a:tc>
                <a:extLst>
                  <a:ext uri="{0D108BD9-81ED-4DB2-BD59-A6C34878D82A}">
                    <a16:rowId xmlns:a16="http://schemas.microsoft.com/office/drawing/2014/main" val="1452967984"/>
                  </a:ext>
                </a:extLst>
              </a:tr>
              <a:tr h="681283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ZA" sz="17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Opthalmology</a:t>
                      </a:r>
                    </a:p>
                  </a:txBody>
                  <a:tcPr marL="112299" marR="112299" marT="56150" marB="56150"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400"/>
                      </a:pPr>
                      <a:r>
                        <a:rPr lang="en-ZA" sz="17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Retinal scans/abnormalities</a:t>
                      </a:r>
                    </a:p>
                  </a:txBody>
                  <a:tcPr marL="112299" marR="112299" marT="56150" marB="56150"/>
                </a:tc>
                <a:extLst>
                  <a:ext uri="{0D108BD9-81ED-4DB2-BD59-A6C34878D82A}">
                    <a16:rowId xmlns:a16="http://schemas.microsoft.com/office/drawing/2014/main" val="42920548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37803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4" cy="3780367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934433" y="4352635"/>
            <a:ext cx="0" cy="756074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411DB08-1669-426B-BBEB-FAD285EF8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7917" cy="56713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9E4219-121F-4CD1-AA58-24746CD29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21520" cy="5670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F443EE-CEE1-735B-6627-B1AEB084BC4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24433" y="529251"/>
            <a:ext cx="3479814" cy="2509377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r" defTabSz="914400"/>
            <a:r>
              <a:rPr lang="en-US" sz="3600" kern="1200" cap="all" spc="2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Least risk specialities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1071C9-7ADE-9F03-176B-E0C9ACE4BC6B}"/>
              </a:ext>
            </a:extLst>
          </p:cNvPr>
          <p:cNvSpPr txBox="1"/>
          <p:nvPr/>
        </p:nvSpPr>
        <p:spPr>
          <a:xfrm>
            <a:off x="528274" y="3182998"/>
            <a:ext cx="3475973" cy="1950888"/>
          </a:xfrm>
          <a:prstGeom prst="rect">
            <a:avLst/>
          </a:prstGeom>
        </p:spPr>
        <p:txBody>
          <a:bodyPr vert="horz" lIns="91440" tIns="45720" rIns="91440" bIns="45720" rtlCol="0" anchor="t" anchorCtr="0" compatLnSpc="0">
            <a:normAutofit/>
          </a:bodyPr>
          <a:lstStyle/>
          <a:p>
            <a:pPr marR="0" lvl="0" algn="r" defTabSz="914400">
              <a:spcAft>
                <a:spcPts val="200"/>
              </a:spcAft>
              <a:buClr>
                <a:schemeClr val="accent1"/>
              </a:buClr>
              <a:buSzPct val="100000"/>
              <a:tabLst/>
            </a:pPr>
            <a:r>
              <a:rPr lang="en-US" sz="1300" b="0" i="0" u="none" strike="noStrike" cap="none">
                <a:ln>
                  <a:noFill/>
                </a:ln>
                <a:solidFill>
                  <a:srgbClr val="FFFFFF"/>
                </a:solidFill>
              </a:rPr>
              <a:t>Human elements like interpersonal dynamics and procedural intuition safeguard these.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2F50912-06FD-4216-BAD3-21050F595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0444" y="3113356"/>
            <a:ext cx="3251001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F4157D9-0FD9-9DB3-9C4E-B284651F8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382962"/>
              </p:ext>
            </p:extLst>
          </p:nvPr>
        </p:nvGraphicFramePr>
        <p:xfrm>
          <a:off x="5040312" y="1028064"/>
          <a:ext cx="4514015" cy="3615232"/>
        </p:xfrm>
        <a:graphic>
          <a:graphicData uri="http://schemas.openxmlformats.org/drawingml/2006/table">
            <a:tbl>
              <a:tblPr firstRow="1" bandRow="1">
                <a:tableStyleId>{A2AA3E83-580C-E14A-A402-1AA8FCBF761D}</a:tableStyleId>
              </a:tblPr>
              <a:tblGrid>
                <a:gridCol w="2533171">
                  <a:extLst>
                    <a:ext uri="{9D8B030D-6E8A-4147-A177-3AD203B41FA5}">
                      <a16:colId xmlns:a16="http://schemas.microsoft.com/office/drawing/2014/main" val="4060797721"/>
                    </a:ext>
                  </a:extLst>
                </a:gridCol>
                <a:gridCol w="1980844">
                  <a:extLst>
                    <a:ext uri="{9D8B030D-6E8A-4147-A177-3AD203B41FA5}">
                      <a16:colId xmlns:a16="http://schemas.microsoft.com/office/drawing/2014/main" val="2184257115"/>
                    </a:ext>
                  </a:extLst>
                </a:gridCol>
              </a:tblGrid>
              <a:tr h="668818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ZA" sz="18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Psychiatry</a:t>
                      </a:r>
                    </a:p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ZA" sz="18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 marL="90381" marR="90381" marT="45190" marB="45190"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ZA" sz="18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Empathy, nuanced therapy ​​</a:t>
                      </a:r>
                    </a:p>
                  </a:txBody>
                  <a:tcPr marL="90381" marR="90381" marT="45190" marB="45190"/>
                </a:tc>
                <a:extLst>
                  <a:ext uri="{0D108BD9-81ED-4DB2-BD59-A6C34878D82A}">
                    <a16:rowId xmlns:a16="http://schemas.microsoft.com/office/drawing/2014/main" val="3972149228"/>
                  </a:ext>
                </a:extLst>
              </a:tr>
              <a:tr h="668818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ZA" sz="18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Surgery/Neurosurgery</a:t>
                      </a:r>
                    </a:p>
                  </a:txBody>
                  <a:tcPr marL="90381" marR="90381" marT="45190" marB="45190"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ZA" sz="18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Dexterity, real-time adaptation ​​</a:t>
                      </a:r>
                    </a:p>
                  </a:txBody>
                  <a:tcPr marL="90381" marR="90381" marT="45190" marB="45190"/>
                </a:tc>
                <a:extLst>
                  <a:ext uri="{0D108BD9-81ED-4DB2-BD59-A6C34878D82A}">
                    <a16:rowId xmlns:a16="http://schemas.microsoft.com/office/drawing/2014/main" val="2310281490"/>
                  </a:ext>
                </a:extLst>
              </a:tr>
              <a:tr h="939960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ZA" sz="18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Emergency Medicine</a:t>
                      </a:r>
                    </a:p>
                  </a:txBody>
                  <a:tcPr marL="90381" marR="90381" marT="45190" marB="45190"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ZA" sz="18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Chaos management, instincts ​​</a:t>
                      </a:r>
                    </a:p>
                  </a:txBody>
                  <a:tcPr marL="90381" marR="90381" marT="45190" marB="45190"/>
                </a:tc>
                <a:extLst>
                  <a:ext uri="{0D108BD9-81ED-4DB2-BD59-A6C34878D82A}">
                    <a16:rowId xmlns:a16="http://schemas.microsoft.com/office/drawing/2014/main" val="2480321066"/>
                  </a:ext>
                </a:extLst>
              </a:tr>
              <a:tr h="668818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ZA" sz="18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Pediatrics</a:t>
                      </a:r>
                    </a:p>
                  </a:txBody>
                  <a:tcPr marL="90381" marR="90381" marT="45190" marB="45190"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ZA" sz="18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Child cues, family dynamics ​</a:t>
                      </a:r>
                    </a:p>
                  </a:txBody>
                  <a:tcPr marL="90381" marR="90381" marT="45190" marB="45190"/>
                </a:tc>
                <a:extLst>
                  <a:ext uri="{0D108BD9-81ED-4DB2-BD59-A6C34878D82A}">
                    <a16:rowId xmlns:a16="http://schemas.microsoft.com/office/drawing/2014/main" val="2375424593"/>
                  </a:ext>
                </a:extLst>
              </a:tr>
              <a:tr h="668818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ZA" sz="18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Palliative Care</a:t>
                      </a:r>
                    </a:p>
                  </a:txBody>
                  <a:tcPr marL="90381" marR="90381" marT="45190" marB="45190"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ZA" sz="18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End-of-life presence</a:t>
                      </a:r>
                    </a:p>
                  </a:txBody>
                  <a:tcPr marL="90381" marR="90381" marT="45190" marB="45190"/>
                </a:tc>
                <a:extLst>
                  <a:ext uri="{0D108BD9-81ED-4DB2-BD59-A6C34878D82A}">
                    <a16:rowId xmlns:a16="http://schemas.microsoft.com/office/drawing/2014/main" val="34454909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6EDA9-618C-31EC-F634-90F773E0A4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25425"/>
            <a:ext cx="9072563" cy="947738"/>
          </a:xfrm>
        </p:spPr>
        <p:txBody>
          <a:bodyPr vert="horz"/>
          <a:lstStyle/>
          <a:p>
            <a:pPr lvl="0"/>
            <a:r>
              <a:rPr lang="en-ZA" dirty="0"/>
              <a:t>Are chatbots trustworthy?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50E06F-D88A-FD63-6682-6F1EF94F4D60}"/>
              </a:ext>
            </a:extLst>
          </p:cNvPr>
          <p:cNvSpPr txBox="1"/>
          <p:nvPr/>
        </p:nvSpPr>
        <p:spPr>
          <a:xfrm>
            <a:off x="4351680" y="2880000"/>
            <a:ext cx="688320" cy="6573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ZA" sz="400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Arial" pitchFamily="2"/>
              </a:rPr>
              <a:t>vs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A7AA53-CE2D-F84D-A7F2-844A8263E4A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487480" y="1939319"/>
            <a:ext cx="4232520" cy="23806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DA9C0E-CB4C-C8B9-D63C-23D1AA7BAA18}"/>
              </a:ext>
            </a:extLst>
          </p:cNvPr>
          <p:cNvSpPr txBox="1"/>
          <p:nvPr/>
        </p:nvSpPr>
        <p:spPr>
          <a:xfrm>
            <a:off x="2348144" y="2651749"/>
            <a:ext cx="5157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11" name="Picture 10" descr="A doctor holding a sign&#10;&#10;AI-generated content may be incorrect.">
            <a:extLst>
              <a:ext uri="{FF2B5EF4-FFF2-40B4-BE49-F238E27FC236}">
                <a16:creationId xmlns:a16="http://schemas.microsoft.com/office/drawing/2014/main" id="{D56F2D8B-83BC-B0A9-406C-CC72126D5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479" y="1455936"/>
            <a:ext cx="2549330" cy="382399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821C225-5C4D-4168-90AF-3D263D72C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039" y="683247"/>
            <a:ext cx="0" cy="75607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567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48278" cy="567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F318E9-70A2-4DBE-7A3D-9C02FF6E01D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97708" y="665064"/>
            <a:ext cx="2804501" cy="43404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r" defTabSz="914400"/>
            <a:r>
              <a:rPr lang="en-US" sz="5000" spc="100">
                <a:solidFill>
                  <a:srgbClr val="FFFFFF"/>
                </a:solidFill>
              </a:rPr>
              <a:t>Case Study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02F37-A023-3EBA-316C-A9AA1802FCA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093639" y="665064"/>
            <a:ext cx="5213948" cy="4340421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defTabSz="914400">
              <a:spcBef>
                <a:spcPts val="1191"/>
              </a:spcBef>
              <a:spcAft>
                <a:spcPts val="992"/>
              </a:spcAft>
              <a:buSzPct val="45000"/>
              <a:buFont typeface="Wingdings" pitchFamily="2" charset="2"/>
              <a:buChar char="Ø"/>
            </a:pPr>
            <a:r>
              <a:rPr lang="en-US" dirty="0"/>
              <a:t>45 year old male with depression and excessive alcohol use</a:t>
            </a:r>
          </a:p>
          <a:p>
            <a:pPr defTabSz="914400">
              <a:spcBef>
                <a:spcPts val="1191"/>
              </a:spcBef>
              <a:spcAft>
                <a:spcPts val="992"/>
              </a:spcAft>
              <a:buSzPct val="45000"/>
              <a:buFont typeface="Wingdings" pitchFamily="2" charset="2"/>
              <a:buChar char="Ø"/>
            </a:pPr>
            <a:r>
              <a:rPr lang="en-US" dirty="0">
                <a:highlight>
                  <a:scrgbClr r="0" g="0" b="0">
                    <a:alpha val="0"/>
                  </a:scrgbClr>
                </a:highlight>
              </a:rPr>
              <a:t>Mild elevation of GGT.</a:t>
            </a:r>
          </a:p>
          <a:p>
            <a:pPr defTabSz="914400">
              <a:spcBef>
                <a:spcPts val="1191"/>
              </a:spcBef>
              <a:spcAft>
                <a:spcPts val="992"/>
              </a:spcAft>
              <a:buSzPct val="45000"/>
              <a:buFont typeface="Wingdings" pitchFamily="2" charset="2"/>
              <a:buChar char="Ø"/>
            </a:pPr>
            <a:r>
              <a:rPr lang="en-US" dirty="0"/>
              <a:t>Protein levels of 110g/l, globulins 64g/l</a:t>
            </a:r>
          </a:p>
          <a:p>
            <a:pPr defTabSz="914400">
              <a:spcBef>
                <a:spcPts val="1191"/>
              </a:spcBef>
              <a:spcAft>
                <a:spcPts val="992"/>
              </a:spcAft>
              <a:buSzPct val="45000"/>
              <a:buFont typeface="Wingdings" pitchFamily="2" charset="2"/>
              <a:buChar char="Ø"/>
            </a:pPr>
            <a:r>
              <a:rPr lang="en-US" dirty="0"/>
              <a:t>Fasting glucose 9,9mmol/l, HbA1C 8,2%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EB9773-E70F-EA22-3864-297495577C0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95400">
            <a:off x="1638870" y="385091"/>
            <a:ext cx="4858560" cy="10116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64E0FF1-52FE-A0A3-6275-29BAAC8535C3}"/>
              </a:ext>
            </a:extLst>
          </p:cNvPr>
          <p:cNvGraphicFramePr>
            <a:graphicFrameLocks noGrp="1"/>
          </p:cNvGraphicFramePr>
          <p:nvPr/>
        </p:nvGraphicFramePr>
        <p:xfrm>
          <a:off x="2509200" y="1980000"/>
          <a:ext cx="5075639" cy="2358000"/>
        </p:xfrm>
        <a:graphic>
          <a:graphicData uri="http://schemas.openxmlformats.org/drawingml/2006/table">
            <a:tbl>
              <a:tblPr firstRow="1" bandRow="1">
                <a:tableStyleId>{A2AA3E83-580C-E14A-A402-1AA8FCBF761D}</a:tableStyleId>
              </a:tblPr>
              <a:tblGrid>
                <a:gridCol w="1691640">
                  <a:extLst>
                    <a:ext uri="{9D8B030D-6E8A-4147-A177-3AD203B41FA5}">
                      <a16:colId xmlns:a16="http://schemas.microsoft.com/office/drawing/2014/main" val="1298871259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3277579907"/>
                    </a:ext>
                  </a:extLst>
                </a:gridCol>
                <a:gridCol w="1692359">
                  <a:extLst>
                    <a:ext uri="{9D8B030D-6E8A-4147-A177-3AD203B41FA5}">
                      <a16:colId xmlns:a16="http://schemas.microsoft.com/office/drawing/2014/main" val="3874093589"/>
                    </a:ext>
                  </a:extLst>
                </a:gridCol>
              </a:tblGrid>
              <a:tr h="346320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 b="1"/>
                      </a:pPr>
                      <a:r>
                        <a:rPr lang="en-ZA" sz="1200" b="1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 b="1"/>
                      </a:pPr>
                      <a:r>
                        <a:rPr lang="en-ZA" sz="1200" b="1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Purpose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 b="1"/>
                      </a:pPr>
                      <a:r>
                        <a:rPr lang="en-ZA" sz="1200" b="1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Expected in this case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581334"/>
                  </a:ext>
                </a:extLst>
              </a:tr>
              <a:tr h="346320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ZA" sz="12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Full LFT’s / INR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ZA" sz="12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Extent of liver injury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ZA" sz="12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Mild transaminitis/normal bili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865310"/>
                  </a:ext>
                </a:extLst>
              </a:tr>
              <a:tr h="346320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ZA" sz="12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SPEP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ZA" sz="12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Globulin pattern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ZA" sz="12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Polyclonal (IgA) up from alcohol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616023"/>
                  </a:ext>
                </a:extLst>
              </a:tr>
              <a:tr h="346320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ZA" sz="12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OGTT (if equivocal)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ZA" sz="12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Diabetes confirmation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ZA" sz="12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2h glucose &gt;11.0mmol/l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123339"/>
                  </a:ext>
                </a:extLst>
              </a:tr>
              <a:tr h="346320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ZA" sz="12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US abdomen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ZA" sz="12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Steatosis/cirrhosis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200"/>
                      </a:pPr>
                      <a:r>
                        <a:rPr lang="en-ZA" sz="12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Microsoft YaHei" pitchFamily="2"/>
                          <a:cs typeface="Arial" pitchFamily="2"/>
                        </a:rPr>
                        <a:t>Fatty infiltration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7415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A8729EF-A589-1B55-E52A-ABC87D19C5F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8063" y="1571625"/>
            <a:ext cx="9072562" cy="3287713"/>
          </a:xfrm>
        </p:spPr>
        <p:txBody>
          <a:bodyPr vert="horz">
            <a:normAutofit fontScale="25000" lnSpcReduction="20000"/>
          </a:bodyPr>
          <a:lstStyle/>
          <a:p>
            <a:pPr lvl="0">
              <a:spcBef>
                <a:spcPts val="1191"/>
              </a:spcBef>
              <a:spcAft>
                <a:spcPts val="992"/>
              </a:spcAft>
              <a:buSzPct val="45000"/>
            </a:pPr>
            <a:r>
              <a:rPr lang="en-ZA" sz="6400" dirty="0"/>
              <a:t>This patient presents with concerning findings suggesting both alcohol-related liver disease and diabetes.</a:t>
            </a:r>
          </a:p>
          <a:p>
            <a:pPr lvl="0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r>
              <a:rPr lang="en-ZA" sz="6400" b="1" dirty="0"/>
              <a:t>Management Priorities</a:t>
            </a:r>
          </a:p>
          <a:p>
            <a:pPr lvl="0" algn="l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r>
              <a:rPr lang="en-ZA" sz="6400" dirty="0"/>
              <a:t>Alcohol intervention:</a:t>
            </a:r>
          </a:p>
          <a:p>
            <a:pPr lvl="0" algn="l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r>
              <a:rPr lang="en-ZA" sz="6400" dirty="0" err="1"/>
              <a:t>Glycemic</a:t>
            </a:r>
            <a:r>
              <a:rPr lang="en-ZA" sz="6400" dirty="0"/>
              <a:t> control:</a:t>
            </a:r>
          </a:p>
          <a:p>
            <a:pPr lvl="0" algn="l">
              <a:spcBef>
                <a:spcPts val="1191"/>
              </a:spcBef>
              <a:spcAft>
                <a:spcPts val="992"/>
              </a:spcAft>
              <a:buSzPct val="45000"/>
            </a:pPr>
            <a:r>
              <a:rPr lang="en-ZA" sz="6400" dirty="0"/>
              <a:t>Follow-up:</a:t>
            </a:r>
          </a:p>
          <a:p>
            <a:pPr lvl="0" algn="l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r>
              <a:rPr lang="en-ZA" sz="6400" dirty="0"/>
              <a:t>Recheck labs in 2-4 weeks after alcohol cessation/reduction</a:t>
            </a:r>
          </a:p>
          <a:p>
            <a:pPr lvl="0" algn="l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r>
              <a:rPr lang="en-ZA" sz="6400" dirty="0"/>
              <a:t>Reassess HbA1c in 3 months</a:t>
            </a:r>
          </a:p>
          <a:p>
            <a:pPr lvl="0" algn="l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r>
              <a:rPr lang="en-ZA" sz="6400" dirty="0"/>
              <a:t>Regular monitoring of liver function</a:t>
            </a:r>
          </a:p>
          <a:p>
            <a:pPr lvl="0" algn="l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endParaRPr lang="en-ZA" sz="1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BF5EC5-1498-DCCB-70F8-91F715DEE8C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800000" y="180000"/>
            <a:ext cx="3455640" cy="741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A2372E-20DE-526E-5F13-C722DEFEB2C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203325"/>
            <a:ext cx="6300788" cy="4140200"/>
          </a:xfrm>
        </p:spPr>
        <p:txBody>
          <a:bodyPr vert="horz">
            <a:normAutofit fontScale="25000" lnSpcReduction="20000"/>
          </a:bodyPr>
          <a:lstStyle/>
          <a:p>
            <a:pPr lvl="0">
              <a:spcBef>
                <a:spcPts val="1191"/>
              </a:spcBef>
              <a:spcAft>
                <a:spcPts val="992"/>
              </a:spcAft>
              <a:buSzPct val="45000"/>
            </a:pPr>
            <a:r>
              <a:rPr lang="en-ZA" sz="5600" dirty="0"/>
              <a:t>The key is to not anchor on alcohol alone and miss something more serious.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SzPct val="45000"/>
            </a:pPr>
            <a:r>
              <a:rPr lang="en-ZA" sz="4400" b="1" dirty="0"/>
              <a:t>A. Explain the globulins - </a:t>
            </a:r>
            <a:r>
              <a:rPr lang="en-ZA" sz="4400" dirty="0"/>
              <a:t>This is the priority.</a:t>
            </a:r>
          </a:p>
          <a:p>
            <a:pPr lvl="1" hangingPunct="0">
              <a:spcBef>
                <a:spcPts val="600"/>
              </a:spcBef>
              <a:spcAft>
                <a:spcPts val="600"/>
              </a:spcAft>
              <a:buSzPct val="75000"/>
              <a:buFont typeface="OpenSymbol"/>
              <a:buChar char="–"/>
            </a:pPr>
            <a:r>
              <a:rPr lang="en-ZA" sz="44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Arial" pitchFamily="2"/>
              </a:rPr>
              <a:t>Order:</a:t>
            </a:r>
          </a:p>
          <a:p>
            <a:pPr lvl="2" hangingPunct="0">
              <a:spcBef>
                <a:spcPts val="600"/>
              </a:spcBef>
              <a:spcAft>
                <a:spcPts val="600"/>
              </a:spcAft>
              <a:buSzPct val="45000"/>
              <a:buFont typeface="OpenSymbol"/>
              <a:buChar char="●"/>
            </a:pPr>
            <a:r>
              <a:rPr lang="en-ZA" sz="44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Arial" pitchFamily="2"/>
              </a:rPr>
              <a:t>Serum protein electrophoresis (SPEP)</a:t>
            </a:r>
          </a:p>
          <a:p>
            <a:pPr lvl="2" hangingPunct="0">
              <a:spcBef>
                <a:spcPts val="600"/>
              </a:spcBef>
              <a:spcAft>
                <a:spcPts val="600"/>
              </a:spcAft>
              <a:buSzPct val="45000"/>
              <a:buFont typeface="OpenSymbol"/>
              <a:buChar char="●"/>
            </a:pPr>
            <a:r>
              <a:rPr lang="en-ZA" sz="44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Arial" pitchFamily="2"/>
              </a:rPr>
              <a:t>Immunofixation</a:t>
            </a:r>
          </a:p>
          <a:p>
            <a:pPr lvl="2" hangingPunct="0">
              <a:spcBef>
                <a:spcPts val="600"/>
              </a:spcBef>
              <a:spcAft>
                <a:spcPts val="600"/>
              </a:spcAft>
              <a:buSzPct val="45000"/>
              <a:buFont typeface="OpenSymbol"/>
              <a:buChar char="●"/>
            </a:pPr>
            <a:r>
              <a:rPr lang="en-ZA" sz="44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Arial" pitchFamily="2"/>
              </a:rPr>
              <a:t>Serum free light chains</a:t>
            </a:r>
          </a:p>
          <a:p>
            <a:pPr lvl="2" hangingPunct="0">
              <a:spcBef>
                <a:spcPts val="600"/>
              </a:spcBef>
              <a:spcAft>
                <a:spcPts val="600"/>
              </a:spcAft>
              <a:buSzPct val="45000"/>
              <a:buFont typeface="OpenSymbol"/>
              <a:buChar char="●"/>
            </a:pPr>
            <a:r>
              <a:rPr lang="en-ZA" sz="44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Arial" pitchFamily="2"/>
              </a:rPr>
              <a:t>Urine protein electrophoresis (Bence Jones)</a:t>
            </a:r>
          </a:p>
          <a:p>
            <a:pPr lvl="0" algn="l">
              <a:spcBef>
                <a:spcPts val="600"/>
              </a:spcBef>
              <a:spcAft>
                <a:spcPts val="600"/>
              </a:spcAft>
              <a:buSzPct val="45000"/>
            </a:pPr>
            <a:r>
              <a:rPr lang="en-ZA" sz="4400" b="1" dirty="0"/>
              <a:t>B. Assess liver disease properly</a:t>
            </a:r>
          </a:p>
          <a:p>
            <a:pPr lvl="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ct val="45000"/>
            </a:pPr>
            <a:r>
              <a:rPr lang="en-ZA" sz="4400" b="1" dirty="0"/>
              <a:t>C. Diabetes baseline work-up</a:t>
            </a:r>
            <a:endParaRPr lang="en-ZA" sz="400" b="1" dirty="0"/>
          </a:p>
          <a:p>
            <a:pPr lvl="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ZA" sz="4000" b="1" dirty="0"/>
              <a:t>How serious is this overall?</a:t>
            </a:r>
          </a:p>
          <a:p>
            <a:pPr lvl="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ct val="45000"/>
              <a:buFont typeface="OpenSymbol"/>
              <a:buChar char="●"/>
            </a:pPr>
            <a:r>
              <a:rPr lang="en-ZA" sz="4400" dirty="0"/>
              <a:t>Diabetes: common, manageable</a:t>
            </a:r>
          </a:p>
          <a:p>
            <a:pPr lvl="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ct val="45000"/>
              <a:buFont typeface="OpenSymbol"/>
              <a:buChar char="●"/>
            </a:pPr>
            <a:r>
              <a:rPr lang="en-ZA" sz="4400" dirty="0"/>
              <a:t>GGT: mild, expected with alcohol</a:t>
            </a:r>
          </a:p>
          <a:p>
            <a:pPr lvl="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ct val="45000"/>
              <a:buFont typeface="OpenSymbol"/>
              <a:buChar char="●"/>
            </a:pPr>
            <a:r>
              <a:rPr lang="en-ZA" sz="4400" dirty="0"/>
              <a:t>Globulins 64 g/L: this is the potential “miss”</a:t>
            </a:r>
          </a:p>
          <a:p>
            <a:pPr lvl="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ct val="45000"/>
              <a:buFont typeface="OpenSymbol"/>
              <a:buChar char="●"/>
            </a:pPr>
            <a:r>
              <a:rPr lang="zh-CN" altLang="en-US" sz="4400" dirty="0"/>
              <a:t>👉 </a:t>
            </a:r>
            <a:r>
              <a:rPr lang="en-US" altLang="zh-CN" sz="4400" dirty="0"/>
              <a:t>The case is not routine until plasma cell disease and chronic liver disease are excluded.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308A3C-A32A-EC72-FAE7-93504C1DCBF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980000" y="218160"/>
            <a:ext cx="3060000" cy="89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BA5BBA-EAAF-82F8-15C7-06FFC019707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0103" y="2171700"/>
            <a:ext cx="8167022" cy="3598863"/>
          </a:xfrm>
        </p:spPr>
        <p:txBody>
          <a:bodyPr vert="horz">
            <a:normAutofit/>
          </a:bodyPr>
          <a:lstStyle/>
          <a:p>
            <a:pPr lvl="0" algn="l">
              <a:spcBef>
                <a:spcPts val="1191"/>
              </a:spcBef>
              <a:spcAft>
                <a:spcPts val="992"/>
              </a:spcAft>
            </a:pPr>
            <a:r>
              <a:rPr lang="en-ZA" sz="1800" dirty="0"/>
              <a:t>I: To address diabetes/metabolism: Fasting Lipid Profile, Creatinine/eGFR, UACR.</a:t>
            </a:r>
          </a:p>
          <a:p>
            <a:pPr lvl="0" algn="l">
              <a:spcBef>
                <a:spcPts val="1191"/>
              </a:spcBef>
              <a:spcAft>
                <a:spcPts val="992"/>
              </a:spcAft>
            </a:pPr>
            <a:r>
              <a:rPr lang="en-ZA" sz="1800" dirty="0"/>
              <a:t>II: To address liver/gammopathy: Full LFTs (ALT, AST, ALP, Bilirubin, Albumin), INR, Hepatitis B &amp; C serology, SPEP/Immunofixation, ANA, ASMA. Liver Ultrasound.</a:t>
            </a:r>
          </a:p>
          <a:p>
            <a:pPr lvl="0" algn="l">
              <a:spcBef>
                <a:spcPts val="1191"/>
              </a:spcBef>
              <a:spcAft>
                <a:spcPts val="992"/>
              </a:spcAft>
            </a:pPr>
            <a:r>
              <a:rPr lang="en-ZA" sz="1800" dirty="0"/>
              <a:t>III: Baseline: Complete Blood Count (CBC), basic metabolic pane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510CDD-C10F-A433-6C41-27298FB2069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407320" y="-29520"/>
            <a:ext cx="3892680" cy="1965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23416DF-B283-4D9F-A625-146552CA9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37803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Oval 5">
            <a:extLst>
              <a:ext uri="{FF2B5EF4-FFF2-40B4-BE49-F238E27FC236}">
                <a16:creationId xmlns:a16="http://schemas.microsoft.com/office/drawing/2014/main" id="{73834904-4D9B-41F7-8DA6-0709FD9F7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4" cy="3780367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00D1207-ECAF-48E9-8834-2CE4D2198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934433" y="4352635"/>
            <a:ext cx="0" cy="756074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A8B5B693-C595-4524-A03C-B775B6BE5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8104" cy="37803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35C1E86-5FFC-E8C0-89C4-8D79AD149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433" y="1917409"/>
            <a:ext cx="6346491" cy="474799"/>
          </a:xfrm>
          <a:prstGeom prst="rect">
            <a:avLst/>
          </a:prstGeom>
        </p:spPr>
      </p:pic>
      <p:pic>
        <p:nvPicPr>
          <p:cNvPr id="18" name="Picture 17" descr="How Leaders Can Fix Failing AI Ethics | by Shane Culbertson | Towards AI">
            <a:extLst>
              <a:ext uri="{FF2B5EF4-FFF2-40B4-BE49-F238E27FC236}">
                <a16:creationId xmlns:a16="http://schemas.microsoft.com/office/drawing/2014/main" id="{FD145104-69CC-A22F-C217-E18FC247E9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3934" y="881081"/>
            <a:ext cx="2547457" cy="254745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211CBF94-6002-4EC8-9498-6AC47E680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4433" y="3867000"/>
            <a:ext cx="9026958" cy="12790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475786-6FE2-5084-6189-FD31F9650D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7548" y="3946620"/>
            <a:ext cx="6016873" cy="11198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r" defTabSz="914400"/>
            <a:r>
              <a:rPr lang="en-US" sz="5000" spc="200">
                <a:solidFill>
                  <a:srgbClr val="FFFFFF"/>
                </a:solidFill>
              </a:rPr>
              <a:t>Core ethical issues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81A7DF2-B382-4775-B387-03B45F29E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934433" y="4128512"/>
            <a:ext cx="0" cy="756073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821C225-5C4D-4168-90AF-3D263D72C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039" y="683247"/>
            <a:ext cx="0" cy="75607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0890400-BB8B-4A44-AB63-65C7CA223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567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9AB4F5-AAD3-ED0F-160C-9FBBD087C98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97708" y="665064"/>
            <a:ext cx="2804501" cy="43404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r" defTabSz="914400"/>
            <a:r>
              <a:rPr lang="en-US" sz="5000" spc="100"/>
              <a:t>Bias and inequity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D39B797-CDC6-4529-8A36-9CBFC9816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67544" y="1323128"/>
            <a:ext cx="0" cy="302429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45744-1BB3-59E3-FCF2-B8BE535226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33560" y="665064"/>
            <a:ext cx="5174027" cy="4340421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marL="0" lvl="0" indent="0" defTabSz="914400">
              <a:spcBef>
                <a:spcPts val="0"/>
              </a:spcBef>
              <a:spcAft>
                <a:spcPts val="600"/>
              </a:spcAft>
              <a:buSzPct val="45000"/>
              <a:buNone/>
            </a:pPr>
            <a:r>
              <a:rPr lang="en-US" dirty="0"/>
              <a:t>Representation Bias:</a:t>
            </a:r>
          </a:p>
          <a:p>
            <a:pPr marL="179645" lvl="1" indent="-285750" defTabSz="914400">
              <a:spcBef>
                <a:spcPts val="0"/>
              </a:spcBef>
              <a:spcAft>
                <a:spcPts val="600"/>
              </a:spcAft>
              <a:buSzPct val="45000"/>
              <a:buFont typeface="Wingdings" pitchFamily="2" charset="2"/>
              <a:buChar char="q"/>
            </a:pPr>
            <a:r>
              <a:rPr lang="en-US" dirty="0">
                <a:highlight>
                  <a:scrgbClr r="0" g="0" b="0">
                    <a:alpha val="0"/>
                  </a:scrgbClr>
                </a:highlight>
              </a:rPr>
              <a:t>AI uses what is available/what it has access to – applies inferences universally</a:t>
            </a:r>
          </a:p>
          <a:p>
            <a:pPr marL="179645" lvl="1" indent="-285750" defTabSz="914400">
              <a:spcBef>
                <a:spcPts val="0"/>
              </a:spcBef>
              <a:spcAft>
                <a:spcPts val="600"/>
              </a:spcAft>
              <a:buSzPct val="45000"/>
              <a:buFont typeface="Wingdings" pitchFamily="2" charset="2"/>
              <a:buChar char="q"/>
            </a:pPr>
            <a:r>
              <a:rPr lang="en-US" dirty="0">
                <a:highlight>
                  <a:scrgbClr r="0" g="0" b="0">
                    <a:alpha val="0"/>
                  </a:scrgbClr>
                </a:highlight>
              </a:rPr>
              <a:t>Underrepresentation of minorities in training data causes poor performance (e.g., algorithms failing darker skin tones in dermatology).</a:t>
            </a:r>
          </a:p>
          <a:p>
            <a:pPr marL="0" lvl="0" indent="0" defTabSz="914400">
              <a:spcBef>
                <a:spcPts val="0"/>
              </a:spcBef>
              <a:spcAft>
                <a:spcPts val="600"/>
              </a:spcAft>
              <a:buSzPct val="45000"/>
              <a:buNone/>
            </a:pPr>
            <a:r>
              <a:rPr lang="en-US" dirty="0"/>
              <a:t>Resource Constraints:</a:t>
            </a:r>
          </a:p>
          <a:p>
            <a:pPr marL="36000" lvl="1" indent="-285750" defTabSz="914400">
              <a:spcBef>
                <a:spcPts val="0"/>
              </a:spcBef>
              <a:spcAft>
                <a:spcPts val="600"/>
              </a:spcAft>
              <a:buSzPct val="45000"/>
              <a:buFont typeface="Wingdings" pitchFamily="2" charset="2"/>
              <a:buChar char="q"/>
            </a:pPr>
            <a:r>
              <a:rPr lang="en-US" dirty="0">
                <a:highlight>
                  <a:scrgbClr r="0" g="0" b="0">
                    <a:alpha val="0"/>
                  </a:scrgbClr>
                </a:highlight>
              </a:rPr>
              <a:t>Limited availability of specific data hinder fair AI development/validation – shortcomings are not explained/e.g. ‘in SA context’</a:t>
            </a:r>
          </a:p>
          <a:p>
            <a:pPr marL="0" lvl="0" indent="0" defTabSz="914400">
              <a:spcBef>
                <a:spcPts val="0"/>
              </a:spcBef>
              <a:spcAft>
                <a:spcPts val="600"/>
              </a:spcAft>
              <a:buSzPct val="45000"/>
              <a:buNone/>
            </a:pPr>
            <a:r>
              <a:rPr lang="en-US" dirty="0"/>
              <a:t>Digital Exclusion:</a:t>
            </a:r>
          </a:p>
          <a:p>
            <a:pPr marL="36000" lvl="1" indent="-285750" defTabSz="914400">
              <a:spcBef>
                <a:spcPts val="0"/>
              </a:spcBef>
              <a:spcAft>
                <a:spcPts val="600"/>
              </a:spcAft>
              <a:buSzPct val="45000"/>
              <a:buFont typeface="Wingdings" pitchFamily="2" charset="2"/>
              <a:buChar char="q"/>
            </a:pPr>
            <a:r>
              <a:rPr lang="en-US" dirty="0">
                <a:highlight>
                  <a:scrgbClr r="0" g="0" b="0">
                    <a:alpha val="0"/>
                  </a:scrgbClr>
                </a:highlight>
              </a:rPr>
              <a:t>Tools like India's Aarogya Setu app bypassed smartphone-less rural/low-income users during COVID-19</a:t>
            </a:r>
          </a:p>
          <a:p>
            <a:pPr marL="0" lvl="0" indent="0" defTabSz="914400">
              <a:spcBef>
                <a:spcPts val="0"/>
              </a:spcBef>
              <a:spcAft>
                <a:spcPts val="600"/>
              </a:spcAft>
              <a:buSzPct val="45000"/>
              <a:buNone/>
            </a:pPr>
            <a:r>
              <a:rPr lang="en-US" dirty="0"/>
              <a:t>Regulatory Gaps:</a:t>
            </a:r>
          </a:p>
          <a:p>
            <a:pPr marL="36000" lvl="1" indent="-285750" defTabSz="914400">
              <a:spcBef>
                <a:spcPts val="0"/>
              </a:spcBef>
              <a:spcAft>
                <a:spcPts val="600"/>
              </a:spcAft>
              <a:buSzPct val="45000"/>
              <a:buFont typeface="Wingdings" pitchFamily="2" charset="2"/>
              <a:buChar char="q"/>
            </a:pPr>
            <a:r>
              <a:rPr lang="en-US" dirty="0">
                <a:highlight>
                  <a:scrgbClr r="0" g="0" b="0">
                    <a:alpha val="0"/>
                  </a:scrgbClr>
                </a:highlight>
              </a:rPr>
              <a:t>Weak oversight allows biased AI into policy without audits.</a:t>
            </a:r>
          </a:p>
          <a:p>
            <a:pPr marL="36000" lvl="1" indent="-285750" defTabSz="914400">
              <a:spcBef>
                <a:spcPts val="0"/>
              </a:spcBef>
              <a:spcAft>
                <a:spcPts val="600"/>
              </a:spcAft>
              <a:buSzPct val="45000"/>
              <a:buFont typeface="Wingdings" pitchFamily="2" charset="2"/>
              <a:buChar char="q"/>
            </a:pPr>
            <a:r>
              <a:rPr lang="en-US" dirty="0">
                <a:highlight>
                  <a:scrgbClr r="0" g="0" b="0">
                    <a:alpha val="0"/>
                  </a:scrgbClr>
                </a:highlight>
              </a:rPr>
              <a:t>Are there any local guidelines?</a:t>
            </a:r>
          </a:p>
          <a:p>
            <a:pPr lvl="0" defTabSz="914400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B7938-3C5F-3A07-1EC8-ADD4BC1CEC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25425"/>
            <a:ext cx="9072563" cy="947738"/>
          </a:xfrm>
        </p:spPr>
        <p:txBody>
          <a:bodyPr vert="horz"/>
          <a:lstStyle/>
          <a:p>
            <a:pPr lvl="0"/>
            <a:r>
              <a:rPr lang="en-ZA"/>
              <a:t>Privacy and consent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22BCF-C432-944A-773A-1E11294B7AD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327150"/>
            <a:ext cx="9072563" cy="3892550"/>
          </a:xfrm>
        </p:spPr>
        <p:txBody>
          <a:bodyPr vert="horz">
            <a:normAutofit/>
          </a:bodyPr>
          <a:lstStyle/>
          <a:p>
            <a:pPr lvl="0">
              <a:spcBef>
                <a:spcPts val="1191"/>
              </a:spcBef>
              <a:spcAft>
                <a:spcPts val="992"/>
              </a:spcAft>
              <a:buSzPct val="45000"/>
            </a:pPr>
            <a:r>
              <a:rPr lang="en-ZA" sz="1600" b="1" dirty="0">
                <a:latin typeface="+mj-lt"/>
              </a:rPr>
              <a:t>Privacy Concerns</a:t>
            </a:r>
          </a:p>
          <a:p>
            <a:pPr lvl="1" hangingPunct="0">
              <a:spcBef>
                <a:spcPts val="1417"/>
              </a:spcBef>
              <a:buSzPct val="75000"/>
              <a:buFont typeface="OpenSymbol"/>
              <a:buChar char="–"/>
            </a:pPr>
            <a:r>
              <a:rPr lang="en-ZA" sz="1600" dirty="0">
                <a:highlight>
                  <a:scrgbClr r="0" g="0" b="0">
                    <a:alpha val="0"/>
                  </a:scrgbClr>
                </a:highlight>
                <a:latin typeface="+mj-lt"/>
                <a:ea typeface="Microsoft YaHei" pitchFamily="2"/>
                <a:cs typeface="Arial" pitchFamily="2"/>
              </a:rPr>
              <a:t>Data Breaches and Security: AI's vast datasets invite cyberattacks; </a:t>
            </a:r>
          </a:p>
          <a:p>
            <a:pPr lvl="1" hangingPunct="0">
              <a:spcBef>
                <a:spcPts val="1417"/>
              </a:spcBef>
              <a:buSzPct val="75000"/>
              <a:buFont typeface="OpenSymbol"/>
              <a:buChar char="–"/>
            </a:pPr>
            <a:r>
              <a:rPr lang="en-ZA" sz="1600" dirty="0">
                <a:highlight>
                  <a:scrgbClr r="0" g="0" b="0">
                    <a:alpha val="0"/>
                  </a:scrgbClr>
                </a:highlight>
                <a:latin typeface="+mj-lt"/>
                <a:ea typeface="Microsoft YaHei" pitchFamily="2"/>
                <a:cs typeface="Arial" pitchFamily="2"/>
              </a:rPr>
              <a:t>Even anonymized data can be re-identified by sophisticated models.</a:t>
            </a:r>
          </a:p>
          <a:p>
            <a:pPr lvl="1" hangingPunct="0">
              <a:spcBef>
                <a:spcPts val="1417"/>
              </a:spcBef>
              <a:buSzPct val="75000"/>
              <a:buFont typeface="OpenSymbol"/>
              <a:buChar char="–"/>
            </a:pPr>
            <a:r>
              <a:rPr lang="en-ZA" sz="1600" dirty="0">
                <a:highlight>
                  <a:scrgbClr r="0" g="0" b="0">
                    <a:alpha val="0"/>
                  </a:scrgbClr>
                </a:highlight>
                <a:latin typeface="+mj-lt"/>
                <a:ea typeface="Microsoft YaHei" pitchFamily="2"/>
                <a:cs typeface="Arial" pitchFamily="2"/>
              </a:rPr>
              <a:t>Consented data may be used by other AI systems (without seeking consent)</a:t>
            </a:r>
          </a:p>
          <a:p>
            <a:pPr lvl="0" algn="l">
              <a:spcBef>
                <a:spcPts val="1191"/>
              </a:spcBef>
              <a:spcAft>
                <a:spcPts val="992"/>
              </a:spcAft>
              <a:buSzPct val="45000"/>
            </a:pPr>
            <a:r>
              <a:rPr lang="en-ZA" sz="1600" b="1" dirty="0">
                <a:latin typeface="+mj-lt"/>
              </a:rPr>
              <a:t>Consent Challenges</a:t>
            </a:r>
          </a:p>
          <a:p>
            <a:pPr lvl="1" hangingPunct="0">
              <a:spcBef>
                <a:spcPts val="1417"/>
              </a:spcBef>
              <a:buSzPct val="75000"/>
              <a:buFont typeface="OpenSymbol"/>
              <a:buChar char="–"/>
            </a:pPr>
            <a:r>
              <a:rPr lang="en-ZA" sz="1600" dirty="0">
                <a:highlight>
                  <a:scrgbClr r="0" g="0" b="0">
                    <a:alpha val="0"/>
                  </a:scrgbClr>
                </a:highlight>
                <a:latin typeface="+mj-lt"/>
                <a:ea typeface="Microsoft YaHei" pitchFamily="2"/>
                <a:cs typeface="Arial" pitchFamily="2"/>
              </a:rPr>
              <a:t>Informed Consent Gaps: Patients rarely understand AI's data scope, risks, or uses; </a:t>
            </a:r>
          </a:p>
          <a:p>
            <a:pPr lvl="1" hangingPunct="0">
              <a:spcBef>
                <a:spcPts val="1417"/>
              </a:spcBef>
              <a:buSzPct val="75000"/>
              <a:buFont typeface="OpenSymbol"/>
              <a:buChar char="–"/>
            </a:pPr>
            <a:r>
              <a:rPr lang="en-ZA" sz="1600" dirty="0">
                <a:highlight>
                  <a:scrgbClr r="0" g="0" b="0">
                    <a:alpha val="0"/>
                  </a:scrgbClr>
                </a:highlight>
                <a:latin typeface="+mj-lt"/>
                <a:ea typeface="Microsoft YaHei" pitchFamily="2"/>
                <a:cs typeface="Arial" pitchFamily="2"/>
              </a:rPr>
              <a:t>Dynamic Consent Needs: Traditional one-time consent doesn't cover evolving AI models requiring ongoing data refinement.</a:t>
            </a:r>
          </a:p>
          <a:p>
            <a:pPr lvl="1" hangingPunct="0">
              <a:spcBef>
                <a:spcPts val="1417"/>
              </a:spcBef>
              <a:buSzPct val="75000"/>
              <a:buFont typeface="OpenSymbol"/>
              <a:buChar char="–"/>
            </a:pPr>
            <a:r>
              <a:rPr lang="en-ZA" sz="1600" dirty="0">
                <a:highlight>
                  <a:scrgbClr r="0" g="0" b="0">
                    <a:alpha val="0"/>
                  </a:scrgbClr>
                </a:highlight>
                <a:latin typeface="+mj-lt"/>
                <a:ea typeface="Microsoft YaHei" pitchFamily="2"/>
                <a:cs typeface="Arial" pitchFamily="2"/>
              </a:rPr>
              <a:t>Vulnerable Populations: Low health literacy or urgency limits true voluntariness, undermining autonomy.</a:t>
            </a:r>
          </a:p>
        </p:txBody>
      </p:sp>
      <p:pic>
        <p:nvPicPr>
          <p:cNvPr id="6" name="Picture 5" descr="When AI Decision-Making Violates Data Privacy &amp; Consent | Legal Risks &amp;  Compliance | CookieHub CMP">
            <a:extLst>
              <a:ext uri="{FF2B5EF4-FFF2-40B4-BE49-F238E27FC236}">
                <a16:creationId xmlns:a16="http://schemas.microsoft.com/office/drawing/2014/main" id="{7B9B9B4D-0139-272F-A0A5-36CCBE548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1096" y="450851"/>
            <a:ext cx="4339357" cy="227635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821C225-5C4D-4168-90AF-3D263D72C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039" y="683247"/>
            <a:ext cx="0" cy="75607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0890400-BB8B-4A44-AB63-65C7CA223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567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7E95E3-48E0-4BDC-F779-42D557F91C7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97708" y="665064"/>
            <a:ext cx="2804501" cy="43404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r" defTabSz="914400"/>
            <a:r>
              <a:rPr lang="en-US" sz="5000" spc="100"/>
              <a:t>Autonomy and dignity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D39B797-CDC6-4529-8A36-9CBFC9816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67544" y="1323128"/>
            <a:ext cx="0" cy="302429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C113FF-B02F-E542-3271-BE4F02B5D2C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33560" y="665064"/>
            <a:ext cx="5174027" cy="4340421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lvl="0" defTabSz="914400">
              <a:spcBef>
                <a:spcPts val="1191"/>
              </a:spcBef>
              <a:spcAft>
                <a:spcPts val="992"/>
              </a:spcAft>
              <a:buSzPct val="45000"/>
            </a:pPr>
            <a:r>
              <a:rPr lang="en-US" sz="1400" b="1" dirty="0"/>
              <a:t>Autonomy Concerns</a:t>
            </a:r>
          </a:p>
          <a:p>
            <a:pPr lvl="0" defTabSz="914400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r>
              <a:rPr lang="en-US" sz="1400" dirty="0"/>
              <a:t>Informed Consent Barriers: Patients can't meaningfully consent without understanding AI decisions or data uses, violating right-to-know principles.​</a:t>
            </a:r>
          </a:p>
          <a:p>
            <a:pPr lvl="0" defTabSz="914400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r>
              <a:rPr lang="en-US" sz="1400" dirty="0"/>
              <a:t>Paternalistic Overreach: AI-driven recommendations may override patient preferences, undermining decision-making capacity.</a:t>
            </a:r>
          </a:p>
          <a:p>
            <a:pPr lvl="0" defTabSz="914400">
              <a:spcBef>
                <a:spcPts val="1191"/>
              </a:spcBef>
              <a:spcAft>
                <a:spcPts val="992"/>
              </a:spcAft>
              <a:buSzPct val="45000"/>
            </a:pPr>
            <a:r>
              <a:rPr lang="en-US" sz="1400" b="1" dirty="0"/>
              <a:t>Dignity Challenges</a:t>
            </a:r>
          </a:p>
          <a:p>
            <a:pPr lvl="0" defTabSz="914400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r>
              <a:rPr lang="en-US" sz="1400" dirty="0"/>
              <a:t>Dehumanization: Robotic interactions lack empathy/sympathy, critical in fields like obstetrics, pediatrics, and psychiatry, treating patients as inputs rather than persons (in spite of “empathy models” being used…)</a:t>
            </a:r>
          </a:p>
          <a:p>
            <a:pPr lvl="0" defTabSz="914400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r>
              <a:rPr lang="en-US" sz="1400" dirty="0"/>
              <a:t>Loss of Human Touch: Replacement of clinicians diminishes relational care, isolating vulnerable groups like children or elderly.</a:t>
            </a:r>
          </a:p>
          <a:p>
            <a:pPr lvl="0" defTabSz="914400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039" y="683247"/>
            <a:ext cx="0" cy="75607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386" cy="5670550"/>
          </a:xfrm>
          <a:prstGeom prst="rect">
            <a:avLst/>
          </a:prstGeom>
          <a:solidFill>
            <a:srgbClr val="37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10BC0E-4BE1-1DF3-1C15-0D6F230F7BE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46772" y="483886"/>
            <a:ext cx="4966748" cy="12399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defTabSz="914400"/>
            <a:r>
              <a:rPr lang="en-US" sz="5000" spc="100">
                <a:solidFill>
                  <a:srgbClr val="FFFFFF"/>
                </a:solidFill>
              </a:rPr>
              <a:t>Accountability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039" y="683247"/>
            <a:ext cx="0" cy="756073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C92F3-D94A-C085-5B73-1B446736626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6772" y="1890183"/>
            <a:ext cx="4966748" cy="3326723"/>
          </a:xfrm>
        </p:spPr>
        <p:txBody>
          <a:bodyPr vert="horz" lIns="45720" tIns="45720" rIns="45720" bIns="45720" rtlCol="0">
            <a:normAutofit fontScale="92500" lnSpcReduction="10000"/>
          </a:bodyPr>
          <a:lstStyle/>
          <a:p>
            <a:pPr marL="285750" lvl="0" indent="-285750" defTabSz="914400">
              <a:spcBef>
                <a:spcPts val="1191"/>
              </a:spcBef>
              <a:spcAft>
                <a:spcPts val="992"/>
              </a:spcAft>
              <a:buSzPct val="45000"/>
              <a:buFont typeface="Wingdings" pitchFamily="2" charset="2"/>
              <a:buChar char="q"/>
            </a:pPr>
            <a:r>
              <a:rPr lang="en-US" sz="1700" dirty="0">
                <a:solidFill>
                  <a:srgbClr val="FFFFFF"/>
                </a:solidFill>
              </a:rPr>
              <a:t>Liability Attribution: </a:t>
            </a:r>
          </a:p>
          <a:p>
            <a:pPr marL="971550" lvl="1" indent="-285750" defTabSz="914400">
              <a:spcBef>
                <a:spcPts val="1191"/>
              </a:spcBef>
              <a:spcAft>
                <a:spcPts val="992"/>
              </a:spcAft>
              <a:buSzPct val="45000"/>
              <a:buFont typeface="Wingdings" pitchFamily="2" charset="2"/>
              <a:buChar char="q"/>
            </a:pPr>
            <a:r>
              <a:rPr lang="en-US" sz="1700" dirty="0">
                <a:solidFill>
                  <a:srgbClr val="FFFFFF"/>
                </a:solidFill>
              </a:rPr>
              <a:t>Unclear who is liable for AI errors</a:t>
            </a:r>
          </a:p>
          <a:p>
            <a:pPr marL="1122755" lvl="2" indent="-285750" defTabSz="914400">
              <a:spcBef>
                <a:spcPts val="1191"/>
              </a:spcBef>
              <a:spcAft>
                <a:spcPts val="992"/>
              </a:spcAft>
              <a:buSzPct val="45000"/>
              <a:buFont typeface="Wingdings" pitchFamily="2" charset="2"/>
              <a:buChar char="q"/>
            </a:pPr>
            <a:r>
              <a:rPr lang="en-US" sz="1370" dirty="0">
                <a:solidFill>
                  <a:srgbClr val="FFFFFF"/>
                </a:solidFill>
              </a:rPr>
              <a:t>developers (flawed algorithms), </a:t>
            </a:r>
          </a:p>
          <a:p>
            <a:pPr marL="1122755" lvl="2" indent="-285750" defTabSz="914400">
              <a:spcBef>
                <a:spcPts val="1191"/>
              </a:spcBef>
              <a:spcAft>
                <a:spcPts val="992"/>
              </a:spcAft>
              <a:buSzPct val="45000"/>
              <a:buFont typeface="Wingdings" pitchFamily="2" charset="2"/>
              <a:buChar char="q"/>
            </a:pPr>
            <a:r>
              <a:rPr lang="en-US" sz="1370" dirty="0">
                <a:solidFill>
                  <a:srgbClr val="FFFFFF"/>
                </a:solidFill>
              </a:rPr>
              <a:t>clinicians (misuse)</a:t>
            </a:r>
          </a:p>
          <a:p>
            <a:pPr marL="1122755" lvl="2" indent="-285750" defTabSz="914400">
              <a:spcBef>
                <a:spcPts val="1191"/>
              </a:spcBef>
              <a:spcAft>
                <a:spcPts val="992"/>
              </a:spcAft>
              <a:buSzPct val="45000"/>
              <a:buFont typeface="Wingdings" pitchFamily="2" charset="2"/>
              <a:buChar char="q"/>
            </a:pPr>
            <a:r>
              <a:rPr lang="en-US" sz="1370" dirty="0">
                <a:solidFill>
                  <a:srgbClr val="FFFFFF"/>
                </a:solidFill>
              </a:rPr>
              <a:t>institutions (deployment)—especially in "black box" systems.</a:t>
            </a:r>
          </a:p>
          <a:p>
            <a:pPr marL="285750" lvl="0" indent="-285750" defTabSz="914400">
              <a:spcBef>
                <a:spcPts val="1191"/>
              </a:spcBef>
              <a:spcAft>
                <a:spcPts val="992"/>
              </a:spcAft>
              <a:buSzPct val="45000"/>
              <a:buFont typeface="Wingdings" pitchFamily="2" charset="2"/>
              <a:buChar char="q"/>
            </a:pPr>
            <a:r>
              <a:rPr lang="en-US" sz="1700" dirty="0">
                <a:solidFill>
                  <a:srgbClr val="FFFFFF"/>
                </a:solidFill>
              </a:rPr>
              <a:t>Hybrid Decision-Making: </a:t>
            </a:r>
          </a:p>
          <a:p>
            <a:pPr marL="971550" lvl="1" indent="-285750" defTabSz="914400">
              <a:spcBef>
                <a:spcPts val="1191"/>
              </a:spcBef>
              <a:spcAft>
                <a:spcPts val="992"/>
              </a:spcAft>
              <a:buSzPct val="45000"/>
              <a:buFont typeface="Wingdings" pitchFamily="2" charset="2"/>
              <a:buChar char="q"/>
            </a:pPr>
            <a:r>
              <a:rPr lang="en-US" sz="1700" dirty="0">
                <a:solidFill>
                  <a:srgbClr val="FFFFFF"/>
                </a:solidFill>
              </a:rPr>
              <a:t>Shared human-AI processes blur lines</a:t>
            </a:r>
          </a:p>
          <a:p>
            <a:pPr lvl="0" defTabSz="914400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endParaRPr lang="en-US" sz="1700" dirty="0">
              <a:solidFill>
                <a:srgbClr val="FFFFFF"/>
              </a:solidFill>
            </a:endParaRPr>
          </a:p>
        </p:txBody>
      </p:sp>
      <p:pic>
        <p:nvPicPr>
          <p:cNvPr id="6" name="Content Placeholder 16" descr="A person in a hospital bed with a robot holding a clipboard and a notepad&#10;&#10;AI-generated content may be incorrect.">
            <a:extLst>
              <a:ext uri="{FF2B5EF4-FFF2-40B4-BE49-F238E27FC236}">
                <a16:creationId xmlns:a16="http://schemas.microsoft.com/office/drawing/2014/main" id="{AB632186-9361-2012-26B6-25F641760B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34"/>
          <a:stretch>
            <a:fillRect/>
          </a:stretch>
        </p:blipFill>
        <p:spPr>
          <a:xfrm>
            <a:off x="6244386" y="10"/>
            <a:ext cx="3836239" cy="567054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039" y="683247"/>
            <a:ext cx="0" cy="75607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386" cy="5670550"/>
          </a:xfrm>
          <a:prstGeom prst="rect">
            <a:avLst/>
          </a:prstGeom>
          <a:solidFill>
            <a:srgbClr val="416A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E3BA1F-B8E3-C129-7CFC-0D243DFE0BD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46772" y="483886"/>
            <a:ext cx="4966748" cy="12399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defTabSz="914400"/>
            <a:r>
              <a:rPr lang="en-US" sz="5000" spc="100">
                <a:solidFill>
                  <a:srgbClr val="FFFFFF"/>
                </a:solidFill>
              </a:rPr>
              <a:t>Chatbots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039" y="683247"/>
            <a:ext cx="0" cy="756073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65E40-257F-41CF-1C26-BC0EEB98C8B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6772" y="1890183"/>
            <a:ext cx="4966748" cy="3326723"/>
          </a:xfrm>
        </p:spPr>
        <p:txBody>
          <a:bodyPr vert="horz" lIns="45720" tIns="45720" rIns="45720" bIns="45720" rtlCol="0">
            <a:normAutofit fontScale="92500" lnSpcReduction="10000"/>
          </a:bodyPr>
          <a:lstStyle/>
          <a:p>
            <a:pPr lvl="0" defTabSz="914400">
              <a:spcBef>
                <a:spcPts val="600"/>
              </a:spcBef>
              <a:spcAft>
                <a:spcPts val="600"/>
              </a:spcAft>
              <a:buSzPct val="45000"/>
            </a:pPr>
            <a:r>
              <a:rPr lang="en-US" sz="1300" b="1" dirty="0">
                <a:solidFill>
                  <a:srgbClr val="FFFFFF"/>
                </a:solidFill>
              </a:rPr>
              <a:t>As per previous slide…</a:t>
            </a:r>
          </a:p>
          <a:p>
            <a:pPr lvl="0" defTabSz="914400">
              <a:spcBef>
                <a:spcPts val="600"/>
              </a:spcBef>
              <a:spcAft>
                <a:spcPts val="600"/>
              </a:spcAft>
              <a:buSzPct val="45000"/>
            </a:pPr>
            <a:r>
              <a:rPr lang="en-US" sz="1300" b="1" dirty="0">
                <a:solidFill>
                  <a:srgbClr val="FFFFFF"/>
                </a:solidFill>
              </a:rPr>
              <a:t>Safety Risks</a:t>
            </a:r>
          </a:p>
          <a:p>
            <a:pPr lvl="1" defTabSz="914400">
              <a:spcBef>
                <a:spcPts val="600"/>
              </a:spcBef>
              <a:spcAft>
                <a:spcPts val="600"/>
              </a:spcAft>
              <a:buSzPct val="75000"/>
              <a:buFont typeface="OpenSymbol"/>
              <a:buChar char="–"/>
            </a:pPr>
            <a:r>
              <a:rPr lang="en-US" sz="1300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</a:rPr>
              <a:t>Can fail at crisis management (suicidality or providing harmful advice, and may foster dependency that discourages professional help)</a:t>
            </a:r>
          </a:p>
          <a:p>
            <a:pPr lvl="1" defTabSz="914400">
              <a:spcBef>
                <a:spcPts val="600"/>
              </a:spcBef>
              <a:spcAft>
                <a:spcPts val="600"/>
              </a:spcAft>
              <a:buSzPct val="75000"/>
              <a:buFont typeface="OpenSymbol"/>
              <a:buChar char="–"/>
            </a:pPr>
            <a:r>
              <a:rPr lang="en-US" sz="1300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</a:rPr>
              <a:t>Overreliance risks misdiagnosis or delayed care if users treat bot outputs as definitive.</a:t>
            </a:r>
          </a:p>
          <a:p>
            <a:pPr lvl="0" defTabSz="914400">
              <a:spcBef>
                <a:spcPts val="600"/>
              </a:spcBef>
              <a:spcAft>
                <a:spcPts val="600"/>
              </a:spcAft>
              <a:buSzPct val="45000"/>
            </a:pPr>
            <a:r>
              <a:rPr lang="en-US" sz="1300" b="1" dirty="0">
                <a:solidFill>
                  <a:srgbClr val="FFFFFF"/>
                </a:solidFill>
              </a:rPr>
              <a:t>Privacy Concerns</a:t>
            </a:r>
          </a:p>
          <a:p>
            <a:pPr lvl="1" defTabSz="914400">
              <a:spcBef>
                <a:spcPts val="600"/>
              </a:spcBef>
              <a:spcAft>
                <a:spcPts val="600"/>
              </a:spcAft>
              <a:buSzPct val="75000"/>
              <a:buFont typeface="OpenSymbol"/>
              <a:buChar char="–"/>
            </a:pPr>
            <a:r>
              <a:rPr lang="en-US" sz="1300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</a:rPr>
              <a:t>Conversations often involve sensitive data, raising risks of breaches, unauthorized data use for training, or inadequate confidentiality safeguards.</a:t>
            </a:r>
          </a:p>
          <a:p>
            <a:pPr lvl="0" defTabSz="914400">
              <a:spcBef>
                <a:spcPts val="600"/>
              </a:spcBef>
              <a:spcAft>
                <a:spcPts val="600"/>
              </a:spcAft>
              <a:buSzPct val="45000"/>
            </a:pPr>
            <a:r>
              <a:rPr lang="en-US" sz="1300" b="1" dirty="0">
                <a:solidFill>
                  <a:srgbClr val="FFFFFF"/>
                </a:solidFill>
              </a:rPr>
              <a:t>Humanistic Limits</a:t>
            </a:r>
          </a:p>
          <a:p>
            <a:pPr lvl="1" defTabSz="914400">
              <a:spcBef>
                <a:spcPts val="600"/>
              </a:spcBef>
              <a:spcAft>
                <a:spcPts val="600"/>
              </a:spcAft>
              <a:buSzPct val="75000"/>
              <a:buFont typeface="OpenSymbol"/>
              <a:buChar char="–"/>
            </a:pPr>
            <a:r>
              <a:rPr lang="en-US" sz="1300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</a:rPr>
              <a:t>They lack genuine empathy, risking dehumanization of care, erosion of doctor-patient trust.</a:t>
            </a:r>
          </a:p>
          <a:p>
            <a:pPr lvl="1" defTabSz="914400">
              <a:spcBef>
                <a:spcPts val="600"/>
              </a:spcBef>
              <a:spcAft>
                <a:spcPts val="600"/>
              </a:spcAft>
              <a:buSzPct val="75000"/>
              <a:buFont typeface="OpenSymbol"/>
              <a:buChar char="–"/>
            </a:pPr>
            <a:r>
              <a:rPr lang="en-US" sz="1300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</a:rPr>
              <a:t>Anthropomorphizing can deceive users into </a:t>
            </a:r>
            <a:r>
              <a:rPr lang="en-US" sz="1300" dirty="0" err="1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</a:rPr>
              <a:t>overtrusting</a:t>
            </a:r>
            <a:r>
              <a:rPr lang="en-US" sz="1300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</a:rPr>
              <a:t> non-human entities.</a:t>
            </a:r>
          </a:p>
          <a:p>
            <a:pPr lvl="0" defTabSz="914400">
              <a:spcBef>
                <a:spcPts val="1191"/>
              </a:spcBef>
              <a:spcAft>
                <a:spcPts val="992"/>
              </a:spcAft>
              <a:buSzPct val="45000"/>
              <a:buFont typeface="OpenSymbol"/>
              <a:buChar char="●"/>
            </a:pPr>
            <a:endParaRPr lang="en-US" sz="1300" dirty="0">
              <a:solidFill>
                <a:srgbClr val="FFFFFF"/>
              </a:solidFill>
            </a:endParaRPr>
          </a:p>
        </p:txBody>
      </p:sp>
      <p:pic>
        <p:nvPicPr>
          <p:cNvPr id="6" name="Picture 5" descr="Best AI-powered Chatbots Revolutionize Customer Experience">
            <a:extLst>
              <a:ext uri="{FF2B5EF4-FFF2-40B4-BE49-F238E27FC236}">
                <a16:creationId xmlns:a16="http://schemas.microsoft.com/office/drawing/2014/main" id="{88E93C86-823B-A28C-A4E7-ACD333DD9B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610" r="28335" b="-2"/>
          <a:stretch>
            <a:fillRect/>
          </a:stretch>
        </p:blipFill>
        <p:spPr>
          <a:xfrm>
            <a:off x="6244386" y="10"/>
            <a:ext cx="3836239" cy="567054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0D5A35-1FA9-0A04-84AC-A7965154F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07" y="309572"/>
            <a:ext cx="7025270" cy="28933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CC9E91-93D5-0309-C915-ECAFC1995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749" y="3202900"/>
            <a:ext cx="7772400" cy="200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069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F5983-461D-09CA-9070-4922ED4B8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HPCSA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B516A-CA03-DD08-681F-5FCA4ED91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• </a:t>
            </a:r>
            <a:r>
              <a:rPr lang="en-ZA" b="1" dirty="0"/>
              <a:t>AI as a Support Tool:</a:t>
            </a:r>
            <a:r>
              <a:rPr lang="en-ZA" dirty="0"/>
              <a:t> may assist in documentation, triage, imaging interpretation, and decision support, but </a:t>
            </a:r>
            <a:r>
              <a:rPr lang="en-ZA" b="1" dirty="0"/>
              <a:t>cannot replace a practitioner’s clinical judgment</a:t>
            </a:r>
            <a:r>
              <a:rPr lang="en-ZA" dirty="0"/>
              <a:t> — the human professional remains ultimately responsible. </a:t>
            </a:r>
            <a:br>
              <a:rPr lang="en-ZA" dirty="0"/>
            </a:br>
            <a:r>
              <a:rPr lang="en-ZA" dirty="0"/>
              <a:t>• </a:t>
            </a:r>
            <a:r>
              <a:rPr lang="en-ZA" b="1" dirty="0"/>
              <a:t>Accountability &amp; Responsibility:</a:t>
            </a:r>
            <a:r>
              <a:rPr lang="en-ZA" dirty="0"/>
              <a:t> Health practitioners must take final responsibility for patient care decisions, even when AI tools are used. </a:t>
            </a:r>
            <a:br>
              <a:rPr lang="en-ZA" dirty="0"/>
            </a:br>
            <a:r>
              <a:rPr lang="en-ZA" dirty="0"/>
              <a:t>• </a:t>
            </a:r>
            <a:r>
              <a:rPr lang="en-ZA" b="1" dirty="0"/>
              <a:t>Transparency:</a:t>
            </a:r>
            <a:r>
              <a:rPr lang="en-ZA" dirty="0"/>
              <a:t> Patients should be informed when AI is used in their care and understand its role and limitations. </a:t>
            </a:r>
            <a:br>
              <a:rPr lang="en-ZA" dirty="0"/>
            </a:br>
            <a:r>
              <a:rPr lang="en-ZA" dirty="0"/>
              <a:t>• </a:t>
            </a:r>
            <a:r>
              <a:rPr lang="en-ZA" b="1" dirty="0"/>
              <a:t>Ethical Use &amp; Privacy:</a:t>
            </a:r>
            <a:r>
              <a:rPr lang="en-ZA" dirty="0"/>
              <a:t> AI tools must uphold ethical norms (patient autonomy, beneficence) and comply with South African laws such as </a:t>
            </a:r>
            <a:r>
              <a:rPr lang="en-ZA" b="1" dirty="0"/>
              <a:t>POPIA</a:t>
            </a:r>
            <a:r>
              <a:rPr lang="en-ZA" dirty="0"/>
              <a:t> (Protection of Personal Information Act) to protect patient privacy and data. </a:t>
            </a:r>
            <a:br>
              <a:rPr lang="en-ZA" dirty="0"/>
            </a:br>
            <a:r>
              <a:rPr lang="en-ZA" dirty="0"/>
              <a:t>• </a:t>
            </a:r>
            <a:r>
              <a:rPr lang="en-ZA" b="1" dirty="0"/>
              <a:t>Validation &amp; Suitability:</a:t>
            </a:r>
            <a:r>
              <a:rPr lang="en-ZA" dirty="0"/>
              <a:t> Only validated, reliable, and context-appropriate AI tools — ideally suited to South African healthcare needs — should be used.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447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953FD7-F17A-4D8D-8237-93E8D567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039" y="683247"/>
            <a:ext cx="0" cy="75607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8CCC3EF-7200-49B6-F31E-372568B52AC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46772" y="483886"/>
            <a:ext cx="8036778" cy="12399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defTabSz="914400"/>
            <a:r>
              <a:rPr lang="en-US" sz="4600" kern="1200" cap="all" spc="1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Mitigating ethical issues in AI in healthcare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659D2CA4-2837-3B83-3CC8-5E2B66F33C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6642399"/>
              </p:ext>
            </p:extLst>
          </p:nvPr>
        </p:nvGraphicFramePr>
        <p:xfrm>
          <a:off x="846615" y="1890183"/>
          <a:ext cx="8036935" cy="3326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43237" cy="5670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04F551-8926-AEAB-0060-582CCE562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34" y="532051"/>
            <a:ext cx="2824106" cy="460644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In closing…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FFDB70-748A-C918-3695-C264B4FAD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5636672"/>
              </p:ext>
            </p:extLst>
          </p:nvPr>
        </p:nvGraphicFramePr>
        <p:xfrm>
          <a:off x="4633412" y="788889"/>
          <a:ext cx="4664914" cy="4069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66912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2548</TotalTime>
  <Words>2647</Words>
  <Application>Microsoft Office PowerPoint</Application>
  <PresentationFormat>Custom</PresentationFormat>
  <Paragraphs>358</Paragraphs>
  <Slides>29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Aptos</vt:lpstr>
      <vt:lpstr>Courier New</vt:lpstr>
      <vt:lpstr>Liberation Sans</vt:lpstr>
      <vt:lpstr>Liberation Serif</vt:lpstr>
      <vt:lpstr>OpenSymbol</vt:lpstr>
      <vt:lpstr>StarSymbol</vt:lpstr>
      <vt:lpstr>Tw Cen MT</vt:lpstr>
      <vt:lpstr>Tw Cen MT Condensed</vt:lpstr>
      <vt:lpstr>Wingdings</vt:lpstr>
      <vt:lpstr>Wingdings 3</vt:lpstr>
      <vt:lpstr>Integral</vt:lpstr>
      <vt:lpstr>The Ethics of using AI in Healthcare</vt:lpstr>
      <vt:lpstr>PowerPoint Presentation</vt:lpstr>
      <vt:lpstr>Definitions</vt:lpstr>
      <vt:lpstr>What is a Chatbot?</vt:lpstr>
      <vt:lpstr>LLM – Large Language Model</vt:lpstr>
      <vt:lpstr>What Deep Learning/ LLM is NOT:</vt:lpstr>
      <vt:lpstr>How long has AI been used in Medicine?</vt:lpstr>
      <vt:lpstr>PowerPoint Presentation</vt:lpstr>
      <vt:lpstr>PowerPoint Presentation</vt:lpstr>
      <vt:lpstr>PowerPoint Presentation</vt:lpstr>
      <vt:lpstr>Would AI ever take over in medicine?</vt:lpstr>
      <vt:lpstr>High risk specialities</vt:lpstr>
      <vt:lpstr>Least risk specialities</vt:lpstr>
      <vt:lpstr>Are chatbots trustworthy?</vt:lpstr>
      <vt:lpstr>Case Study</vt:lpstr>
      <vt:lpstr>PowerPoint Presentation</vt:lpstr>
      <vt:lpstr>PowerPoint Presentation</vt:lpstr>
      <vt:lpstr>PowerPoint Presentation</vt:lpstr>
      <vt:lpstr>PowerPoint Presentation</vt:lpstr>
      <vt:lpstr>Core ethical issues</vt:lpstr>
      <vt:lpstr>Bias and inequity</vt:lpstr>
      <vt:lpstr>Privacy and consent</vt:lpstr>
      <vt:lpstr>Autonomy and dignity</vt:lpstr>
      <vt:lpstr>Accountability</vt:lpstr>
      <vt:lpstr>Chatbots</vt:lpstr>
      <vt:lpstr>PowerPoint Presentation</vt:lpstr>
      <vt:lpstr>HPCSA</vt:lpstr>
      <vt:lpstr>Mitigating ethical issues in AI in healthcare</vt:lpstr>
      <vt:lpstr>In closing…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Wouter</dc:creator>
  <cp:lastModifiedBy>Wouter Lombard</cp:lastModifiedBy>
  <cp:revision>26</cp:revision>
  <dcterms:created xsi:type="dcterms:W3CDTF">2026-01-31T18:39:59Z</dcterms:created>
  <dcterms:modified xsi:type="dcterms:W3CDTF">2026-06-23T14:52:08Z</dcterms:modified>
</cp:coreProperties>
</file>