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31"/>
  </p:notesMasterIdLst>
  <p:handoutMasterIdLst>
    <p:handoutMasterId r:id="rId32"/>
  </p:handoutMasterIdLst>
  <p:sldIdLst>
    <p:sldId id="449" r:id="rId5"/>
    <p:sldId id="450" r:id="rId6"/>
    <p:sldId id="451" r:id="rId7"/>
    <p:sldId id="452" r:id="rId8"/>
    <p:sldId id="453" r:id="rId9"/>
    <p:sldId id="454" r:id="rId10"/>
    <p:sldId id="436" r:id="rId11"/>
    <p:sldId id="455" r:id="rId12"/>
    <p:sldId id="456" r:id="rId13"/>
    <p:sldId id="457" r:id="rId14"/>
    <p:sldId id="458" r:id="rId15"/>
    <p:sldId id="459" r:id="rId16"/>
    <p:sldId id="460" r:id="rId17"/>
    <p:sldId id="462" r:id="rId18"/>
    <p:sldId id="463" r:id="rId19"/>
    <p:sldId id="464" r:id="rId20"/>
    <p:sldId id="465" r:id="rId21"/>
    <p:sldId id="467" r:id="rId22"/>
    <p:sldId id="466" r:id="rId23"/>
    <p:sldId id="468" r:id="rId24"/>
    <p:sldId id="469" r:id="rId25"/>
    <p:sldId id="472" r:id="rId26"/>
    <p:sldId id="473" r:id="rId27"/>
    <p:sldId id="471" r:id="rId28"/>
    <p:sldId id="470" r:id="rId29"/>
    <p:sldId id="43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187"/>
    <a:srgbClr val="0C4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94" autoAdjust="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ea Botha" userId="c0a3246339a94809" providerId="LiveId" clId="{D5D836A6-CB6E-4E5C-A797-6C77BA0669DE}"/>
    <pc:docChg chg="custSel addSld modSld">
      <pc:chgData name="Adea Botha" userId="c0a3246339a94809" providerId="LiveId" clId="{D5D836A6-CB6E-4E5C-A797-6C77BA0669DE}" dt="2026-10-07T14:47:35.517" v="957" actId="20577"/>
      <pc:docMkLst>
        <pc:docMk/>
      </pc:docMkLst>
      <pc:sldChg chg="modSp new mod">
        <pc:chgData name="Adea Botha" userId="c0a3246339a94809" providerId="LiveId" clId="{D5D836A6-CB6E-4E5C-A797-6C77BA0669DE}" dt="2026-10-07T14:34:20.698" v="490" actId="20577"/>
        <pc:sldMkLst>
          <pc:docMk/>
          <pc:sldMk cId="3269906789" sldId="472"/>
        </pc:sldMkLst>
        <pc:spChg chg="mod">
          <ac:chgData name="Adea Botha" userId="c0a3246339a94809" providerId="LiveId" clId="{D5D836A6-CB6E-4E5C-A797-6C77BA0669DE}" dt="2026-10-07T14:21:07.456" v="11" actId="20577"/>
          <ac:spMkLst>
            <pc:docMk/>
            <pc:sldMk cId="3269906789" sldId="472"/>
            <ac:spMk id="2" creationId="{09916A2D-7720-C324-7256-F54A843D5B3D}"/>
          </ac:spMkLst>
        </pc:spChg>
        <pc:spChg chg="mod">
          <ac:chgData name="Adea Botha" userId="c0a3246339a94809" providerId="LiveId" clId="{D5D836A6-CB6E-4E5C-A797-6C77BA0669DE}" dt="2026-10-07T14:34:20.698" v="490" actId="20577"/>
          <ac:spMkLst>
            <pc:docMk/>
            <pc:sldMk cId="3269906789" sldId="472"/>
            <ac:spMk id="3" creationId="{FF62EE70-2137-5769-824B-C39FDCD10C96}"/>
          </ac:spMkLst>
        </pc:spChg>
      </pc:sldChg>
      <pc:sldChg chg="modSp new mod">
        <pc:chgData name="Adea Botha" userId="c0a3246339a94809" providerId="LiveId" clId="{D5D836A6-CB6E-4E5C-A797-6C77BA0669DE}" dt="2026-10-07T14:47:35.517" v="957" actId="20577"/>
        <pc:sldMkLst>
          <pc:docMk/>
          <pc:sldMk cId="1383849143" sldId="473"/>
        </pc:sldMkLst>
        <pc:spChg chg="mod">
          <ac:chgData name="Adea Botha" userId="c0a3246339a94809" providerId="LiveId" clId="{D5D836A6-CB6E-4E5C-A797-6C77BA0669DE}" dt="2026-10-07T14:34:39.921" v="502" actId="20577"/>
          <ac:spMkLst>
            <pc:docMk/>
            <pc:sldMk cId="1383849143" sldId="473"/>
            <ac:spMk id="2" creationId="{44D92142-842B-87C5-BCA2-3526FF03FAC0}"/>
          </ac:spMkLst>
        </pc:spChg>
        <pc:spChg chg="mod">
          <ac:chgData name="Adea Botha" userId="c0a3246339a94809" providerId="LiveId" clId="{D5D836A6-CB6E-4E5C-A797-6C77BA0669DE}" dt="2026-10-07T14:47:35.517" v="957" actId="20577"/>
          <ac:spMkLst>
            <pc:docMk/>
            <pc:sldMk cId="1383849143" sldId="473"/>
            <ac:spMk id="3" creationId="{7CF2EFAC-6E92-61E2-9E80-1202175CBF7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5A369-CA0E-4FC6-90EE-5FA969A08EF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210F9-8331-407C-A034-F95DCB303E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4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6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638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3947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1870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050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097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7710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274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2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526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561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101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040DA2-B75D-1B49-51F9-967501F7F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4876" y="887638"/>
            <a:ext cx="10202248" cy="5094496"/>
          </a:xfrm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93BDAB-CB06-403B-00FD-9D1C2812A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B1FDB-9C8A-890A-5051-8D49E105F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46056E81-9CB5-42E9-6689-B711F575C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981493" y="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3D075254-6FC4-6738-BBBE-1BACB99E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02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10C35C-5361-BD30-EB79-01BD7215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26">
            <a:extLst>
              <a:ext uri="{FF2B5EF4-FFF2-40B4-BE49-F238E27FC236}">
                <a16:creationId xmlns:a16="http://schemas.microsoft.com/office/drawing/2014/main" id="{948A7171-32A3-1CAC-DDFD-7C44DDAF0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6FD5EAC-FAC4-CDB4-6AB8-809E940F0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A13352-25BC-FD28-A34C-DD204D5BF1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748" y="246183"/>
            <a:ext cx="9525000" cy="191952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34108AC-4ED2-99E6-0212-0AC0802C55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1600" y="2274033"/>
            <a:ext cx="9525000" cy="33178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593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FFEEC7-A0A7-27CB-3F2D-796281DCD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DCCFF86-2471-421E-E5FF-E38943252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8300B484-623C-071D-E849-138F76141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9A6249F-0E28-0ABF-FE63-7ECC0E106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805" y="344399"/>
            <a:ext cx="9599008" cy="172954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CC29225-33B5-6D19-F0BA-DE3F864F640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FB67020D-DF60-17C1-8DEC-EDECF65354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18375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812651-A64E-FA0C-7D84-B20BA7C6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0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181407F-D7F6-56CB-135C-01868BC1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7" y="1088211"/>
            <a:ext cx="4602483" cy="4896019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17585-E867-BB06-B195-272DA0F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8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D9EBD-88FB-A2C3-7EC2-46DD7B532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CB417425-9078-B6E8-97F7-BAA1536B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7F56B38-71B8-A745-8D9C-BBEA278F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905999" y="4572027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5C644-63C0-D8A4-7EF1-1681AFB1F4D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24599" y="1088210"/>
            <a:ext cx="4373564" cy="489489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2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2"/>
                </a:solidFill>
              </a:defRPr>
            </a:lvl3pPr>
            <a:lvl4pPr marL="13716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4pPr>
            <a:lvl5pPr marL="18288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2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3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8" r:id="rId13"/>
    <p:sldLayoutId id="2147483730" r:id="rId14"/>
    <p:sldLayoutId id="2147483736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B017-21F3-B162-F96C-19B9F47C1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APPROPRIATE IMAGING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C7F82-40E5-FED7-191F-6FA35D6A67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/>
              <a:t>Sharon de </a:t>
            </a:r>
            <a:r>
              <a:rPr lang="en-ZA" dirty="0" err="1"/>
              <a:t>kock</a:t>
            </a:r>
            <a:endParaRPr lang="en-ZA" dirty="0"/>
          </a:p>
          <a:p>
            <a:r>
              <a:rPr lang="en-ZA" dirty="0"/>
              <a:t>Radiologist</a:t>
            </a:r>
          </a:p>
          <a:p>
            <a:r>
              <a:rPr lang="en-ZA" dirty="0" err="1"/>
              <a:t>bayradiology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E34E5-2231-5F40-C4D1-A35D6C6C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10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979E6-84A5-AE02-CBFC-C814827C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Importance of right test for right 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23864-4B0B-4768-526D-D2297C402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Risks of inappropriate imaging:</a:t>
            </a:r>
          </a:p>
          <a:p>
            <a:pPr marL="0" indent="0">
              <a:buNone/>
            </a:pPr>
            <a:r>
              <a:rPr lang="en-ZA" dirty="0"/>
              <a:t>	unnecessary radiation exposure</a:t>
            </a:r>
          </a:p>
          <a:p>
            <a:pPr marL="0" indent="0">
              <a:buNone/>
            </a:pPr>
            <a:r>
              <a:rPr lang="en-ZA" dirty="0"/>
              <a:t>	incidentalomas and further workup</a:t>
            </a:r>
          </a:p>
          <a:p>
            <a:pPr marL="0" indent="0">
              <a:buNone/>
            </a:pPr>
            <a:r>
              <a:rPr lang="en-ZA" dirty="0"/>
              <a:t>	increase cost of healthcare</a:t>
            </a:r>
          </a:p>
          <a:p>
            <a:pPr marL="0" indent="0">
              <a:buNone/>
            </a:pPr>
            <a:r>
              <a:rPr lang="en-ZA" dirty="0"/>
              <a:t>	delayed dx if wrong test chosen</a:t>
            </a:r>
          </a:p>
          <a:p>
            <a:r>
              <a:rPr lang="en-ZA" dirty="0"/>
              <a:t>Benefits of appropriate imaging:</a:t>
            </a:r>
          </a:p>
          <a:p>
            <a:pPr marL="0" indent="0">
              <a:buNone/>
            </a:pPr>
            <a:r>
              <a:rPr lang="en-ZA" dirty="0"/>
              <a:t>	accurate timely dx</a:t>
            </a:r>
          </a:p>
          <a:p>
            <a:pPr marL="0" indent="0">
              <a:buNone/>
            </a:pPr>
            <a:r>
              <a:rPr lang="en-ZA" dirty="0"/>
              <a:t>	improve pt outcomes</a:t>
            </a:r>
          </a:p>
          <a:p>
            <a:pPr marL="0" indent="0">
              <a:buNone/>
            </a:pPr>
            <a:r>
              <a:rPr lang="en-ZA" dirty="0"/>
              <a:t>	efficient use of healthcare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61D88-54E4-A218-004B-5AE11280E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7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A0DD-B6A9-C9FB-0B21-14300DD24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Strong clinical question vital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CC6B0-01C7-576A-4250-7B9157D67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Specific signs and symptoms</a:t>
            </a:r>
          </a:p>
          <a:p>
            <a:r>
              <a:rPr lang="en-ZA" dirty="0"/>
              <a:t>Relevant </a:t>
            </a:r>
            <a:r>
              <a:rPr lang="en-ZA" dirty="0" err="1"/>
              <a:t>hx</a:t>
            </a:r>
            <a:r>
              <a:rPr lang="en-ZA" dirty="0"/>
              <a:t>: surgical, conditions</a:t>
            </a:r>
          </a:p>
          <a:p>
            <a:r>
              <a:rPr lang="en-ZA" dirty="0"/>
              <a:t>Significant </a:t>
            </a:r>
            <a:r>
              <a:rPr lang="en-ZA" dirty="0" err="1"/>
              <a:t>phys</a:t>
            </a:r>
            <a:r>
              <a:rPr lang="en-ZA" dirty="0"/>
              <a:t> ex findings, lab values, etc.</a:t>
            </a:r>
          </a:p>
          <a:p>
            <a:pPr marL="0" indent="0">
              <a:buNone/>
            </a:pPr>
            <a:r>
              <a:rPr lang="en-ZA" b="1" dirty="0"/>
              <a:t>Example</a:t>
            </a:r>
            <a:r>
              <a:rPr lang="en-ZA" dirty="0"/>
              <a:t> </a:t>
            </a:r>
            <a:r>
              <a:rPr lang="en-ZA" b="1" dirty="0"/>
              <a:t>weak- </a:t>
            </a:r>
            <a:r>
              <a:rPr lang="en-ZA" dirty="0"/>
              <a:t>	Abdominal pain</a:t>
            </a:r>
          </a:p>
          <a:p>
            <a:pPr marL="0" indent="0">
              <a:buNone/>
            </a:pPr>
            <a:r>
              <a:rPr lang="en-ZA" b="1" dirty="0"/>
              <a:t>	 strong-	 </a:t>
            </a:r>
            <a:r>
              <a:rPr lang="en-ZA" dirty="0"/>
              <a:t>23yr old, acute onset RLQ pain, ass with fever, nausea, local </a:t>
            </a:r>
            <a:r>
              <a:rPr lang="en-ZA" dirty="0" err="1"/>
              <a:t>tendern</a:t>
            </a:r>
            <a:endParaRPr lang="en-ZA" dirty="0"/>
          </a:p>
          <a:p>
            <a:pPr marL="0" indent="0">
              <a:buNone/>
            </a:pPr>
            <a:r>
              <a:rPr lang="en-ZA" b="1" dirty="0"/>
              <a:t>	 weak-	</a:t>
            </a:r>
            <a:r>
              <a:rPr lang="en-ZA" dirty="0"/>
              <a:t>SOB</a:t>
            </a:r>
          </a:p>
          <a:p>
            <a:pPr marL="0" indent="0">
              <a:buNone/>
            </a:pPr>
            <a:r>
              <a:rPr lang="en-ZA" b="1" dirty="0"/>
              <a:t>	 strong-	</a:t>
            </a:r>
            <a:r>
              <a:rPr lang="en-ZA" dirty="0"/>
              <a:t>65yr old female, known CCF, 3/7 worsening SOB, now lower limb </a:t>
            </a:r>
            <a:r>
              <a:rPr lang="en-ZA" dirty="0" err="1"/>
              <a:t>edema</a:t>
            </a:r>
            <a:r>
              <a:rPr lang="en-ZA" b="1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D9014-F982-9AE6-F4B7-A7AC9CE4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61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2C024-2D11-34D0-8BCA-1B5A8E2E8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Different Modalities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C71AD-373D-F32A-79C4-B495E2589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Radiographs</a:t>
            </a:r>
          </a:p>
          <a:p>
            <a:r>
              <a:rPr lang="en-ZA" dirty="0"/>
              <a:t>Ultrasounds</a:t>
            </a:r>
          </a:p>
          <a:p>
            <a:r>
              <a:rPr lang="en-ZA" dirty="0"/>
              <a:t>Mammogram</a:t>
            </a:r>
          </a:p>
          <a:p>
            <a:r>
              <a:rPr lang="en-ZA" dirty="0"/>
              <a:t>Fluoroscopy</a:t>
            </a:r>
          </a:p>
          <a:p>
            <a:r>
              <a:rPr lang="en-ZA" dirty="0"/>
              <a:t>Computer Tomography</a:t>
            </a:r>
          </a:p>
          <a:p>
            <a:r>
              <a:rPr lang="en-ZA" dirty="0"/>
              <a:t>Magnetic Resonance</a:t>
            </a:r>
          </a:p>
          <a:p>
            <a:r>
              <a:rPr lang="en-ZA" dirty="0"/>
              <a:t>Nuclear Medicine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4E091-33E3-9D58-FF3A-EDDACE299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39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F8499-AE4E-B7D8-A2E5-EC8BECF84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Appropriate Use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4BDEE-49FF-8C86-6CFE-0537C0C56DC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ZA" dirty="0"/>
              <a:t>Most commonly used- American College of Radiology</a:t>
            </a:r>
          </a:p>
          <a:p>
            <a:r>
              <a:rPr lang="en-ZA" dirty="0"/>
              <a:t>I Refer Guidelines- Royal College of Medicine</a:t>
            </a:r>
          </a:p>
          <a:p>
            <a:r>
              <a:rPr lang="en-ZA" dirty="0"/>
              <a:t>Purpose	- promote high quality pt care</a:t>
            </a:r>
          </a:p>
          <a:p>
            <a:pPr marL="0" indent="0">
              <a:buNone/>
            </a:pPr>
            <a:r>
              <a:rPr lang="en-ZA" dirty="0"/>
              <a:t>		- decrease unnecessary imaging</a:t>
            </a:r>
          </a:p>
          <a:p>
            <a:pPr marL="0" indent="0">
              <a:buNone/>
            </a:pPr>
            <a:r>
              <a:rPr lang="en-ZA" dirty="0"/>
              <a:t>		- ensure cost effective care</a:t>
            </a:r>
          </a:p>
          <a:p>
            <a:pPr marL="0" indent="0">
              <a:buNone/>
            </a:pPr>
            <a:r>
              <a:rPr lang="en-ZA" dirty="0"/>
              <a:t>		- to inform referring drs what’s best</a:t>
            </a:r>
          </a:p>
          <a:p>
            <a:r>
              <a:rPr lang="en-ZA" dirty="0"/>
              <a:t>Not rigid, integrate with clinical findings, pt specific factors (</a:t>
            </a:r>
            <a:r>
              <a:rPr lang="en-ZA" dirty="0" err="1"/>
              <a:t>peads</a:t>
            </a:r>
            <a:r>
              <a:rPr lang="en-ZA" dirty="0"/>
              <a:t>, pregnant, claustrophobic)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9410A-B8F9-83B6-0377-8E47EC9F9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414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766DA0-B5ED-2835-34B8-5E6B56975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6DC881-6A71-425F-F8D2-B3D1C3CCB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90" y="790924"/>
            <a:ext cx="10590220" cy="483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1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882FA-049D-25F3-3F24-590E9D0F1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71D94E-ED35-BE57-3AF0-31C5DF26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32" y="751585"/>
            <a:ext cx="10402135" cy="50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48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F83D37-814D-4E46-A9F3-D1B84DDE2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83FFAD-F302-0310-28CF-E7199F7FC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656136"/>
            <a:ext cx="10896600" cy="493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0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FF3FC-A6DD-7625-8C19-2C85E8B87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63021-A512-CB67-79E3-BDEDB05CD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78121"/>
            <a:ext cx="11460480" cy="520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74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56E2EE-A01C-D3A6-CF25-3F8AD134E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C8F56-C476-7C42-CD90-30CBE6389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15" y="987963"/>
            <a:ext cx="10970169" cy="488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9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FD36E1-C77A-9A7E-9B2D-333380297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6A818-AF05-1935-8393-1716E3EBB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169282"/>
            <a:ext cx="11541760" cy="431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00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403CE8-5007-0BDF-F28C-95A0F4F83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6A636-D682-7130-27E1-903D94AAB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42600"/>
            <a:ext cx="11125200" cy="49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87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12A6-041D-CE4F-7007-3BBCA06F0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AXR, Supine and Erect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E8783-580D-14AE-A237-7B7383B9B2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Supine: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bowel gas pattern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organ outline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psoas margins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 err="1"/>
              <a:t>radiodense</a:t>
            </a:r>
            <a:r>
              <a:rPr lang="en-ZA" dirty="0"/>
              <a:t> calcs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foreign objects</a:t>
            </a:r>
            <a:endParaRPr lang="en-ZA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163AD3-24C6-8A37-98C4-5D1A9E31C9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Erect: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only add 2 things-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air-fluid levels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free air sub-diaphragmatic</a:t>
            </a:r>
          </a:p>
          <a:p>
            <a:r>
              <a:rPr lang="en-ZA" b="1" dirty="0"/>
              <a:t>Recommendation: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?extra-luminal air, do erect CXR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@ fraction of dose, AXR- 1mSV</a:t>
            </a:r>
          </a:p>
          <a:p>
            <a:pPr marL="0" indent="0">
              <a:buNone/>
            </a:pPr>
            <a:r>
              <a:rPr lang="en-ZA" b="1" dirty="0"/>
              <a:t>	</a:t>
            </a:r>
            <a:r>
              <a:rPr lang="en-ZA" dirty="0"/>
              <a:t>CXR approx. eff dose- 0,02mSV</a:t>
            </a:r>
            <a:endParaRPr lang="en-Z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12846-380B-5ABB-3F50-4119D9D05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351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BAA714-BD5B-3445-0ED5-3CFB5AB0C29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762203" y="1087438"/>
            <a:ext cx="3498357" cy="48958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0FD20-92AD-4DA5-9F5F-3F6612AB6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B7E0B4-8510-DABF-E928-D209F7A05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330" y="1087438"/>
            <a:ext cx="4090696" cy="49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74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75C00-EBD1-DA47-19CF-2F74DC0D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Follow Up CXR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42046-28EC-89EA-5C66-27B828F87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Can take up to 6 weeks for radiological pneumonia to clear, longer with COPD background.</a:t>
            </a:r>
          </a:p>
          <a:p>
            <a:r>
              <a:rPr lang="en-ZA" dirty="0"/>
              <a:t>Clinical evaluation better earlier.</a:t>
            </a:r>
          </a:p>
          <a:p>
            <a:r>
              <a:rPr lang="en-ZA" dirty="0"/>
              <a:t>If pt improves no need to do earlier.</a:t>
            </a:r>
          </a:p>
          <a:p>
            <a:r>
              <a:rPr lang="en-ZA" dirty="0"/>
              <a:t>If persists (on CXR) further imaging should be obtained, </a:t>
            </a:r>
            <a:r>
              <a:rPr lang="en-ZA" dirty="0" err="1"/>
              <a:t>esp</a:t>
            </a:r>
            <a:r>
              <a:rPr lang="en-ZA" dirty="0"/>
              <a:t> if pt &gt;50, smoking </a:t>
            </a:r>
            <a:r>
              <a:rPr lang="en-ZA" dirty="0" err="1"/>
              <a:t>hx</a:t>
            </a:r>
            <a:r>
              <a:rPr lang="en-ZA" dirty="0"/>
              <a:t>, etc.</a:t>
            </a:r>
          </a:p>
          <a:p>
            <a:r>
              <a:rPr lang="en-ZA" dirty="0"/>
              <a:t>To exclude sinister pathology.</a:t>
            </a:r>
          </a:p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30729-E41C-1E01-2799-E1FB80BF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14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F94B1-E872-4666-553D-58CB97E69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Follow up extremities XRs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CAB18-1BA1-36DB-2CAD-3C3EF5972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Fractures take 6-8 </a:t>
            </a:r>
            <a:r>
              <a:rPr lang="en-ZA" dirty="0" err="1"/>
              <a:t>wks</a:t>
            </a:r>
            <a:r>
              <a:rPr lang="en-ZA" dirty="0"/>
              <a:t> to show significant healing.</a:t>
            </a:r>
          </a:p>
          <a:p>
            <a:r>
              <a:rPr lang="en-ZA" dirty="0"/>
              <a:t>Full recovery can take months depending on the bone and severity of fracture.</a:t>
            </a:r>
          </a:p>
          <a:p>
            <a:r>
              <a:rPr lang="en-ZA" dirty="0"/>
              <a:t>Stages of # healing:</a:t>
            </a:r>
          </a:p>
          <a:p>
            <a:pPr marL="0" indent="0">
              <a:buNone/>
            </a:pPr>
            <a:r>
              <a:rPr lang="en-ZA" dirty="0"/>
              <a:t>	Inflammation 1-7 days</a:t>
            </a:r>
          </a:p>
          <a:p>
            <a:pPr marL="0" indent="0">
              <a:buNone/>
            </a:pPr>
            <a:r>
              <a:rPr lang="en-ZA" dirty="0"/>
              <a:t>	Soft callus 2-3 </a:t>
            </a:r>
            <a:r>
              <a:rPr lang="en-ZA" dirty="0" err="1"/>
              <a:t>wks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	Hard callus 4-12 </a:t>
            </a:r>
            <a:r>
              <a:rPr lang="en-ZA" dirty="0" err="1"/>
              <a:t>wks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	Remodelling months-years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42405-DC52-ACE2-235D-29EA3D8F6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9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EBEB6-E08E-9763-3A35-59B0569EB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F/U XRs Extremities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BA66F-7506-8938-44EF-220AB8BD4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If ordering XRs:</a:t>
            </a:r>
          </a:p>
          <a:p>
            <a:pPr marL="0" indent="0">
              <a:buNone/>
            </a:pPr>
            <a:r>
              <a:rPr lang="en-ZA" dirty="0"/>
              <a:t>	1-2wks if worried about alignment</a:t>
            </a:r>
          </a:p>
          <a:p>
            <a:pPr marL="0" indent="0">
              <a:buNone/>
            </a:pPr>
            <a:r>
              <a:rPr lang="en-ZA" dirty="0"/>
              <a:t>	4-6wks to evaluate early healing</a:t>
            </a:r>
          </a:p>
          <a:p>
            <a:pPr marL="0" indent="0">
              <a:buNone/>
            </a:pPr>
            <a:r>
              <a:rPr lang="en-ZA" dirty="0"/>
              <a:t>	8-12wks ?solid union</a:t>
            </a:r>
          </a:p>
          <a:p>
            <a:pPr marL="0" indent="0">
              <a:buNone/>
            </a:pPr>
            <a:r>
              <a:rPr lang="en-ZA" dirty="0"/>
              <a:t>	3-6mnths to final confirm healing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628D3-DB90-7668-B026-09539F1AB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536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A0088-0006-E3F5-C57A-C93CD51A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F/U XRs Extremities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EA08D-322E-0E7A-E244-524CEDE2C5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ZA" b="1" dirty="0"/>
              <a:t>Upper Extremities</a:t>
            </a:r>
          </a:p>
          <a:p>
            <a:r>
              <a:rPr lang="en-ZA" dirty="0"/>
              <a:t>Metacarpals 4-6wks</a:t>
            </a:r>
          </a:p>
          <a:p>
            <a:r>
              <a:rPr lang="en-ZA" dirty="0"/>
              <a:t>Distal radius 4-6wks</a:t>
            </a:r>
          </a:p>
          <a:p>
            <a:r>
              <a:rPr lang="en-ZA" dirty="0"/>
              <a:t>Humerus 6-8wks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E3ACD-F7C1-9B98-82D3-9916F3BEA81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ZA" b="1" dirty="0"/>
              <a:t>Lower Extremities</a:t>
            </a:r>
          </a:p>
          <a:p>
            <a:r>
              <a:rPr lang="en-ZA" dirty="0"/>
              <a:t>Metatarsals 6+wks</a:t>
            </a:r>
          </a:p>
          <a:p>
            <a:r>
              <a:rPr lang="en-ZA" dirty="0"/>
              <a:t>Tibia 10wks</a:t>
            </a:r>
          </a:p>
          <a:p>
            <a:r>
              <a:rPr lang="en-ZA" dirty="0"/>
              <a:t>Femur neck &amp; shaft up to 12wks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114E7-7A5C-F34A-624B-8B016FCFE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76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B68ED-E607-210D-0D8E-3BAD09C3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Complications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1241C-A6A8-0E37-C95C-D6BE549E5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1" dirty="0"/>
              <a:t>Delayed union: </a:t>
            </a:r>
            <a:r>
              <a:rPr lang="en-ZA" dirty="0"/>
              <a:t>2x as long as expected</a:t>
            </a:r>
          </a:p>
          <a:p>
            <a:r>
              <a:rPr lang="en-ZA" b="1" dirty="0"/>
              <a:t>Non-union:</a:t>
            </a:r>
            <a:r>
              <a:rPr lang="en-ZA" dirty="0"/>
              <a:t> no healing after 6-9months</a:t>
            </a:r>
          </a:p>
          <a:p>
            <a:r>
              <a:rPr lang="en-ZA" b="1" dirty="0"/>
              <a:t>Mal-union: </a:t>
            </a:r>
            <a:r>
              <a:rPr lang="en-ZA" dirty="0"/>
              <a:t>healing in non-anatomical position</a:t>
            </a:r>
          </a:p>
          <a:p>
            <a:r>
              <a:rPr lang="en-ZA" b="1" dirty="0"/>
              <a:t>Refracturing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94D81-59B0-1BD5-BF9D-69CFCE455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80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3396B-389D-1948-F47C-20D5F1F2E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Control XRs </a:t>
            </a:r>
            <a:r>
              <a:rPr lang="en-ZA" dirty="0" err="1"/>
              <a:t>Peads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9EA05-1553-D41B-DB97-1DC7F2053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Growing immature skeleton</a:t>
            </a:r>
          </a:p>
          <a:p>
            <a:r>
              <a:rPr lang="en-ZA" dirty="0"/>
              <a:t>Can be confusing</a:t>
            </a:r>
          </a:p>
          <a:p>
            <a:r>
              <a:rPr lang="en-ZA" dirty="0"/>
              <a:t>If uncertain- take a single view of other limb</a:t>
            </a:r>
          </a:p>
          <a:p>
            <a:r>
              <a:rPr lang="en-ZA" dirty="0"/>
              <a:t>If clear cut- not necessary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B4B01-B83F-0B93-DE31-DDCD4062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04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47C6C-3985-AC2C-45D6-709F50CC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ALARA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E8C61-3B6B-A8D5-6BE0-5A71EA45E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1" dirty="0"/>
              <a:t>As Low As Reasonable Achievable</a:t>
            </a:r>
          </a:p>
          <a:p>
            <a:r>
              <a:rPr lang="en-ZA" b="1" dirty="0"/>
              <a:t>Pillars-</a:t>
            </a:r>
            <a:r>
              <a:rPr lang="en-ZA" dirty="0"/>
              <a:t>	</a:t>
            </a:r>
          </a:p>
          <a:p>
            <a:pPr marL="0" indent="0">
              <a:buNone/>
            </a:pPr>
            <a:r>
              <a:rPr lang="en-ZA" dirty="0"/>
              <a:t>	</a:t>
            </a:r>
            <a:r>
              <a:rPr lang="en-ZA" b="1" dirty="0"/>
              <a:t>Justification </a:t>
            </a:r>
            <a:r>
              <a:rPr lang="en-ZA" dirty="0"/>
              <a:t>of XRs, </a:t>
            </a:r>
            <a:r>
              <a:rPr lang="en-ZA" dirty="0" err="1"/>
              <a:t>Fluoro</a:t>
            </a:r>
            <a:r>
              <a:rPr lang="en-ZA" dirty="0"/>
              <a:t>, CTs, only when true clinical need.</a:t>
            </a:r>
          </a:p>
          <a:p>
            <a:pPr marL="0" indent="0">
              <a:buNone/>
            </a:pPr>
            <a:r>
              <a:rPr lang="en-ZA" dirty="0"/>
              <a:t>	</a:t>
            </a:r>
            <a:r>
              <a:rPr lang="en-ZA" b="1" dirty="0"/>
              <a:t>Optimalization-</a:t>
            </a:r>
            <a:r>
              <a:rPr lang="en-ZA" dirty="0"/>
              <a:t> technical settings.	</a:t>
            </a:r>
          </a:p>
          <a:p>
            <a:pPr marL="0" indent="0">
              <a:buNone/>
            </a:pPr>
            <a:r>
              <a:rPr lang="en-ZA" dirty="0"/>
              <a:t>	</a:t>
            </a:r>
            <a:r>
              <a:rPr lang="en-ZA" b="1" dirty="0"/>
              <a:t>Limitation &amp; Protection</a:t>
            </a:r>
          </a:p>
          <a:p>
            <a:r>
              <a:rPr lang="en-ZA" b="1" dirty="0"/>
              <a:t>Gatekeepers of Radiation &amp; Protection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2DDB1-B12D-5492-3C09-14C0D3937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00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16A2D-7720-C324-7256-F54A843D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Mammography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2EE70-2137-5769-824B-C39FDCD10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Annual/ biennial from 40yrs</a:t>
            </a:r>
          </a:p>
          <a:p>
            <a:r>
              <a:rPr lang="en-ZA" dirty="0"/>
              <a:t>See a lot of young pts with breast CA</a:t>
            </a:r>
          </a:p>
          <a:p>
            <a:r>
              <a:rPr lang="en-ZA" dirty="0"/>
              <a:t>Baseline MMG 35yrs</a:t>
            </a:r>
          </a:p>
          <a:p>
            <a:r>
              <a:rPr lang="en-ZA" dirty="0"/>
              <a:t>Younger pts always 1</a:t>
            </a:r>
            <a:r>
              <a:rPr lang="en-ZA" baseline="30000" dirty="0"/>
              <a:t>st</a:t>
            </a:r>
            <a:r>
              <a:rPr lang="en-ZA" dirty="0"/>
              <a:t> start with ultrasound- radiation, density, etc.</a:t>
            </a:r>
          </a:p>
          <a:p>
            <a:r>
              <a:rPr lang="en-ZA" dirty="0"/>
              <a:t>If sending pt for diagnostic and not screening MMG- appropriate </a:t>
            </a:r>
            <a:r>
              <a:rPr lang="en-ZA" dirty="0" err="1"/>
              <a:t>hx</a:t>
            </a:r>
            <a:r>
              <a:rPr lang="en-ZA" dirty="0"/>
              <a:t> important!</a:t>
            </a:r>
          </a:p>
          <a:p>
            <a:r>
              <a:rPr lang="en-ZA" dirty="0"/>
              <a:t>Pts older than 35/40/older- for routine screening- ultrasound cannot pick up microcalcifications, cannot only get an ultrasound.</a:t>
            </a:r>
          </a:p>
          <a:p>
            <a:r>
              <a:rPr lang="en-ZA" dirty="0"/>
              <a:t>We do ultrasound with MMG for problem-solving. No need if BiRads1 breasts.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3A4EF-DAB7-55C4-8E3C-0722DA9C1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06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2142-842B-87C5-BCA2-3526FF03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Ultrasounds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2EFAC-6E92-61E2-9E80-1202175CB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PROPER </a:t>
            </a:r>
            <a:r>
              <a:rPr lang="en-ZA" dirty="0" err="1"/>
              <a:t>Hx</a:t>
            </a:r>
            <a:r>
              <a:rPr lang="en-ZA" dirty="0"/>
              <a:t> VITAL! ?Appendix if previous appendectomy.</a:t>
            </a:r>
          </a:p>
          <a:p>
            <a:r>
              <a:rPr lang="en-ZA" dirty="0"/>
              <a:t>Abdo U/S NPO to better evaluate GB, biliary tree, to minimize bowel gas artefact</a:t>
            </a:r>
          </a:p>
          <a:p>
            <a:r>
              <a:rPr lang="en-ZA" dirty="0"/>
              <a:t>Pts can drink water, fill bladder for pelvic u/s</a:t>
            </a:r>
          </a:p>
          <a:p>
            <a:r>
              <a:rPr lang="en-ZA" dirty="0"/>
              <a:t>?Appendix- children start with u/s, if indicated continue with pre contrast CT</a:t>
            </a:r>
          </a:p>
          <a:p>
            <a:r>
              <a:rPr lang="en-ZA" dirty="0"/>
              <a:t>Testis torsion, window period 4-6hrs from onset </a:t>
            </a:r>
            <a:r>
              <a:rPr lang="en-ZA" dirty="0" err="1"/>
              <a:t>onset</a:t>
            </a:r>
            <a:r>
              <a:rPr lang="en-ZA" dirty="0"/>
              <a:t> of symptoms</a:t>
            </a:r>
          </a:p>
          <a:p>
            <a:r>
              <a:rPr lang="en-ZA" dirty="0"/>
              <a:t>DVT- duplex doppler, why bilateral?</a:t>
            </a:r>
          </a:p>
          <a:p>
            <a:r>
              <a:rPr lang="en-ZA" dirty="0"/>
              <a:t>Thyroid &amp; superficial soft tissue</a:t>
            </a:r>
          </a:p>
          <a:p>
            <a:r>
              <a:rPr lang="en-ZA" dirty="0"/>
              <a:t>1</a:t>
            </a:r>
            <a:r>
              <a:rPr lang="en-ZA" baseline="30000" dirty="0"/>
              <a:t>st</a:t>
            </a:r>
            <a:r>
              <a:rPr lang="en-ZA" dirty="0"/>
              <a:t> need imaging before thinking of </a:t>
            </a:r>
            <a:r>
              <a:rPr lang="en-ZA" dirty="0" err="1"/>
              <a:t>bx</a:t>
            </a:r>
            <a:endParaRPr lang="en-ZA" dirty="0"/>
          </a:p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8A024-C591-BC7A-315F-2F3E58974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49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A7D957-96E7-0122-D3BB-524558F48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B075F-C52B-9167-264E-B7F56E056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40" y="396240"/>
            <a:ext cx="6012920" cy="588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74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4A50D-C21C-426C-3914-040EC7FB2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76D625-304D-45C2-0EF1-5F53573D3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642" y="422487"/>
            <a:ext cx="4732716" cy="57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05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71D8FC-E122-CABE-6FCE-615B2C34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80806097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5C2001-E626-4890-B405-22B5BD1CB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D7C3E5-1734-4636-9EC5-AEB06BF1FB2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5453AF4-4FB0-4B39-9296-55DED383E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Mod overlay design</Template>
  <TotalTime>299</TotalTime>
  <Words>723</Words>
  <Application>Microsoft Office PowerPoint</Application>
  <PresentationFormat>Widescreen</PresentationFormat>
  <Paragraphs>144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Nova Light</vt:lpstr>
      <vt:lpstr>Calibri</vt:lpstr>
      <vt:lpstr>Elephant</vt:lpstr>
      <vt:lpstr>ModOverlayVTI</vt:lpstr>
      <vt:lpstr>APPROPRIATE IMAGING</vt:lpstr>
      <vt:lpstr>Importance of right test for right pt</vt:lpstr>
      <vt:lpstr>Strong clinical question vital</vt:lpstr>
      <vt:lpstr>Different Modalities</vt:lpstr>
      <vt:lpstr>Appropriate Use Criteria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AXR, Supine and Erect</vt:lpstr>
      <vt:lpstr>PowerPoint Presentation</vt:lpstr>
      <vt:lpstr>Follow Up CXR</vt:lpstr>
      <vt:lpstr>Follow up extremities XRs</vt:lpstr>
      <vt:lpstr>F/U XRs Extremities</vt:lpstr>
      <vt:lpstr>F/U XRs Extremities</vt:lpstr>
      <vt:lpstr>Complications </vt:lpstr>
      <vt:lpstr>Control XRs Peads</vt:lpstr>
      <vt:lpstr>ALARA</vt:lpstr>
      <vt:lpstr>Mammography</vt:lpstr>
      <vt:lpstr>Ultrasounds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Adea Botha</dc:creator>
  <cp:lastModifiedBy>Adea Botha</cp:lastModifiedBy>
  <cp:revision>1</cp:revision>
  <dcterms:created xsi:type="dcterms:W3CDTF">2026-10-06T15:32:01Z</dcterms:created>
  <dcterms:modified xsi:type="dcterms:W3CDTF">2026-10-07T15:01:27Z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