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6" r:id="rId3"/>
    <p:sldId id="258" r:id="rId4"/>
    <p:sldId id="265" r:id="rId5"/>
    <p:sldId id="266" r:id="rId6"/>
    <p:sldId id="273" r:id="rId7"/>
    <p:sldId id="274" r:id="rId8"/>
    <p:sldId id="275" r:id="rId9"/>
    <p:sldId id="268" r:id="rId10"/>
    <p:sldId id="259" r:id="rId11"/>
    <p:sldId id="276" r:id="rId12"/>
    <p:sldId id="277" r:id="rId13"/>
    <p:sldId id="278" r:id="rId14"/>
    <p:sldId id="261" r:id="rId15"/>
    <p:sldId id="283" r:id="rId16"/>
    <p:sldId id="280" r:id="rId17"/>
    <p:sldId id="279" r:id="rId18"/>
    <p:sldId id="262" r:id="rId19"/>
    <p:sldId id="281" r:id="rId20"/>
    <p:sldId id="263" r:id="rId21"/>
    <p:sldId id="282" r:id="rId22"/>
    <p:sldId id="269" r:id="rId23"/>
    <p:sldId id="270" r:id="rId24"/>
    <p:sldId id="264" r:id="rId25"/>
    <p:sldId id="284" r:id="rId26"/>
    <p:sldId id="272" r:id="rId27"/>
    <p:sldId id="271" r:id="rId28"/>
    <p:sldId id="26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2" autoAdjust="0"/>
    <p:restoredTop sz="73394" autoAdjust="0"/>
  </p:normalViewPr>
  <p:slideViewPr>
    <p:cSldViewPr snapToGrid="0">
      <p:cViewPr varScale="1">
        <p:scale>
          <a:sx n="60" d="100"/>
          <a:sy n="60" d="100"/>
        </p:scale>
        <p:origin x="141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38A75-45BC-498B-8227-5F6FA11EB093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DE5F8-2285-45A1-BDC6-2E5D29C0F41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0608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varies from classification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DE5F8-2285-45A1-BDC6-2E5D29C0F41F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540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36611-DC8F-464F-7C7F-8F8DD5872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104FDD-AD2E-BBEF-AF21-B18831566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463860-5CC4-182E-B298-9835E78D8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2. Classification of chronic kidney disease (CKD) based on presence or absence of genetic and systemic disease and location within the kidney of pathologic-anatomic findings. </a:t>
            </a:r>
          </a:p>
          <a:p>
            <a:endParaRPr lang="en-ZA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ZA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ANCA, antineutrophil cytoplasmic antibody; GN, glomerulonephritis 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B0ABE-66EB-FB0C-F299-58A8F88E5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DE5F8-2285-45A1-BDC6-2E5D29C0F41F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0316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BB02-F549-75AA-5AC2-BBDB750DF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2FAAD4-AE48-7070-45FE-AA496EAFA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58E5F-7BB9-DD25-39B6-3679465FA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G1 and G2 do not fulfil criteria for CKD in the absence of kidney damage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2AA74-E4F5-F075-94AC-BB76B175D0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DE5F8-2285-45A1-BDC6-2E5D29C0F41F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5958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C89A6-7CD6-0AF5-165F-592EA5A0B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539455-417E-C6E3-3B38-BCC2BD222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FE9E3-897C-0A75-D3CF-36CF68501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varies from classification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80A78-BA34-3014-1968-80B433193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DE5F8-2285-45A1-BDC6-2E5D29C0F41F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5463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Cysteine protease inhibitor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DE5F8-2285-45A1-BDC6-2E5D29C0F41F}" type="slidenum">
              <a:rPr lang="en-ZA" smtClean="0"/>
              <a:t>20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011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F74C2-84BC-A344-983F-48CE4F8D5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0A503-5590-76A9-0267-DD487C2D8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37B417-E32F-986F-518E-93745BB25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Cysteine protease inhibitor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16202-E344-F6FF-F172-BEEF7E46F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DE5F8-2285-45A1-BDC6-2E5D29C0F41F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7609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5FC6AE-3384-8F18-AF12-9DEDB17F11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060F56-4A42-B4BF-5994-9632188EC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C0B5B-A5DC-8733-F2CD-49D90A281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058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D3336E-A1D6-93E6-239F-62AF29A000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060F56-4A42-B4BF-5994-9632188EC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C0B5B-A5DC-8733-F2CD-49D90A281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747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D3C88-21D4-6BB6-2A7C-DCFA7420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70A24-8A1D-E826-BDF3-52A7F0F3E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2000F-633A-215F-B82B-925FF7A51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E17E2-447B-ED83-EC63-689E96FD8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C808C-E86F-3DF3-2EE4-1B61202C7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269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E60B-6643-053E-3124-82FC0250C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57F6E-88DD-90DE-E286-58B594A55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BDF69-021E-3327-9F38-8CC72B63E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044D1-D98D-4F74-DAA0-F1A89CAF2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6DE93-4878-AC43-E089-BB879E91C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5693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BC4C1-C7EA-16A9-FEDC-48D1F885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CA3A1-B2F9-F655-F15C-6D70D3AF1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57E57A-2FB3-805B-F87C-64AB76F1D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D83E6-A6F6-45EC-777E-B65FBD9A0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F9612-73C8-7970-F0C0-50A938C9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E22F0-A870-E5F8-4830-991A4A83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6979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9C68-D105-284A-D28E-70006504A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52F88-8A3D-53A0-711F-D541B791A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D4A7E-71C0-2512-F7DB-35CD1301D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CAC35-48F4-9A1F-A6AF-18176A4DA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D9DF91-8AEB-36B2-333C-67009E4243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DF35DE-8714-0702-221F-220764934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39E6E0-5972-199C-2B50-3668153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8AF45F-C435-8503-F535-A108BE43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76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A8C8B-28BC-6A44-6E2E-837AB8234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95CF68-F3D1-94CD-1D29-371C7069C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B00E6-C5C9-AC6F-31D4-C53E0728E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456008-F066-1673-0F11-F2C985830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413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202DFB-B6EB-483D-A358-C7D718825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7D853-1DE5-DF7B-040B-9BA21412F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B8C22-ACA7-8F70-EAE6-3E9E87A1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549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8799C-EE9C-E19E-7ED7-AFD3C7671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7D1ED-381D-530E-15FA-595BF8D1F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069E7-5901-8EB1-5253-040A6B22D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2253A3-43E4-6810-AF9B-1947BF1B5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23D92-AF25-F20A-0DAA-5F332211F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2D6614-D52F-35F3-5A8D-15DE67B6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7938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1F213-1AC2-A508-4A1D-817483582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788B06-D2A9-CC68-E91B-30044587F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AF472-EFD4-D81D-1771-92FB622A8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DDB04-C7DD-63E6-9EF1-C42F5579A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866FC-B431-296B-BAF8-C065687B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E23079-FD06-68BC-FC67-C5937669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1243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C3E95-FBAB-37B0-4439-AA9493652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33B369-AA85-527D-5D11-09A6621B5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5B408-096A-9DB5-B9A5-0D52EDB74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9F494-B35C-1D71-0DEB-DF3E55785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E1F02-F0AD-0C67-AE8B-E8BE5FAD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078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39EC60-3F42-B64C-719D-42C1C9D54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500D6-6F38-B3D9-E0A2-87F82A9BE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7AAD1-FF22-720F-CCF8-712F4ABAA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EDACA-0C7E-F330-8BB6-948044C9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55283-614B-A0D4-663D-8933C978C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3737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E07BF0-3978-323B-C9B6-B64999810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32A8A-9010-2D5B-C5F4-22BD40989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43923-F842-F570-8230-D4B2FB9B7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02AC-7B63-4ED7-A214-90C88531A8B9}" type="datetimeFigureOut">
              <a:rPr lang="en-ZA" smtClean="0"/>
              <a:t>2026/10/10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5578F-60CE-CED5-BDFB-F097AF538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537ED-3705-BB8B-95DD-A40301628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9AE66-E9BD-43B6-B66B-5875CAA0C52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978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6E6FCB0-8B6C-5043-7376-ADC7BEFB7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ZA" b="1" dirty="0"/>
              <a:t>Chronic Kidney Disease (CKD) Diagnostics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CC19AF73-A19E-37A8-B88A-A3E3F1FD7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 dirty="0"/>
              <a:t>Ronald Dalmacio</a:t>
            </a:r>
          </a:p>
          <a:p>
            <a:r>
              <a:rPr lang="en-US" dirty="0"/>
              <a:t>Chemical Pathology</a:t>
            </a:r>
          </a:p>
        </p:txBody>
      </p:sp>
    </p:spTree>
    <p:extLst>
      <p:ext uri="{BB962C8B-B14F-4D97-AF65-F5344CB8AC3E}">
        <p14:creationId xmlns:p14="http://schemas.microsoft.com/office/powerpoint/2010/main" val="268493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FB46A5-CCC1-AAB0-1CD3-C30FB079F924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OVERVIEW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C741DD-642C-BCC3-4B01-46E91F8F844C}"/>
              </a:ext>
            </a:extLst>
          </p:cNvPr>
          <p:cNvSpPr txBox="1"/>
          <p:nvPr/>
        </p:nvSpPr>
        <p:spPr>
          <a:xfrm>
            <a:off x="508886" y="2031118"/>
            <a:ext cx="41610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Chronic kidney disease (CKD)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Diagnostic recommendations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Analytes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Glomerular filtration rate (GFR)/eGFR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Creatinine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Cystatin C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Albumin/creatinine ratio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ZA" sz="20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ZA" sz="20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C567BC-D5FA-D746-051C-D92040EA2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296" y="632140"/>
            <a:ext cx="6467030" cy="401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66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B559F-DD7F-39F2-B4AF-F4B8C0F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B99C6C-F3D9-2C34-7A93-10C7F2286787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CKD</a:t>
            </a:r>
            <a:endParaRPr lang="en-ZA" sz="3600" dirty="0">
              <a:latin typeface="D-DIN-PRO" panose="020B0804030202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A23609F-AAAF-DBCF-C8D0-A1457A7EAB14}"/>
              </a:ext>
            </a:extLst>
          </p:cNvPr>
          <p:cNvGrpSpPr/>
          <p:nvPr/>
        </p:nvGrpSpPr>
        <p:grpSpPr>
          <a:xfrm>
            <a:off x="596674" y="2184903"/>
            <a:ext cx="8669620" cy="1938992"/>
            <a:chOff x="596674" y="2184903"/>
            <a:chExt cx="8669620" cy="193899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69AD589-CD20-5845-BD17-261693F8B2C1}"/>
                </a:ext>
              </a:extLst>
            </p:cNvPr>
            <p:cNvSpPr txBox="1"/>
            <p:nvPr/>
          </p:nvSpPr>
          <p:spPr>
            <a:xfrm>
              <a:off x="596674" y="2184903"/>
              <a:ext cx="866962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DIN Pro Regular" panose="020B0504020101020102" pitchFamily="34" charset="0"/>
                  <a:cs typeface="DIN Pro Regular" panose="020B0504020101020102" pitchFamily="34" charset="0"/>
                </a:rPr>
                <a:t>Definition:</a:t>
              </a:r>
            </a:p>
            <a:p>
              <a:pPr marL="742950" lvl="1" indent="-28575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DIN Pro Regular" panose="020B0504020101020102" pitchFamily="34" charset="0"/>
                  <a:cs typeface="DIN Pro Regular" panose="020B0504020101020102" pitchFamily="34" charset="0"/>
                </a:rPr>
                <a:t>Abnormal kidney</a:t>
              </a:r>
            </a:p>
            <a:p>
              <a:pPr marL="1200150" lvl="2" indent="-28575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DIN Pro Regular" panose="020B0504020101020102" pitchFamily="34" charset="0"/>
                  <a:cs typeface="DIN Pro Regular" panose="020B0504020101020102" pitchFamily="34" charset="0"/>
                </a:rPr>
                <a:t>Structure</a:t>
              </a:r>
            </a:p>
            <a:p>
              <a:pPr marL="1200150" lvl="2" indent="-28575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DIN Pro Regular" panose="020B0504020101020102" pitchFamily="34" charset="0"/>
                  <a:cs typeface="DIN Pro Regular" panose="020B0504020101020102" pitchFamily="34" charset="0"/>
                </a:rPr>
                <a:t>Function</a:t>
              </a:r>
            </a:p>
            <a:p>
              <a:pPr marL="742950" lvl="1" indent="-28575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DIN Pro Regular" panose="020B0504020101020102" pitchFamily="34" charset="0"/>
                  <a:cs typeface="DIN Pro Regular" panose="020B0504020101020102" pitchFamily="34" charset="0"/>
                </a:rPr>
                <a:t>Chronicity</a:t>
              </a:r>
              <a:endParaRPr lang="en-ZA" sz="2400" dirty="0">
                <a:latin typeface="DIN Pro Regular" panose="020B0504020101020102" pitchFamily="34" charset="0"/>
                <a:cs typeface="DIN Pro Regular" panose="020B0504020101020102" pitchFamily="34" charset="0"/>
              </a:endParaRPr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2F01FA96-81D8-DAAE-85E2-9C75F1525B9C}"/>
                </a:ext>
              </a:extLst>
            </p:cNvPr>
            <p:cNvSpPr/>
            <p:nvPr/>
          </p:nvSpPr>
          <p:spPr>
            <a:xfrm>
              <a:off x="5160128" y="2626822"/>
              <a:ext cx="392774" cy="1363287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6D0CBC-2206-29F9-0003-F44B35E6840D}"/>
                </a:ext>
              </a:extLst>
            </p:cNvPr>
            <p:cNvSpPr txBox="1"/>
            <p:nvPr/>
          </p:nvSpPr>
          <p:spPr>
            <a:xfrm>
              <a:off x="5752406" y="2952941"/>
              <a:ext cx="29715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>
                  <a:latin typeface="DIN Pro Regular" panose="020B0504020101020102" pitchFamily="34" charset="0"/>
                  <a:cs typeface="DIN Pro Regular" panose="020B0504020101020102" pitchFamily="34" charset="0"/>
                </a:rPr>
                <a:t>Implications for health</a:t>
              </a:r>
              <a:endParaRPr lang="en-ZA" sz="2400" dirty="0">
                <a:latin typeface="DIN Pro Regular" panose="020B0504020101020102" pitchFamily="34" charset="0"/>
                <a:cs typeface="DIN Pro Regular" panose="020B0504020101020102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383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59B48-0D0A-5D83-17D9-CE5550611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8521B8-268C-2A16-9E20-B4393CA6EEED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CKD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6B6782-0B06-B817-DA47-DA4618DE2D04}"/>
              </a:ext>
            </a:extLst>
          </p:cNvPr>
          <p:cNvSpPr txBox="1"/>
          <p:nvPr/>
        </p:nvSpPr>
        <p:spPr>
          <a:xfrm>
            <a:off x="164411" y="1663406"/>
            <a:ext cx="89962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Abnormal kidney structure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Histological abnormalities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Imaging abnormalities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History of transplantation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Abnormal kidney function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Albuminuria (AER ≥30mg/g (≥3mg/mmol))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Urine sediment abnormalities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Electrolyte and other abnormalities due to tubular disorders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Decreased </a:t>
            </a:r>
            <a:r>
              <a:rPr lang="it-IT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&lt;60 ml/min per 1.73 m2 (GFR categories G3a-G5)</a:t>
            </a:r>
            <a:endParaRPr lang="en-US" sz="24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Chronicity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&gt;3 months</a:t>
            </a:r>
            <a:endParaRPr lang="en-ZA" sz="24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28E885-F147-1168-36D6-CA9B40147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369" y="1039610"/>
            <a:ext cx="7051220" cy="202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22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1C8E6-AE13-23BB-0EBA-3A5153F52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50BA67-C257-D1A6-7095-58227DBFB9F3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CKD: Classification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2A05B9-5A08-BEE2-414B-4577CB2C396D}"/>
              </a:ext>
            </a:extLst>
          </p:cNvPr>
          <p:cNvSpPr txBox="1"/>
          <p:nvPr/>
        </p:nvSpPr>
        <p:spPr>
          <a:xfrm>
            <a:off x="596674" y="2467536"/>
            <a:ext cx="86696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Based on  </a:t>
            </a:r>
            <a:r>
              <a:rPr lang="en-US" sz="1400" u="sng" dirty="0">
                <a:latin typeface="DIN Pro Regular" panose="020B0504020101020102" pitchFamily="34" charset="0"/>
                <a:cs typeface="DIN Pro Regular" panose="020B0504020101020102" pitchFamily="34" charset="0"/>
              </a:rPr>
              <a:t>SEVERITY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and </a:t>
            </a:r>
            <a:r>
              <a:rPr lang="en-US" sz="1400" u="sng" dirty="0">
                <a:latin typeface="DIN Pro Regular" panose="020B0504020101020102" pitchFamily="34" charset="0"/>
                <a:cs typeface="DIN Pro Regular" panose="020B0504020101020102" pitchFamily="34" charset="0"/>
              </a:rPr>
              <a:t>RISK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(CGA)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C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ause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G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FR category (G1-G5)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A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lbuminuria (A1-A3)</a:t>
            </a:r>
            <a:endParaRPr lang="en-ZA" sz="14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59DDA7-7DC8-FA8A-D2AF-C0D0A326C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823" y="1611018"/>
            <a:ext cx="4686954" cy="422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08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D9D21-A201-9337-7087-8499C0E14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D0775F-0014-7684-8122-1DCD9D0906DA}"/>
              </a:ext>
            </a:extLst>
          </p:cNvPr>
          <p:cNvSpPr txBox="1"/>
          <p:nvPr/>
        </p:nvSpPr>
        <p:spPr>
          <a:xfrm>
            <a:off x="596674" y="647652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CKD: Classification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0A25F-F9EA-5AFB-B8EB-6082EB2AE1E0}"/>
              </a:ext>
            </a:extLst>
          </p:cNvPr>
          <p:cNvSpPr txBox="1"/>
          <p:nvPr/>
        </p:nvSpPr>
        <p:spPr>
          <a:xfrm>
            <a:off x="596675" y="1619638"/>
            <a:ext cx="85901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C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ause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14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A3F772-AEFA-F74F-4752-D6CE9D4FC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913530"/>
              </p:ext>
            </p:extLst>
          </p:nvPr>
        </p:nvGraphicFramePr>
        <p:xfrm>
          <a:off x="1743831" y="1419160"/>
          <a:ext cx="10010366" cy="52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518">
                  <a:extLst>
                    <a:ext uri="{9D8B030D-6E8A-4147-A177-3AD203B41FA5}">
                      <a16:colId xmlns:a16="http://schemas.microsoft.com/office/drawing/2014/main" val="678523528"/>
                    </a:ext>
                  </a:extLst>
                </a:gridCol>
                <a:gridCol w="3866742">
                  <a:extLst>
                    <a:ext uri="{9D8B030D-6E8A-4147-A177-3AD203B41FA5}">
                      <a16:colId xmlns:a16="http://schemas.microsoft.com/office/drawing/2014/main" val="408062709"/>
                    </a:ext>
                  </a:extLst>
                </a:gridCol>
                <a:gridCol w="3857106">
                  <a:extLst>
                    <a:ext uri="{9D8B030D-6E8A-4147-A177-3AD203B41FA5}">
                      <a16:colId xmlns:a16="http://schemas.microsoft.com/office/drawing/2014/main" val="2695608334"/>
                    </a:ext>
                  </a:extLst>
                </a:gridCol>
              </a:tblGrid>
              <a:tr h="74618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Examples of systemic diseases affecting the kidney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Examples of primary kidney diseases (absence of systemic diseases affecting the kidney)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75664"/>
                  </a:ext>
                </a:extLst>
              </a:tr>
              <a:tr h="746180">
                <a:tc>
                  <a:txBody>
                    <a:bodyPr/>
                    <a:lstStyle/>
                    <a:p>
                      <a:r>
                        <a:rPr lang="en-US" dirty="0"/>
                        <a:t>Glomerular disease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Diabetes, systemic autoimmune diseases, systemic infections, medications, neoplasia (including amyloidosis)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Diffuse, focal, or crescentic proliferative GN; focal and segmental glomerulosclerosis, membranous nephropathy, minimal change disease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24119"/>
                  </a:ext>
                </a:extLst>
              </a:tr>
              <a:tr h="746180">
                <a:tc>
                  <a:txBody>
                    <a:bodyPr/>
                    <a:lstStyle/>
                    <a:p>
                      <a:r>
                        <a:rPr lang="en-US" dirty="0"/>
                        <a:t>Tubulointerstitial disease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Systemic infections, autoimmune, sarcoidosis, medications, urate, environmental toxins (lead, aristolochic acid), neoplasia (myeloma)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Urinary-tract infections, stones, obstruction, interstitial nephritis 	</a:t>
                      </a:r>
                    </a:p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111319"/>
                  </a:ext>
                </a:extLst>
              </a:tr>
              <a:tr h="746180">
                <a:tc>
                  <a:txBody>
                    <a:bodyPr/>
                    <a:lstStyle/>
                    <a:p>
                      <a:r>
                        <a:rPr lang="en-US" dirty="0"/>
                        <a:t>Vascular disease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Atherosclerosis, hypertension, ischemia, cholesterol emboli, systemic vasculitis, thrombotic microangiopathy, systemic sclerosis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ANCA-associated renal limited vasculitis, fibromuscular dysplasia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359750"/>
                  </a:ext>
                </a:extLst>
              </a:tr>
              <a:tr h="746180">
                <a:tc>
                  <a:txBody>
                    <a:bodyPr/>
                    <a:lstStyle/>
                    <a:p>
                      <a:r>
                        <a:rPr lang="en-US" dirty="0"/>
                        <a:t>Cystic and congenital disease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Polycystic kidney disease, Alport syndrome, Fabry disease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Renal dysplasia, medullary cystic disease, podocytopathies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47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97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1B207-C558-1C0D-0E44-14D805C13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C03CB8-4F8D-86A2-23E6-2ED0319C8716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CKD: Classification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7616A5-78CE-EDA0-2314-6C7C4FFF0342}"/>
              </a:ext>
            </a:extLst>
          </p:cNvPr>
          <p:cNvSpPr txBox="1"/>
          <p:nvPr/>
        </p:nvSpPr>
        <p:spPr>
          <a:xfrm>
            <a:off x="751106" y="1899899"/>
            <a:ext cx="8669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G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FR category (G1-G5)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880710-68D0-8353-DEFE-C29A145BE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732949"/>
              </p:ext>
            </p:extLst>
          </p:nvPr>
        </p:nvGraphicFramePr>
        <p:xfrm>
          <a:off x="751106" y="2423119"/>
          <a:ext cx="897247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956">
                  <a:extLst>
                    <a:ext uri="{9D8B030D-6E8A-4147-A177-3AD203B41FA5}">
                      <a16:colId xmlns:a16="http://schemas.microsoft.com/office/drawing/2014/main" val="657074781"/>
                    </a:ext>
                  </a:extLst>
                </a:gridCol>
                <a:gridCol w="2776451">
                  <a:extLst>
                    <a:ext uri="{9D8B030D-6E8A-4147-A177-3AD203B41FA5}">
                      <a16:colId xmlns:a16="http://schemas.microsoft.com/office/drawing/2014/main" val="1734937688"/>
                    </a:ext>
                  </a:extLst>
                </a:gridCol>
                <a:gridCol w="4686069">
                  <a:extLst>
                    <a:ext uri="{9D8B030D-6E8A-4147-A177-3AD203B41FA5}">
                      <a16:colId xmlns:a16="http://schemas.microsoft.com/office/drawing/2014/main" val="1360763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GFR category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GFR (ml/min per 1.73m^2)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Terms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1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G1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≥90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Normal/high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75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G2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60-89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Mildly decreased (relative to young adult level)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82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G3a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45-59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Mild-moderate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45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G3b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30-44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Moderate-severe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44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G4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15-29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Severe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68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G5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&lt;15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Kidney failure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466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728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F12FA-48DC-B637-F66D-C0B107E59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CBEB64-31E2-141A-A538-7873D9B82BE8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CKD: Classification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85B686-5AEF-C5B8-8D44-DCE0B9D1F493}"/>
              </a:ext>
            </a:extLst>
          </p:cNvPr>
          <p:cNvSpPr txBox="1"/>
          <p:nvPr/>
        </p:nvSpPr>
        <p:spPr>
          <a:xfrm>
            <a:off x="825318" y="2018648"/>
            <a:ext cx="8669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A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lbuminuria (A1-A3)</a:t>
            </a:r>
            <a:endParaRPr lang="en-ZA" sz="14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E63A00-92CA-7EBB-9EF1-89761613C3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96685"/>
              </p:ext>
            </p:extLst>
          </p:nvPr>
        </p:nvGraphicFramePr>
        <p:xfrm>
          <a:off x="867483" y="2796251"/>
          <a:ext cx="8669620" cy="2041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924">
                  <a:extLst>
                    <a:ext uri="{9D8B030D-6E8A-4147-A177-3AD203B41FA5}">
                      <a16:colId xmlns:a16="http://schemas.microsoft.com/office/drawing/2014/main" val="1075933665"/>
                    </a:ext>
                  </a:extLst>
                </a:gridCol>
                <a:gridCol w="1733924">
                  <a:extLst>
                    <a:ext uri="{9D8B030D-6E8A-4147-A177-3AD203B41FA5}">
                      <a16:colId xmlns:a16="http://schemas.microsoft.com/office/drawing/2014/main" val="3364803322"/>
                    </a:ext>
                  </a:extLst>
                </a:gridCol>
                <a:gridCol w="1733924">
                  <a:extLst>
                    <a:ext uri="{9D8B030D-6E8A-4147-A177-3AD203B41FA5}">
                      <a16:colId xmlns:a16="http://schemas.microsoft.com/office/drawing/2014/main" val="3796312014"/>
                    </a:ext>
                  </a:extLst>
                </a:gridCol>
                <a:gridCol w="1733924">
                  <a:extLst>
                    <a:ext uri="{9D8B030D-6E8A-4147-A177-3AD203B41FA5}">
                      <a16:colId xmlns:a16="http://schemas.microsoft.com/office/drawing/2014/main" val="3077496578"/>
                    </a:ext>
                  </a:extLst>
                </a:gridCol>
                <a:gridCol w="1733924">
                  <a:extLst>
                    <a:ext uri="{9D8B030D-6E8A-4147-A177-3AD203B41FA5}">
                      <a16:colId xmlns:a16="http://schemas.microsoft.com/office/drawing/2014/main" val="2327206797"/>
                    </a:ext>
                  </a:extLst>
                </a:gridCol>
              </a:tblGrid>
              <a:tr h="408351"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/>
                        <a:t>Category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/>
                        <a:t>AER (mg/24hr)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1" algn="l"/>
                      <a:r>
                        <a:rPr lang="en-ZA"/>
                        <a:t>                ACR</a:t>
                      </a: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ZA" dirty="0"/>
                        <a:t>Terms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49491"/>
                  </a:ext>
                </a:extLst>
              </a:tr>
              <a:tr h="408351"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b="1" dirty="0">
                          <a:solidFill>
                            <a:schemeClr val="bg1"/>
                          </a:solidFill>
                        </a:rPr>
                        <a:t>Mg/mmol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b="1" dirty="0">
                          <a:solidFill>
                            <a:schemeClr val="bg1"/>
                          </a:solidFill>
                        </a:rPr>
                        <a:t>Mg/g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69775"/>
                  </a:ext>
                </a:extLst>
              </a:tr>
              <a:tr h="408351">
                <a:tc>
                  <a:txBody>
                    <a:bodyPr/>
                    <a:lstStyle/>
                    <a:p>
                      <a:r>
                        <a:rPr lang="en-ZA" dirty="0"/>
                        <a:t>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&lt;30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&lt;30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Normal-mild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533228"/>
                  </a:ext>
                </a:extLst>
              </a:tr>
              <a:tr h="408351">
                <a:tc>
                  <a:txBody>
                    <a:bodyPr/>
                    <a:lstStyle/>
                    <a:p>
                      <a:r>
                        <a:rPr lang="en-ZA" dirty="0"/>
                        <a:t>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30-300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3-30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30-300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595"/>
                  </a:ext>
                </a:extLst>
              </a:tr>
              <a:tr h="408351">
                <a:tc>
                  <a:txBody>
                    <a:bodyPr/>
                    <a:lstStyle/>
                    <a:p>
                      <a:r>
                        <a:rPr lang="en-ZA" dirty="0"/>
                        <a:t>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&gt;300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&gt;30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&gt;300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/>
                        <a:t>Severe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899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634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56F38-36C1-C814-CF38-10B8556A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5E9F95-03CB-5E3F-9A5E-07C3C1FF6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15" y="774878"/>
            <a:ext cx="8432758" cy="53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53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6B4AB-C13A-6D58-8648-EE0E1F651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02F5D5-5D97-B16E-B283-2FD37A75F55D}"/>
              </a:ext>
            </a:extLst>
          </p:cNvPr>
          <p:cNvSpPr txBox="1"/>
          <p:nvPr/>
        </p:nvSpPr>
        <p:spPr>
          <a:xfrm>
            <a:off x="487115" y="6311020"/>
            <a:ext cx="8669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CKD diagnosis and staging algorithm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FD7558-FE7C-1F40-9B43-E33D001E4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72" y="245578"/>
            <a:ext cx="8669620" cy="593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15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D9395-541A-AD4E-D781-173B55136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DCF6D1-3041-9365-81F5-83D50FD9570A}"/>
              </a:ext>
            </a:extLst>
          </p:cNvPr>
          <p:cNvSpPr txBox="1"/>
          <p:nvPr/>
        </p:nvSpPr>
        <p:spPr>
          <a:xfrm>
            <a:off x="487115" y="6311020"/>
            <a:ext cx="8669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CKD diagnosis and staging algorithm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6E71D-7D9B-3127-B07B-40E436A26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72" y="245578"/>
            <a:ext cx="8669620" cy="5932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99FF2E-9526-8567-0093-50EC9EF11619}"/>
              </a:ext>
            </a:extLst>
          </p:cNvPr>
          <p:cNvSpPr txBox="1"/>
          <p:nvPr/>
        </p:nvSpPr>
        <p:spPr>
          <a:xfrm>
            <a:off x="731520" y="927221"/>
            <a:ext cx="3408218" cy="2862322"/>
          </a:xfrm>
          <a:prstGeom prst="rect">
            <a:avLst/>
          </a:prstGeom>
          <a:solidFill>
            <a:srgbClr val="92D050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u="sng" dirty="0"/>
              <a:t>High risk conditions</a:t>
            </a:r>
          </a:p>
          <a:p>
            <a:r>
              <a:rPr lang="en-US" dirty="0"/>
              <a:t>Hypertension</a:t>
            </a:r>
          </a:p>
          <a:p>
            <a:r>
              <a:rPr lang="en-US" dirty="0"/>
              <a:t>Diabetes</a:t>
            </a:r>
          </a:p>
          <a:p>
            <a:r>
              <a:rPr lang="en-US" dirty="0"/>
              <a:t>CVD</a:t>
            </a:r>
          </a:p>
          <a:p>
            <a:r>
              <a:rPr lang="en-US" dirty="0"/>
              <a:t>AKI/</a:t>
            </a:r>
            <a:r>
              <a:rPr lang="en-US" dirty="0" err="1"/>
              <a:t>Hospitalisation</a:t>
            </a:r>
            <a:endParaRPr lang="en-US" dirty="0"/>
          </a:p>
          <a:p>
            <a:r>
              <a:rPr lang="en-US" dirty="0"/>
              <a:t>FH kidney disease</a:t>
            </a:r>
          </a:p>
          <a:p>
            <a:r>
              <a:rPr lang="en-US" dirty="0"/>
              <a:t>Obesity</a:t>
            </a:r>
          </a:p>
          <a:p>
            <a:r>
              <a:rPr lang="en-US" dirty="0"/>
              <a:t>Other: SLE, </a:t>
            </a:r>
            <a:r>
              <a:rPr lang="en-US" dirty="0" err="1"/>
              <a:t>Enviromental</a:t>
            </a:r>
            <a:r>
              <a:rPr lang="en-US" dirty="0"/>
              <a:t> exposures, drugs, genetics, preeclampsia, low birth weight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5233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1BD70-7030-8DC7-A83F-8FCF6D7D1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098F0D-8876-BC2A-4576-8649B831EB82}"/>
              </a:ext>
            </a:extLst>
          </p:cNvPr>
          <p:cNvSpPr txBox="1"/>
          <p:nvPr/>
        </p:nvSpPr>
        <p:spPr>
          <a:xfrm>
            <a:off x="487115" y="6311020"/>
            <a:ext cx="8669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CKD diagnosis and staging algorithm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FD9C1-826A-FD1B-FEB8-AABC76F48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72" y="245578"/>
            <a:ext cx="8669620" cy="5932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615D12-9CAB-F6D7-ACCD-A039391B2C10}"/>
              </a:ext>
            </a:extLst>
          </p:cNvPr>
          <p:cNvSpPr txBox="1"/>
          <p:nvPr/>
        </p:nvSpPr>
        <p:spPr>
          <a:xfrm>
            <a:off x="1097279" y="1658741"/>
            <a:ext cx="3408218" cy="3139321"/>
          </a:xfrm>
          <a:prstGeom prst="rect">
            <a:avLst/>
          </a:prstGeom>
          <a:solidFill>
            <a:srgbClr val="92D050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u="sng" dirty="0"/>
              <a:t>GFR quantitation</a:t>
            </a:r>
          </a:p>
          <a:p>
            <a:r>
              <a:rPr lang="en-US" dirty="0"/>
              <a:t>Urinary/plasma clearance</a:t>
            </a:r>
          </a:p>
          <a:p>
            <a:r>
              <a:rPr lang="en-US" dirty="0"/>
              <a:t>	eGFR:</a:t>
            </a:r>
          </a:p>
          <a:p>
            <a:r>
              <a:rPr lang="en-US" dirty="0"/>
              <a:t>Creatinine (Excl. Large limb amputation, spinal cord injury, Neuromuscular </a:t>
            </a:r>
            <a:r>
              <a:rPr lang="en-US" dirty="0" err="1"/>
              <a:t>Dz</a:t>
            </a:r>
            <a:r>
              <a:rPr lang="en-US" dirty="0"/>
              <a:t>, Severe malnutrition, advanced heart failure, liver Dx)</a:t>
            </a:r>
          </a:p>
          <a:p>
            <a:r>
              <a:rPr lang="en-US" dirty="0"/>
              <a:t>Cystatin-C</a:t>
            </a:r>
          </a:p>
          <a:p>
            <a:r>
              <a:rPr lang="en-US" dirty="0"/>
              <a:t>Creatinine/Cystatin-C</a:t>
            </a:r>
          </a:p>
          <a:p>
            <a:r>
              <a:rPr lang="en-US" dirty="0"/>
              <a:t>	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38892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BB156-0D93-DC04-D3B8-682A32AB5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EE44CD02-DF6C-3316-CF11-75F88BAE2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ZA" b="1" dirty="0"/>
              <a:t>ANALYTES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8404724-ADF2-B0E9-3271-FB2B8AC77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621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17BE0-3358-5CC9-0C72-EB4EF2E06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2B4F08-920A-0CAF-2BDF-8C70A47CF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57" y="814039"/>
            <a:ext cx="9261560" cy="492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4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80D46-876D-A611-86CB-E87064536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FE69C6-35D4-2639-AFFC-33E4138228E2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</a:t>
            </a:r>
            <a:r>
              <a:rPr lang="en-GB" sz="3600" dirty="0" err="1">
                <a:latin typeface="D-DIN-PRO" panose="020B0804030202030204" pitchFamily="34" charset="0"/>
              </a:rPr>
              <a:t>mGFR</a:t>
            </a:r>
            <a:r>
              <a:rPr lang="en-GB" sz="3600" dirty="0">
                <a:latin typeface="D-DIN-PRO" panose="020B0804030202030204" pitchFamily="34" charset="0"/>
              </a:rPr>
              <a:t>/eGFR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9BBBA-7E9E-FE49-4B19-35087BF57C7D}"/>
              </a:ext>
            </a:extLst>
          </p:cNvPr>
          <p:cNvSpPr txBox="1"/>
          <p:nvPr/>
        </p:nvSpPr>
        <p:spPr>
          <a:xfrm>
            <a:off x="596674" y="1874728"/>
            <a:ext cx="86696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Glomerular filtration rate assesses renal glomerular function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Measures substances ONLY dependent on glomerular filtration, not affected by tubular function (No secretion or reabsorption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mGFR</a:t>
            </a: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(Measured GFR)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eGFR (Estimated GFR)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Estimated GFR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Makes use of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Specified analyte: Creatinine, cystatin-C, creatinine-cystatin-C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Specific patient criteria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Examples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MDRD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CKD-EPI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Schwarts: &lt;18 years. Requires creatinine and patient height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Other: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CKiD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U25, EKFC, Lund-Malmo revised, CAPA, Cockroft-Gault: Requires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Creatinine,age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and weight</a:t>
            </a:r>
          </a:p>
        </p:txBody>
      </p:sp>
    </p:spTree>
    <p:extLst>
      <p:ext uri="{BB962C8B-B14F-4D97-AF65-F5344CB8AC3E}">
        <p14:creationId xmlns:p14="http://schemas.microsoft.com/office/powerpoint/2010/main" val="715095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56067-2311-31D9-CEEC-8F6405DB1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A3A794-1605-A6FE-A44E-087B983B3FED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</a:t>
            </a:r>
            <a:r>
              <a:rPr lang="en-GB" sz="3600" dirty="0" err="1">
                <a:latin typeface="D-DIN-PRO" panose="020B0804030202030204" pitchFamily="34" charset="0"/>
              </a:rPr>
              <a:t>mGFR</a:t>
            </a:r>
            <a:r>
              <a:rPr lang="en-GB" sz="3600" dirty="0">
                <a:latin typeface="D-DIN-PRO" panose="020B0804030202030204" pitchFamily="34" charset="0"/>
              </a:rPr>
              <a:t>/eGFR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E6909-E259-A47D-5EA4-64FF0F1D0FD7}"/>
              </a:ext>
            </a:extLst>
          </p:cNvPr>
          <p:cNvSpPr txBox="1"/>
          <p:nvPr/>
        </p:nvSpPr>
        <p:spPr>
          <a:xfrm>
            <a:off x="596674" y="1636732"/>
            <a:ext cx="86696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Measured clearance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Creatinine clearance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Measurands (Exogenous substances):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Inulin (Gold standard)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Other: </a:t>
            </a:r>
            <a:r>
              <a:rPr lang="en-US" sz="16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Iohexol</a:t>
            </a: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Iothalamate, Ethylenediaminetetraacetic acid (EDTA), </a:t>
            </a:r>
            <a:r>
              <a:rPr lang="en-US" sz="16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Diethylenetriaminepentaacetate</a:t>
            </a: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(DTPA), Various radio-isotope tracers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Indications for </a:t>
            </a:r>
            <a:r>
              <a:rPr lang="en-US" sz="16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mGFR</a:t>
            </a:r>
            <a:endParaRPr lang="en-US" sz="16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Uncertain eGFR result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Catabolic states: Serious infection, inflammatory states, high cell turnover (Cancer), advanced cirrhosis, advanced heart failure, high dose steroid use, very frail individuals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Clinical settings requiring greater accuracy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Kidney transplant simultaneously with other solid organ transplant, Kidney donor candidates, Narrow therapeutic index/toxicity (Drug monitoring),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550D5E-A375-F1AA-3CBB-F63869213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79" y="5221268"/>
            <a:ext cx="8224810" cy="70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93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6CBD6-B024-FB78-528B-39B58435D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7A8BDB-B2C0-2DB5-B814-104C1CC410E4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GFR/eGFR</a:t>
            </a:r>
            <a:endParaRPr lang="en-ZA" sz="3600" dirty="0">
              <a:latin typeface="D-DIN-PRO" panose="020B08040302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8FAE5E-40CE-8DF4-D14B-7058359F6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8" y="2021038"/>
            <a:ext cx="9388454" cy="303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77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06361-5BCF-C0C7-1267-AD0BAA791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FC9D66-75C3-1A10-65CF-BA33A40D4E9A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CREATININE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240838-1596-CA1D-4584-D0A4F6F17456}"/>
              </a:ext>
            </a:extLst>
          </p:cNvPr>
          <p:cNvSpPr txBox="1"/>
          <p:nvPr/>
        </p:nvSpPr>
        <p:spPr>
          <a:xfrm>
            <a:off x="596674" y="2048288"/>
            <a:ext cx="66793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Breakdown product of creatine phosphate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Creatine synthesized in kidneys, liver, pancreas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Waste product of free creatine in muscle: CREATININE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Amount produced per day is constant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Some reduction occurs with increasing circulating concentrations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Glomerular filtration without significant tubular reabsorption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Some renal tubular secretion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Some GIT excretion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698CDD-1C02-FD07-F315-6A5B89A2D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900" y="135643"/>
            <a:ext cx="4445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27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11717-67BC-DDEC-C916-A51825785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AAA64B-49EF-4AB1-A658-01173902E261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CREATININE caveats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07E2EE-0F0E-2A39-76D4-058BA041DE59}"/>
              </a:ext>
            </a:extLst>
          </p:cNvPr>
          <p:cNvSpPr txBox="1"/>
          <p:nvPr/>
        </p:nvSpPr>
        <p:spPr>
          <a:xfrm>
            <a:off x="596674" y="2158118"/>
            <a:ext cx="86696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Serum levels are effected by	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Age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Gender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Muscle mass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Exogenous: Dietary intake, creatine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Race?? controversial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Testing methodologies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Colorimetric (Jaffe/Picrate method)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Enzymatic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373FAD-E600-1293-22BD-300CE9265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900" y="135643"/>
            <a:ext cx="4445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83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02911-5096-406E-0B1E-12C575613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3B99F2-0C97-6B7C-E544-F657D1A1AFC6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CYSTATIN C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6F5797-2D08-3031-0E87-88DF84369004}"/>
              </a:ext>
            </a:extLst>
          </p:cNvPr>
          <p:cNvSpPr txBox="1"/>
          <p:nvPr/>
        </p:nvSpPr>
        <p:spPr>
          <a:xfrm>
            <a:off x="723900" y="2092542"/>
            <a:ext cx="83022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Low molecular weight protein (13.3 </a:t>
            </a:r>
            <a:r>
              <a:rPr lang="en-ZA" sz="20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kDa</a:t>
            </a: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Produced by all nucleated cells at relatively constant rate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No known regulatory elements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Freely filtered through glomeruli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No known extra renal routes of elimination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Minimal urine excretion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Fully resorbed and metabolised in renal tubules (PCT)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20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Increases in renal tubular damage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27A918-585F-5377-9D82-DD9B24543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909" y="252759"/>
            <a:ext cx="2989205" cy="298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23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FF88A-8711-B93E-CEC7-A00A522C6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12BCE6-4C13-25DC-255B-DAECAB60C728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CYSTATIN C caveats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E479D-603E-04D5-A564-A22D420D3397}"/>
              </a:ext>
            </a:extLst>
          </p:cNvPr>
          <p:cNvSpPr txBox="1"/>
          <p:nvPr/>
        </p:nvSpPr>
        <p:spPr>
          <a:xfrm>
            <a:off x="508886" y="1564885"/>
            <a:ext cx="86696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Serum levels are effected by	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Age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Gender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Pregnancy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Weight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height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Potential interferants: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Inflammation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WCC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CRP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Adiposity (Obesity)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Smoking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Thyroid dysfunction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Glucocorticoids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Albumin (Inverse relationship)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Contrast with creatinine: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sz="16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Less effected by muscle mass and dietary meat intake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ZA" sz="16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41EA65-33A3-B1A7-01A1-5E46FF2CA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909" y="252759"/>
            <a:ext cx="2989205" cy="298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37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100E3-3891-2529-6F5E-94E006C44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93AC5E-9192-8E4A-643C-EDE3DCE7F548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HEADING</a:t>
            </a:r>
            <a:endParaRPr lang="en-ZA" sz="3600" dirty="0">
              <a:latin typeface="D-DIN-PRO" panose="020B080403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AFD8FB-C559-29CC-2C92-7317A7907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28" y="1631240"/>
            <a:ext cx="11473714" cy="328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76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8061-D11F-706A-6BCD-09FFB9907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66314F-7328-57BB-409B-5D7F3E96F240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HEADING</a:t>
            </a:r>
            <a:endParaRPr lang="en-ZA" sz="3600" dirty="0">
              <a:latin typeface="D-DIN-PRO" panose="020B080403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794D5F-15AF-C4C6-CF1F-A7A590474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49" y="122274"/>
            <a:ext cx="6465715" cy="6542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FD8C8C-D9A7-0073-43A7-8409D5CDC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09212"/>
            <a:ext cx="5662151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6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D56C3-1A5C-A5CD-18A6-D9B9B0FD6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658D39-5D7A-7D1D-1F7C-B7DE5822E2AE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URINE PROTEIN ANALYSIS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87F5C8-62EE-B3C4-7C23-E736963862A5}"/>
              </a:ext>
            </a:extLst>
          </p:cNvPr>
          <p:cNvSpPr txBox="1"/>
          <p:nvPr/>
        </p:nvSpPr>
        <p:spPr>
          <a:xfrm>
            <a:off x="596674" y="1942218"/>
            <a:ext cx="86696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24hr urine: Definitive diagnostic method for protein/albumin analysis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Challenges with collection errors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Albuminuria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principal component of urinary protein in most kidney diseases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Preferred sample type: First morning void (Midstream urine)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Initial testing of albuminuria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Albumin creatinine ratio ACR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/>
              </a:rPr>
              <a:t>reagent strip urinalysis for albumin</a:t>
            </a:r>
            <a:endParaRPr lang="en-ZA" dirty="0">
              <a:latin typeface="DIN Pro Regular" panose="020B0504020101020102"/>
              <a:cs typeface="DIN Pro Regular" panose="020B0504020101020102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If measuring urine protein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/>
              </a:rPr>
              <a:t>urine protein-to-creatinine ratio (PCR),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/>
              </a:rPr>
              <a:t>reagent strip urinalysis for total protein with automated </a:t>
            </a:r>
            <a:r>
              <a:rPr lang="en-ZA" dirty="0">
                <a:latin typeface="DIN Pro Regular" panose="020B0504020101020102"/>
              </a:rPr>
              <a:t>reading, or </a:t>
            </a:r>
          </a:p>
          <a:p>
            <a:pPr lvl="1"/>
            <a:r>
              <a:rPr lang="en-ZA" dirty="0">
                <a:latin typeface="DIN Pro Regular" panose="020B0504020101020102"/>
              </a:rPr>
              <a:t>	</a:t>
            </a:r>
            <a:r>
              <a:rPr lang="en-US" dirty="0">
                <a:latin typeface="DIN Pro Regular" panose="020B0504020101020102"/>
              </a:rPr>
              <a:t>reagent strip urinalysis for total protein with </a:t>
            </a:r>
            <a:r>
              <a:rPr lang="en-ZA" dirty="0">
                <a:latin typeface="DIN Pro Regular" panose="020B0504020101020102"/>
              </a:rPr>
              <a:t>manual reading.</a:t>
            </a:r>
            <a:endParaRPr lang="en-US" dirty="0">
              <a:latin typeface="DIN Pro Regular" panose="020B0504020101020102"/>
              <a:cs typeface="DIN Pro Regular" panose="020B0504020101020102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b="1" i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Use confirmation ACR if less accurate test initially used (I.e. Urine </a:t>
            </a:r>
            <a:r>
              <a:rPr lang="en-US" b="1" i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dipstix</a:t>
            </a:r>
            <a:r>
              <a:rPr lang="en-US" b="1" i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/proteinuria)</a:t>
            </a:r>
          </a:p>
        </p:txBody>
      </p:sp>
    </p:spTree>
    <p:extLst>
      <p:ext uri="{BB962C8B-B14F-4D97-AF65-F5344CB8AC3E}">
        <p14:creationId xmlns:p14="http://schemas.microsoft.com/office/powerpoint/2010/main" val="2456946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4AD23-C65C-4E8B-442F-0605D033E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FB1D29-19AB-41D3-B795-5A540EE574F3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ANALYTES: URINE PROTEIN ANALYSIS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3FEA9C-677A-0829-0A1F-1C4D94AB6B22}"/>
              </a:ext>
            </a:extLst>
          </p:cNvPr>
          <p:cNvSpPr txBox="1"/>
          <p:nvPr/>
        </p:nvSpPr>
        <p:spPr>
          <a:xfrm>
            <a:off x="596674" y="1564885"/>
            <a:ext cx="86696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Factors affecting interpretation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Varied albumin/protein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False increase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Haematuria</a:t>
            </a:r>
            <a:endParaRPr lang="en-US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Menstruation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Exercise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Infection (Protein)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Varied creatinine excretion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Low Cr excretion: Overestimates ACR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High Cr excretion: Underestimate ACR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Sex differences may have an effect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Males: Raised urine </a:t>
            </a:r>
            <a:r>
              <a:rPr lang="en-US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creat</a:t>
            </a: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</a:rPr>
              <a:t> excretion </a:t>
            </a: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  <a:sym typeface="Wingdings" panose="05000000000000000000" pitchFamily="2" charset="2"/>
              </a:rPr>
              <a:t> Lowered ACR and PCR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  <a:sym typeface="Wingdings" panose="05000000000000000000" pitchFamily="2" charset="2"/>
              </a:rPr>
              <a:t>Females: Lower urine create excretion  Raised ACR and PCR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  <a:sym typeface="Wingdings" panose="05000000000000000000" pitchFamily="2" charset="2"/>
              </a:rPr>
              <a:t>Weight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  <a:sym typeface="Wingdings" panose="05000000000000000000" pitchFamily="2" charset="2"/>
              </a:rPr>
              <a:t>Raised weight=raised creatinine excretion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DIN Pro Regular" panose="020B0504020101020102" pitchFamily="34" charset="0"/>
                <a:cs typeface="DIN Pro Regular" panose="020B0504020101020102" pitchFamily="34" charset="0"/>
                <a:sym typeface="Wingdings" panose="05000000000000000000" pitchFamily="2" charset="2"/>
              </a:rPr>
              <a:t>Lower weight = Lower creatinine excretion</a:t>
            </a:r>
            <a:endParaRPr lang="en-ZA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14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3B100-F37E-96C0-5C2C-CAF8EDFAF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077FEA-A066-E0F9-ED15-825BC9B32470}"/>
              </a:ext>
            </a:extLst>
          </p:cNvPr>
          <p:cNvSpPr txBox="1"/>
          <p:nvPr/>
        </p:nvSpPr>
        <p:spPr>
          <a:xfrm>
            <a:off x="596674" y="768800"/>
            <a:ext cx="9126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SUMMARY</a:t>
            </a:r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F23C82-D1AC-7894-2515-93B3D3269210}"/>
              </a:ext>
            </a:extLst>
          </p:cNvPr>
          <p:cNvSpPr txBox="1"/>
          <p:nvPr/>
        </p:nvSpPr>
        <p:spPr>
          <a:xfrm>
            <a:off x="736600" y="2335918"/>
            <a:ext cx="83276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Identify at risk individuals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Determine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GFR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Albuminuria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Chronicity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dirty="0">
                <a:latin typeface="DIN Pro Regular" panose="020B0504020101020102" pitchFamily="34" charset="0"/>
                <a:cs typeface="DIN Pro Regular" panose="020B0504020101020102" pitchFamily="34" charset="0"/>
              </a:rPr>
              <a:t>Identify causes of equivocal results</a:t>
            </a:r>
          </a:p>
        </p:txBody>
      </p:sp>
    </p:spTree>
    <p:extLst>
      <p:ext uri="{BB962C8B-B14F-4D97-AF65-F5344CB8AC3E}">
        <p14:creationId xmlns:p14="http://schemas.microsoft.com/office/powerpoint/2010/main" val="3523733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D13A-2ABB-A955-275C-4170E0513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BC9154-E584-A602-C48E-50BE22F57703}"/>
              </a:ext>
            </a:extLst>
          </p:cNvPr>
          <p:cNvSpPr txBox="1"/>
          <p:nvPr/>
        </p:nvSpPr>
        <p:spPr>
          <a:xfrm>
            <a:off x="596674" y="2782669"/>
            <a:ext cx="9126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D-DIN-PRO" panose="020B0804030202030204" pitchFamily="34" charset="0"/>
              </a:rPr>
              <a:t>THANK YOU!!</a:t>
            </a:r>
            <a:endParaRPr lang="en-ZA" sz="4800" b="1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6D351D-F316-2BD3-1D6D-0B02E45661B3}"/>
              </a:ext>
            </a:extLst>
          </p:cNvPr>
          <p:cNvSpPr txBox="1"/>
          <p:nvPr/>
        </p:nvSpPr>
        <p:spPr>
          <a:xfrm>
            <a:off x="825318" y="3429000"/>
            <a:ext cx="86696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QUESTIONS</a:t>
            </a:r>
          </a:p>
          <a:p>
            <a:pPr algn="ctr"/>
            <a:endParaRPr lang="en-ZA" sz="28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 algn="ctr"/>
            <a:r>
              <a:rPr lang="en-ZA" sz="28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Ronald.Dalmacio@pathcare.net</a:t>
            </a:r>
          </a:p>
        </p:txBody>
      </p:sp>
    </p:spTree>
    <p:extLst>
      <p:ext uri="{BB962C8B-B14F-4D97-AF65-F5344CB8AC3E}">
        <p14:creationId xmlns:p14="http://schemas.microsoft.com/office/powerpoint/2010/main" val="4075733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413C1-1C63-8B78-07ED-89C6C4A3D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E15AD7-FEB7-AD80-B124-88CEBEF2E672}"/>
              </a:ext>
            </a:extLst>
          </p:cNvPr>
          <p:cNvSpPr txBox="1"/>
          <p:nvPr/>
        </p:nvSpPr>
        <p:spPr>
          <a:xfrm>
            <a:off x="596674" y="768800"/>
            <a:ext cx="9126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-DIN-PRO" panose="020B0804030202030204" pitchFamily="34" charset="0"/>
              </a:rPr>
              <a:t>RECOMMENDATIONS: MONITORING</a:t>
            </a:r>
            <a:endParaRPr lang="en-ZA" sz="3600" dirty="0">
              <a:latin typeface="D-DIN-PRO" panose="020B0804030202030204" pitchFamily="34" charset="0"/>
            </a:endParaRPr>
          </a:p>
          <a:p>
            <a:endParaRPr lang="en-ZA" sz="3600" dirty="0">
              <a:latin typeface="D-DIN-PRO" panose="020B080403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F06A12-18E8-3058-7EA4-BB341EC18653}"/>
              </a:ext>
            </a:extLst>
          </p:cNvPr>
          <p:cNvSpPr txBox="1"/>
          <p:nvPr/>
        </p:nvSpPr>
        <p:spPr>
          <a:xfrm>
            <a:off x="508886" y="1802518"/>
            <a:ext cx="86696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Lorem ipsum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dolor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sit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amet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consectetuer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adipiscing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elit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sed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nonummy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nibh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euismod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tincidunt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laoreet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dolore magna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aliquam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erat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volutpat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. Ut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wisi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enim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ad minim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veniam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quis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nostrud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exerci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tation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ullamcorper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suscipit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lobortis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nisl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 Lorem ipsum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dolor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sit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amet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consectetuer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adipiscing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elit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sed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nonummy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nibh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euismod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tincidunt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laoreet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dolore magna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aliquam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erat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volutpat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. Ut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wisi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enim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ad minim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veniam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quis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nostrud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exerci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tation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ullamcorper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suscipit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lobortis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nisl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Lorem ipsum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dolor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sit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amet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consectetuer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adipiscing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elit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sed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nonummy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nibh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euismod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tincidunt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laoreet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dolore magna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aliquam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erat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volutpat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. Ut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wisi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enim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ad minim</a:t>
            </a:r>
          </a:p>
          <a:p>
            <a:pPr algn="just"/>
            <a:endParaRPr lang="en-ZA" sz="14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  <a:p>
            <a:pPr algn="just"/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veniam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quis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nostrud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exerci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tation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ullamcorper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suscipit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lobortis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nisl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Lorem ipsum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dolor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sit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amet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consectetuer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adipiscing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elit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sed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nonummy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nibh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euismod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tincidunt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laoreet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dolore magna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aliquam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erat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volutpat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. Ut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wisi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enim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ad minim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veniam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quis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nostrud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exerci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tation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ullamcorper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suscipit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lobortis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nisl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Lorem ipsum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dolor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sit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amet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consectetuer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adipiscing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elit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sed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diam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nonummy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nibh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euismod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tincidunt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laoreet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dolore magna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aliquam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erat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volutpat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. Ut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wisi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enim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ad minim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veniam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,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quis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nostrud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exerci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tation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ullamcorper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suscipit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lobortis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nisl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ZA" sz="1400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ut</a:t>
            </a:r>
            <a:r>
              <a:rPr lang="en-ZA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5521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1323</Words>
  <Application>Microsoft Office PowerPoint</Application>
  <PresentationFormat>Widescreen</PresentationFormat>
  <Paragraphs>250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D-DIN-PRO</vt:lpstr>
      <vt:lpstr>DIN Pro Regular</vt:lpstr>
      <vt:lpstr>Office Theme</vt:lpstr>
      <vt:lpstr>Chronic Kidney Disease (CKD) Diagnostics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Roudene Fourie</dc:creator>
  <cp:lastModifiedBy>Ronald Dalmacio</cp:lastModifiedBy>
  <cp:revision>42</cp:revision>
  <dcterms:created xsi:type="dcterms:W3CDTF">2024-01-16T08:58:29Z</dcterms:created>
  <dcterms:modified xsi:type="dcterms:W3CDTF">2026-10-10T19:06:43Z</dcterms:modified>
</cp:coreProperties>
</file>