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92" r:id="rId3"/>
    <p:sldId id="293" r:id="rId4"/>
    <p:sldId id="258" r:id="rId5"/>
    <p:sldId id="25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97"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302" r:id="rId38"/>
    <p:sldId id="289" r:id="rId39"/>
    <p:sldId id="299" r:id="rId40"/>
    <p:sldId id="291" r:id="rId41"/>
    <p:sldId id="298" r:id="rId42"/>
    <p:sldId id="294" r:id="rId43"/>
    <p:sldId id="296" r:id="rId44"/>
    <p:sldId id="295" r:id="rId45"/>
    <p:sldId id="301" r:id="rId46"/>
    <p:sldId id="747" r:id="rId4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8" autoAdjust="0"/>
  </p:normalViewPr>
  <p:slideViewPr>
    <p:cSldViewPr snapToGrid="0" snapToObjects="1">
      <p:cViewPr varScale="1">
        <p:scale>
          <a:sx n="75" d="100"/>
          <a:sy n="75" d="100"/>
        </p:scale>
        <p:origin x="874" y="43"/>
      </p:cViewPr>
      <p:guideLst/>
    </p:cSldViewPr>
  </p:slideViewPr>
  <p:notesTextViewPr>
    <p:cViewPr>
      <p:scale>
        <a:sx n="1" d="1"/>
        <a:sy n="1" d="1"/>
      </p:scale>
      <p:origin x="0" y="0"/>
    </p:cViewPr>
  </p:notesTextViewPr>
  <p:sorterViewPr>
    <p:cViewPr varScale="1">
      <p:scale>
        <a:sx n="100" d="100"/>
        <a:sy n="100" d="100"/>
      </p:scale>
      <p:origin x="0" y="-159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BA48CF-FC15-4432-AF25-BE66D7272CBB}" type="doc">
      <dgm:prSet loTypeId="urn:microsoft.com/office/officeart/2005/8/layout/radial3" loCatId="relationship" qsTypeId="urn:microsoft.com/office/officeart/2005/8/quickstyle/simple1" qsCatId="simple" csTypeId="urn:microsoft.com/office/officeart/2005/8/colors/colorful1" csCatId="colorful" phldr="1"/>
      <dgm:spPr/>
      <dgm:t>
        <a:bodyPr/>
        <a:lstStyle/>
        <a:p>
          <a:endParaRPr lang="en-ZA"/>
        </a:p>
      </dgm:t>
    </dgm:pt>
    <dgm:pt modelId="{75638714-CA52-4159-B14D-8131A7823D5A}">
      <dgm:prSet phldrT="[Text]" phldr="0" custT="1"/>
      <dgm:spPr/>
      <dgm:t>
        <a:bodyPr/>
        <a:lstStyle/>
        <a:p>
          <a:r>
            <a:rPr lang="en-ZA" sz="2800" b="1" dirty="0"/>
            <a:t>One Patient</a:t>
          </a:r>
        </a:p>
      </dgm:t>
    </dgm:pt>
    <dgm:pt modelId="{E36C5854-5C6F-479B-A903-57DA0F41A578}" type="parTrans" cxnId="{D6B739B7-5A67-4865-9FC1-EEE403097306}">
      <dgm:prSet/>
      <dgm:spPr/>
      <dgm:t>
        <a:bodyPr/>
        <a:lstStyle/>
        <a:p>
          <a:endParaRPr lang="en-ZA"/>
        </a:p>
      </dgm:t>
    </dgm:pt>
    <dgm:pt modelId="{343437A7-B78B-466D-A260-7813B69A09A6}" type="sibTrans" cxnId="{D6B739B7-5A67-4865-9FC1-EEE403097306}">
      <dgm:prSet/>
      <dgm:spPr/>
      <dgm:t>
        <a:bodyPr/>
        <a:lstStyle/>
        <a:p>
          <a:endParaRPr lang="en-ZA"/>
        </a:p>
      </dgm:t>
    </dgm:pt>
    <dgm:pt modelId="{5BE42714-E7F8-4DC7-B00F-1E1E41B08901}">
      <dgm:prSet phldrT="[Text]" phldr="0" custT="1"/>
      <dgm:spPr/>
      <dgm:t>
        <a:bodyPr/>
        <a:lstStyle/>
        <a:p>
          <a:r>
            <a:rPr lang="en-ZA" sz="2300" b="1" dirty="0"/>
            <a:t>Diabetes</a:t>
          </a:r>
        </a:p>
      </dgm:t>
    </dgm:pt>
    <dgm:pt modelId="{D0669AC4-E882-4500-BAF8-0C9526150FBE}" type="parTrans" cxnId="{672A5155-123D-47EE-B8D5-3955DD9B3C9F}">
      <dgm:prSet/>
      <dgm:spPr/>
      <dgm:t>
        <a:bodyPr/>
        <a:lstStyle/>
        <a:p>
          <a:endParaRPr lang="en-ZA"/>
        </a:p>
      </dgm:t>
    </dgm:pt>
    <dgm:pt modelId="{01A2BAEC-6939-4CDA-BE6B-E6F184EC64B9}" type="sibTrans" cxnId="{672A5155-123D-47EE-B8D5-3955DD9B3C9F}">
      <dgm:prSet/>
      <dgm:spPr/>
      <dgm:t>
        <a:bodyPr/>
        <a:lstStyle/>
        <a:p>
          <a:endParaRPr lang="en-ZA"/>
        </a:p>
      </dgm:t>
    </dgm:pt>
    <dgm:pt modelId="{A78CBE97-F1F0-4755-9C08-5C6A8E1C9999}">
      <dgm:prSet phldrT="[Text]" phldr="0" custT="1"/>
      <dgm:spPr/>
      <dgm:t>
        <a:bodyPr/>
        <a:lstStyle/>
        <a:p>
          <a:r>
            <a:rPr lang="en-ZA" sz="2400" b="1" dirty="0"/>
            <a:t>Obesity</a:t>
          </a:r>
        </a:p>
      </dgm:t>
    </dgm:pt>
    <dgm:pt modelId="{253E37F0-4D40-41AB-B311-006C4BACE937}" type="parTrans" cxnId="{9F1DFDA5-845D-437B-85C4-FCF558E1D32D}">
      <dgm:prSet/>
      <dgm:spPr/>
      <dgm:t>
        <a:bodyPr/>
        <a:lstStyle/>
        <a:p>
          <a:endParaRPr lang="en-ZA"/>
        </a:p>
      </dgm:t>
    </dgm:pt>
    <dgm:pt modelId="{9EB67BAA-C8C4-4B90-B205-C6744BCDC5DA}" type="sibTrans" cxnId="{9F1DFDA5-845D-437B-85C4-FCF558E1D32D}">
      <dgm:prSet/>
      <dgm:spPr/>
      <dgm:t>
        <a:bodyPr/>
        <a:lstStyle/>
        <a:p>
          <a:endParaRPr lang="en-ZA"/>
        </a:p>
      </dgm:t>
    </dgm:pt>
    <dgm:pt modelId="{F7B96D05-EA7F-455B-AB0C-D8E5FCEC8E63}">
      <dgm:prSet phldrT="[Text]" phldr="0" custT="1"/>
      <dgm:spPr/>
      <dgm:t>
        <a:bodyPr/>
        <a:lstStyle/>
        <a:p>
          <a:r>
            <a:rPr lang="en-ZA" sz="2400" b="1" dirty="0"/>
            <a:t>Kidneys</a:t>
          </a:r>
        </a:p>
      </dgm:t>
    </dgm:pt>
    <dgm:pt modelId="{F4ACE3B3-20C7-4EC7-8CE5-30999AC1802A}" type="parTrans" cxnId="{EA66BE3C-B6D9-44B7-80E8-51E532AE8912}">
      <dgm:prSet/>
      <dgm:spPr/>
      <dgm:t>
        <a:bodyPr/>
        <a:lstStyle/>
        <a:p>
          <a:endParaRPr lang="en-ZA"/>
        </a:p>
      </dgm:t>
    </dgm:pt>
    <dgm:pt modelId="{7695D757-6678-47DB-9968-410C8D5BC217}" type="sibTrans" cxnId="{EA66BE3C-B6D9-44B7-80E8-51E532AE8912}">
      <dgm:prSet/>
      <dgm:spPr/>
      <dgm:t>
        <a:bodyPr/>
        <a:lstStyle/>
        <a:p>
          <a:endParaRPr lang="en-ZA"/>
        </a:p>
      </dgm:t>
    </dgm:pt>
    <dgm:pt modelId="{1779ED3D-3EED-447B-AE3E-6B33128729C1}">
      <dgm:prSet phldrT="[Text]" phldr="0" custT="1"/>
      <dgm:spPr/>
      <dgm:t>
        <a:bodyPr/>
        <a:lstStyle/>
        <a:p>
          <a:r>
            <a:rPr lang="en-ZA" sz="2400" b="1" dirty="0"/>
            <a:t>Heart</a:t>
          </a:r>
        </a:p>
      </dgm:t>
    </dgm:pt>
    <dgm:pt modelId="{3574526F-0CAF-4C01-AE1D-D1991258B5B8}" type="parTrans" cxnId="{6EA61AB8-2A2F-4518-B9B5-EDF37FEBE227}">
      <dgm:prSet/>
      <dgm:spPr/>
      <dgm:t>
        <a:bodyPr/>
        <a:lstStyle/>
        <a:p>
          <a:endParaRPr lang="en-ZA"/>
        </a:p>
      </dgm:t>
    </dgm:pt>
    <dgm:pt modelId="{10ACF326-E67F-405E-A47C-0A6BEEF773C0}" type="sibTrans" cxnId="{6EA61AB8-2A2F-4518-B9B5-EDF37FEBE227}">
      <dgm:prSet/>
      <dgm:spPr/>
      <dgm:t>
        <a:bodyPr/>
        <a:lstStyle/>
        <a:p>
          <a:endParaRPr lang="en-ZA"/>
        </a:p>
      </dgm:t>
    </dgm:pt>
    <dgm:pt modelId="{2451EFAC-79DB-4CBA-90C0-5B4F2D20890F}" type="pres">
      <dgm:prSet presAssocID="{4FBA48CF-FC15-4432-AF25-BE66D7272CBB}" presName="composite" presStyleCnt="0">
        <dgm:presLayoutVars>
          <dgm:chMax val="1"/>
          <dgm:dir/>
          <dgm:resizeHandles val="exact"/>
        </dgm:presLayoutVars>
      </dgm:prSet>
      <dgm:spPr/>
    </dgm:pt>
    <dgm:pt modelId="{61CC93D3-4E97-4D4B-9EFF-E48BFAABFBE9}" type="pres">
      <dgm:prSet presAssocID="{4FBA48CF-FC15-4432-AF25-BE66D7272CBB}" presName="radial" presStyleCnt="0">
        <dgm:presLayoutVars>
          <dgm:animLvl val="ctr"/>
        </dgm:presLayoutVars>
      </dgm:prSet>
      <dgm:spPr/>
    </dgm:pt>
    <dgm:pt modelId="{C955B52D-E1CA-4811-BA62-B9AC801D606A}" type="pres">
      <dgm:prSet presAssocID="{75638714-CA52-4159-B14D-8131A7823D5A}" presName="centerShape" presStyleLbl="vennNode1" presStyleIdx="0" presStyleCnt="5" custScaleX="72541" custScaleY="72541" custLinFactNeighborX="-1766" custLinFactNeighborY="314"/>
      <dgm:spPr/>
    </dgm:pt>
    <dgm:pt modelId="{C921D9C7-D77E-476E-931A-29AC7001D51B}" type="pres">
      <dgm:prSet presAssocID="{5BE42714-E7F8-4DC7-B00F-1E1E41B08901}" presName="node" presStyleLbl="vennNode1" presStyleIdx="1" presStyleCnt="5" custScaleX="145081" custScaleY="145081" custRadScaleRad="82507" custRadScaleInc="-1456">
        <dgm:presLayoutVars>
          <dgm:bulletEnabled val="1"/>
        </dgm:presLayoutVars>
      </dgm:prSet>
      <dgm:spPr/>
    </dgm:pt>
    <dgm:pt modelId="{60CC79E9-1B99-4C62-8A38-507E954334F3}" type="pres">
      <dgm:prSet presAssocID="{A78CBE97-F1F0-4755-9C08-5C6A8E1C9999}" presName="node" presStyleLbl="vennNode1" presStyleIdx="2" presStyleCnt="5" custScaleX="145081" custScaleY="145081" custRadScaleRad="101886" custRadScaleInc="-7">
        <dgm:presLayoutVars>
          <dgm:bulletEnabled val="1"/>
        </dgm:presLayoutVars>
      </dgm:prSet>
      <dgm:spPr/>
    </dgm:pt>
    <dgm:pt modelId="{CFBAC809-DDB3-4F41-B9BA-3969DE03EBD2}" type="pres">
      <dgm:prSet presAssocID="{F7B96D05-EA7F-455B-AB0C-D8E5FCEC8E63}" presName="node" presStyleLbl="vennNode1" presStyleIdx="3" presStyleCnt="5" custScaleX="145081" custScaleY="145081" custRadScaleRad="82721">
        <dgm:presLayoutVars>
          <dgm:bulletEnabled val="1"/>
        </dgm:presLayoutVars>
      </dgm:prSet>
      <dgm:spPr/>
    </dgm:pt>
    <dgm:pt modelId="{3BA31C58-CEB8-4432-B179-05F3D4C4EEBE}" type="pres">
      <dgm:prSet presAssocID="{1779ED3D-3EED-447B-AE3E-6B33128729C1}" presName="node" presStyleLbl="vennNode1" presStyleIdx="4" presStyleCnt="5" custScaleX="145081" custScaleY="145081" custRadScaleRad="109486" custRadScaleInc="2011">
        <dgm:presLayoutVars>
          <dgm:bulletEnabled val="1"/>
        </dgm:presLayoutVars>
      </dgm:prSet>
      <dgm:spPr/>
    </dgm:pt>
  </dgm:ptLst>
  <dgm:cxnLst>
    <dgm:cxn modelId="{563E5A04-C1A7-4F57-8DD2-A74EEE64FD3C}" type="presOf" srcId="{4FBA48CF-FC15-4432-AF25-BE66D7272CBB}" destId="{2451EFAC-79DB-4CBA-90C0-5B4F2D20890F}" srcOrd="0" destOrd="0" presId="urn:microsoft.com/office/officeart/2005/8/layout/radial3"/>
    <dgm:cxn modelId="{7BBCFB11-D349-4CE1-9C1B-BB25930EE936}" type="presOf" srcId="{75638714-CA52-4159-B14D-8131A7823D5A}" destId="{C955B52D-E1CA-4811-BA62-B9AC801D606A}" srcOrd="0" destOrd="0" presId="urn:microsoft.com/office/officeart/2005/8/layout/radial3"/>
    <dgm:cxn modelId="{17DA9934-85E1-47AF-9FEF-48501C4D617C}" type="presOf" srcId="{1779ED3D-3EED-447B-AE3E-6B33128729C1}" destId="{3BA31C58-CEB8-4432-B179-05F3D4C4EEBE}" srcOrd="0" destOrd="0" presId="urn:microsoft.com/office/officeart/2005/8/layout/radial3"/>
    <dgm:cxn modelId="{EA66BE3C-B6D9-44B7-80E8-51E532AE8912}" srcId="{75638714-CA52-4159-B14D-8131A7823D5A}" destId="{F7B96D05-EA7F-455B-AB0C-D8E5FCEC8E63}" srcOrd="2" destOrd="0" parTransId="{F4ACE3B3-20C7-4EC7-8CE5-30999AC1802A}" sibTransId="{7695D757-6678-47DB-9968-410C8D5BC217}"/>
    <dgm:cxn modelId="{672A5155-123D-47EE-B8D5-3955DD9B3C9F}" srcId="{75638714-CA52-4159-B14D-8131A7823D5A}" destId="{5BE42714-E7F8-4DC7-B00F-1E1E41B08901}" srcOrd="0" destOrd="0" parTransId="{D0669AC4-E882-4500-BAF8-0C9526150FBE}" sibTransId="{01A2BAEC-6939-4CDA-BE6B-E6F184EC64B9}"/>
    <dgm:cxn modelId="{C3BA848D-4E1B-4950-ADF7-0DE951E42658}" type="presOf" srcId="{5BE42714-E7F8-4DC7-B00F-1E1E41B08901}" destId="{C921D9C7-D77E-476E-931A-29AC7001D51B}" srcOrd="0" destOrd="0" presId="urn:microsoft.com/office/officeart/2005/8/layout/radial3"/>
    <dgm:cxn modelId="{9F1DFDA5-845D-437B-85C4-FCF558E1D32D}" srcId="{75638714-CA52-4159-B14D-8131A7823D5A}" destId="{A78CBE97-F1F0-4755-9C08-5C6A8E1C9999}" srcOrd="1" destOrd="0" parTransId="{253E37F0-4D40-41AB-B311-006C4BACE937}" sibTransId="{9EB67BAA-C8C4-4B90-B205-C6744BCDC5DA}"/>
    <dgm:cxn modelId="{D6B739B7-5A67-4865-9FC1-EEE403097306}" srcId="{4FBA48CF-FC15-4432-AF25-BE66D7272CBB}" destId="{75638714-CA52-4159-B14D-8131A7823D5A}" srcOrd="0" destOrd="0" parTransId="{E36C5854-5C6F-479B-A903-57DA0F41A578}" sibTransId="{343437A7-B78B-466D-A260-7813B69A09A6}"/>
    <dgm:cxn modelId="{6EA61AB8-2A2F-4518-B9B5-EDF37FEBE227}" srcId="{75638714-CA52-4159-B14D-8131A7823D5A}" destId="{1779ED3D-3EED-447B-AE3E-6B33128729C1}" srcOrd="3" destOrd="0" parTransId="{3574526F-0CAF-4C01-AE1D-D1991258B5B8}" sibTransId="{10ACF326-E67F-405E-A47C-0A6BEEF773C0}"/>
    <dgm:cxn modelId="{E35951D0-0AE6-4954-963B-086EE90AFD63}" type="presOf" srcId="{F7B96D05-EA7F-455B-AB0C-D8E5FCEC8E63}" destId="{CFBAC809-DDB3-4F41-B9BA-3969DE03EBD2}" srcOrd="0" destOrd="0" presId="urn:microsoft.com/office/officeart/2005/8/layout/radial3"/>
    <dgm:cxn modelId="{65B054F7-2B0A-48B1-B55D-5048D1C145D0}" type="presOf" srcId="{A78CBE97-F1F0-4755-9C08-5C6A8E1C9999}" destId="{60CC79E9-1B99-4C62-8A38-507E954334F3}" srcOrd="0" destOrd="0" presId="urn:microsoft.com/office/officeart/2005/8/layout/radial3"/>
    <dgm:cxn modelId="{8B6C5454-5B2D-4474-9DEF-B6A20FE5D710}" type="presParOf" srcId="{2451EFAC-79DB-4CBA-90C0-5B4F2D20890F}" destId="{61CC93D3-4E97-4D4B-9EFF-E48BFAABFBE9}" srcOrd="0" destOrd="0" presId="urn:microsoft.com/office/officeart/2005/8/layout/radial3"/>
    <dgm:cxn modelId="{00A4F35A-2FC6-4175-8C52-A504BF9FA393}" type="presParOf" srcId="{61CC93D3-4E97-4D4B-9EFF-E48BFAABFBE9}" destId="{C955B52D-E1CA-4811-BA62-B9AC801D606A}" srcOrd="0" destOrd="0" presId="urn:microsoft.com/office/officeart/2005/8/layout/radial3"/>
    <dgm:cxn modelId="{96143CDA-847C-4444-ADE1-8350FC5495FB}" type="presParOf" srcId="{61CC93D3-4E97-4D4B-9EFF-E48BFAABFBE9}" destId="{C921D9C7-D77E-476E-931A-29AC7001D51B}" srcOrd="1" destOrd="0" presId="urn:microsoft.com/office/officeart/2005/8/layout/radial3"/>
    <dgm:cxn modelId="{CF2AB2E9-E0F5-4EF1-97DA-95395C3DF9A1}" type="presParOf" srcId="{61CC93D3-4E97-4D4B-9EFF-E48BFAABFBE9}" destId="{60CC79E9-1B99-4C62-8A38-507E954334F3}" srcOrd="2" destOrd="0" presId="urn:microsoft.com/office/officeart/2005/8/layout/radial3"/>
    <dgm:cxn modelId="{AD89742D-FB06-4713-B4F4-9B1D0F03EBBB}" type="presParOf" srcId="{61CC93D3-4E97-4D4B-9EFF-E48BFAABFBE9}" destId="{CFBAC809-DDB3-4F41-B9BA-3969DE03EBD2}" srcOrd="3" destOrd="0" presId="urn:microsoft.com/office/officeart/2005/8/layout/radial3"/>
    <dgm:cxn modelId="{EA24828E-5E0D-4915-A16E-746DE299A906}" type="presParOf" srcId="{61CC93D3-4E97-4D4B-9EFF-E48BFAABFBE9}" destId="{3BA31C58-CEB8-4432-B179-05F3D4C4EEBE}" srcOrd="4" destOrd="0" presId="urn:microsoft.com/office/officeart/2005/8/layout/radial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EDB1E6-53BF-4584-8B3A-C240F2548964}" type="doc">
      <dgm:prSet loTypeId="urn:microsoft.com/office/officeart/2005/8/layout/radial1" loCatId="relationship" qsTypeId="urn:microsoft.com/office/officeart/2005/8/quickstyle/simple1" qsCatId="simple" csTypeId="urn:microsoft.com/office/officeart/2005/8/colors/accent5_2" csCatId="accent5" phldr="1"/>
      <dgm:spPr/>
      <dgm:t>
        <a:bodyPr/>
        <a:lstStyle/>
        <a:p>
          <a:endParaRPr lang="en-ZA"/>
        </a:p>
      </dgm:t>
    </dgm:pt>
    <dgm:pt modelId="{BD8E6087-F1D2-4523-9CA0-FF47D3B6F1B9}">
      <dgm:prSet phldrT="[Text]" phldr="0" custT="1"/>
      <dgm:spPr/>
      <dgm:t>
        <a:bodyPr/>
        <a:lstStyle/>
        <a:p>
          <a:r>
            <a:rPr lang="en-ZA" sz="2400" b="1">
              <a:solidFill>
                <a:schemeClr val="tx1"/>
              </a:solidFill>
            </a:rPr>
            <a:t>HEALTH SPAN </a:t>
          </a:r>
          <a:br>
            <a:rPr lang="en-ZA" sz="1400">
              <a:solidFill>
                <a:schemeClr val="tx1"/>
              </a:solidFill>
            </a:rPr>
          </a:br>
          <a:r>
            <a:rPr lang="en-ZA" sz="1600" b="1">
              <a:solidFill>
                <a:schemeClr val="tx1"/>
              </a:solidFill>
            </a:rPr>
            <a:t>Function </a:t>
          </a:r>
          <a:r>
            <a:rPr lang="en-ZA" sz="1600" b="1">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ZA" sz="1600" b="1">
              <a:solidFill>
                <a:schemeClr val="tx1"/>
              </a:solidFill>
            </a:rPr>
            <a:t>Independence </a:t>
          </a:r>
          <a:r>
            <a:rPr lang="en-ZA" sz="1600" b="1">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ZA" sz="1600" b="1">
              <a:solidFill>
                <a:schemeClr val="tx1"/>
              </a:solidFill>
            </a:rPr>
            <a:t> Purpose</a:t>
          </a:r>
          <a:endParaRPr lang="en-ZA" sz="1400" b="1" dirty="0">
            <a:solidFill>
              <a:schemeClr val="tx1"/>
            </a:solidFill>
          </a:endParaRPr>
        </a:p>
      </dgm:t>
    </dgm:pt>
    <dgm:pt modelId="{71BE5330-95FA-4C48-B49C-2C5ADCCCDD27}" type="parTrans" cxnId="{CE98B3AB-206A-40CE-B403-BAFB26F7F2A6}">
      <dgm:prSet/>
      <dgm:spPr/>
      <dgm:t>
        <a:bodyPr/>
        <a:lstStyle/>
        <a:p>
          <a:endParaRPr lang="en-ZA">
            <a:solidFill>
              <a:schemeClr val="tx1"/>
            </a:solidFill>
          </a:endParaRPr>
        </a:p>
      </dgm:t>
    </dgm:pt>
    <dgm:pt modelId="{C8759A3B-1828-45CC-B0E0-AB95B6B507B2}" type="sibTrans" cxnId="{CE98B3AB-206A-40CE-B403-BAFB26F7F2A6}">
      <dgm:prSet/>
      <dgm:spPr/>
      <dgm:t>
        <a:bodyPr/>
        <a:lstStyle/>
        <a:p>
          <a:endParaRPr lang="en-ZA">
            <a:solidFill>
              <a:schemeClr val="tx1"/>
            </a:solidFill>
          </a:endParaRPr>
        </a:p>
      </dgm:t>
    </dgm:pt>
    <dgm:pt modelId="{D1FC9A95-D526-42F5-96E5-15650F926179}">
      <dgm:prSet custT="1"/>
      <dgm:spPr/>
      <dgm:t>
        <a:bodyPr/>
        <a:lstStyle/>
        <a:p>
          <a:r>
            <a:rPr lang="en-ZA" sz="1400" b="1">
              <a:solidFill>
                <a:schemeClr val="tx1"/>
              </a:solidFill>
              <a:latin typeface="Arial" panose="020B0604020202020204" pitchFamily="34" charset="0"/>
            </a:rPr>
            <a:t>METABOLIC</a:t>
          </a:r>
          <a:br>
            <a:rPr lang="en-ZA" sz="1400" b="1">
              <a:solidFill>
                <a:schemeClr val="tx1"/>
              </a:solidFill>
              <a:latin typeface="Arial" panose="020B0604020202020204" pitchFamily="34" charset="0"/>
            </a:rPr>
          </a:br>
          <a:r>
            <a:rPr lang="en-ZA" sz="1400" b="1">
              <a:solidFill>
                <a:schemeClr val="tx1"/>
              </a:solidFill>
              <a:latin typeface="Arial" panose="020B0604020202020204" pitchFamily="34" charset="0"/>
            </a:rPr>
            <a:t>HEALTH OPTIMIZATION DISEASE PREVENTION</a:t>
          </a:r>
          <a:endParaRPr lang="en-ZA" sz="1400" b="1" dirty="0">
            <a:solidFill>
              <a:schemeClr val="tx1"/>
            </a:solidFill>
            <a:latin typeface="Arial" panose="020B0604020202020204" pitchFamily="34" charset="0"/>
          </a:endParaRPr>
        </a:p>
      </dgm:t>
    </dgm:pt>
    <dgm:pt modelId="{E755CE8E-3F31-4B0D-8C87-25CA81EA54C3}" type="parTrans" cxnId="{43A13049-BE78-4D04-B4C1-0C068F022987}">
      <dgm:prSet/>
      <dgm:spPr>
        <a:ln w="38100">
          <a:solidFill>
            <a:schemeClr val="accent5"/>
          </a:solidFill>
        </a:ln>
      </dgm:spPr>
      <dgm:t>
        <a:bodyPr/>
        <a:lstStyle/>
        <a:p>
          <a:endParaRPr lang="en-ZA">
            <a:solidFill>
              <a:schemeClr val="tx1"/>
            </a:solidFill>
          </a:endParaRPr>
        </a:p>
      </dgm:t>
    </dgm:pt>
    <dgm:pt modelId="{D893C98F-A799-49F5-B653-2BCF5756113C}" type="sibTrans" cxnId="{43A13049-BE78-4D04-B4C1-0C068F022987}">
      <dgm:prSet/>
      <dgm:spPr/>
      <dgm:t>
        <a:bodyPr/>
        <a:lstStyle/>
        <a:p>
          <a:endParaRPr lang="en-ZA">
            <a:solidFill>
              <a:schemeClr val="tx1"/>
            </a:solidFill>
          </a:endParaRPr>
        </a:p>
      </dgm:t>
    </dgm:pt>
    <dgm:pt modelId="{76AF0A93-CD77-4ED6-AD77-086448336A03}">
      <dgm:prSet custT="1"/>
      <dgm:spPr/>
      <dgm:t>
        <a:bodyPr/>
        <a:lstStyle/>
        <a:p>
          <a:r>
            <a:rPr lang="en-ZA" sz="1400" b="1">
              <a:solidFill>
                <a:schemeClr val="tx1"/>
              </a:solidFill>
              <a:latin typeface="Arial" panose="020B0604020202020204" pitchFamily="34" charset="0"/>
            </a:rPr>
            <a:t> ATTITUIDE </a:t>
          </a:r>
          <a:r>
            <a:rPr lang="en-ZA" sz="1400" b="1">
              <a:solidFill>
                <a:schemeClr val="tx1"/>
              </a:solidFill>
              <a:latin typeface="Calibri" panose="020F0502020204030204" pitchFamily="34" charset="0"/>
              <a:ea typeface="Calibri" panose="020F0502020204030204" pitchFamily="34" charset="0"/>
              <a:cs typeface="Calibri" panose="020F0502020204030204" pitchFamily="34" charset="0"/>
            </a:rPr>
            <a:t> </a:t>
          </a:r>
          <a:br>
            <a:rPr lang="en-ZA" sz="1400" b="1">
              <a:solidFill>
                <a:schemeClr val="tx1"/>
              </a:solidFill>
              <a:latin typeface="Calibri" panose="020F0502020204030204" pitchFamily="34" charset="0"/>
              <a:ea typeface="Calibri" panose="020F0502020204030204" pitchFamily="34" charset="0"/>
              <a:cs typeface="Calibri" panose="020F0502020204030204" pitchFamily="34" charset="0"/>
            </a:rPr>
          </a:br>
          <a:r>
            <a:rPr lang="en-ZA" sz="1400" b="1">
              <a:solidFill>
                <a:schemeClr val="tx1"/>
              </a:solidFill>
              <a:latin typeface="Arial" panose="020B0604020202020204" pitchFamily="34" charset="0"/>
            </a:rPr>
            <a:t>HAPPINESS </a:t>
          </a:r>
          <a:r>
            <a:rPr lang="en-ZA" sz="1400" b="1">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ZA" sz="1400" b="1">
              <a:solidFill>
                <a:schemeClr val="tx1"/>
              </a:solidFill>
              <a:latin typeface="Arial" panose="020B0604020202020204" pitchFamily="34" charset="0"/>
            </a:rPr>
            <a:t>CONTENTMENT</a:t>
          </a:r>
          <a:endParaRPr lang="en-ZA" sz="1400" b="1" dirty="0">
            <a:solidFill>
              <a:schemeClr val="tx1"/>
            </a:solidFill>
            <a:latin typeface="Arial" panose="020B0604020202020204" pitchFamily="34" charset="0"/>
          </a:endParaRPr>
        </a:p>
      </dgm:t>
    </dgm:pt>
    <dgm:pt modelId="{AFE7EAB0-335B-4C82-B651-BBB745BCC5A8}" type="parTrans" cxnId="{816824F6-67AA-47B2-8559-33C49ED4ECA5}">
      <dgm:prSet/>
      <dgm:spPr>
        <a:ln w="38100">
          <a:solidFill>
            <a:schemeClr val="accent5"/>
          </a:solidFill>
        </a:ln>
      </dgm:spPr>
      <dgm:t>
        <a:bodyPr/>
        <a:lstStyle/>
        <a:p>
          <a:endParaRPr lang="en-ZA">
            <a:solidFill>
              <a:schemeClr val="tx1"/>
            </a:solidFill>
          </a:endParaRPr>
        </a:p>
      </dgm:t>
    </dgm:pt>
    <dgm:pt modelId="{9BC30ABA-D1AE-476E-9B80-34ABB9E7EC0B}" type="sibTrans" cxnId="{816824F6-67AA-47B2-8559-33C49ED4ECA5}">
      <dgm:prSet/>
      <dgm:spPr/>
      <dgm:t>
        <a:bodyPr/>
        <a:lstStyle/>
        <a:p>
          <a:endParaRPr lang="en-ZA">
            <a:solidFill>
              <a:schemeClr val="tx1"/>
            </a:solidFill>
          </a:endParaRPr>
        </a:p>
      </dgm:t>
    </dgm:pt>
    <dgm:pt modelId="{7B5E9712-BFC8-4E5D-9BE2-DD894B6D6D6E}">
      <dgm:prSet custT="1"/>
      <dgm:spPr/>
      <dgm:t>
        <a:bodyPr/>
        <a:lstStyle/>
        <a:p>
          <a:r>
            <a:rPr lang="en-ZA" sz="1400" b="1" dirty="0">
              <a:solidFill>
                <a:schemeClr val="tx1"/>
              </a:solidFill>
              <a:latin typeface="Arial" panose="020B0604020202020204" pitchFamily="34" charset="0"/>
            </a:rPr>
            <a:t>PURPOSE </a:t>
          </a:r>
          <a:br>
            <a:rPr lang="en-ZA" sz="1400" b="1" dirty="0">
              <a:solidFill>
                <a:schemeClr val="tx1"/>
              </a:solidFill>
              <a:latin typeface="Arial" panose="020B0604020202020204" pitchFamily="34" charset="0"/>
            </a:rPr>
          </a:br>
          <a:r>
            <a:rPr lang="en-ZA" sz="1400" b="1" dirty="0">
              <a:solidFill>
                <a:schemeClr val="tx1"/>
              </a:solidFill>
              <a:latin typeface="Arial" panose="020B0604020202020204" pitchFamily="34" charset="0"/>
            </a:rPr>
            <a:t>MEANING</a:t>
          </a:r>
        </a:p>
      </dgm:t>
    </dgm:pt>
    <dgm:pt modelId="{14268CE8-6050-4337-9121-98F115747E8D}" type="parTrans" cxnId="{0F021D61-0E3F-440D-87A2-2A14022E1816}">
      <dgm:prSet/>
      <dgm:spPr>
        <a:ln w="38100">
          <a:solidFill>
            <a:schemeClr val="accent5"/>
          </a:solidFill>
        </a:ln>
      </dgm:spPr>
      <dgm:t>
        <a:bodyPr/>
        <a:lstStyle/>
        <a:p>
          <a:endParaRPr lang="en-ZA">
            <a:solidFill>
              <a:schemeClr val="tx1"/>
            </a:solidFill>
          </a:endParaRPr>
        </a:p>
      </dgm:t>
    </dgm:pt>
    <dgm:pt modelId="{8EC7C932-7B62-4732-ACF3-8AFE5FCCDB6E}" type="sibTrans" cxnId="{0F021D61-0E3F-440D-87A2-2A14022E1816}">
      <dgm:prSet/>
      <dgm:spPr/>
      <dgm:t>
        <a:bodyPr/>
        <a:lstStyle/>
        <a:p>
          <a:endParaRPr lang="en-ZA">
            <a:solidFill>
              <a:schemeClr val="tx1"/>
            </a:solidFill>
          </a:endParaRPr>
        </a:p>
      </dgm:t>
    </dgm:pt>
    <dgm:pt modelId="{9D79FEC6-D3F8-4C55-AB47-A0B281DD3BE3}">
      <dgm:prSet custT="1"/>
      <dgm:spPr/>
      <dgm:t>
        <a:bodyPr/>
        <a:lstStyle/>
        <a:p>
          <a:r>
            <a:rPr lang="en-ZA" sz="1400" b="1" dirty="0">
              <a:solidFill>
                <a:schemeClr val="tx1"/>
              </a:solidFill>
              <a:latin typeface="Arial" panose="020B0604020202020204" pitchFamily="34" charset="0"/>
            </a:rPr>
            <a:t>BELONGING COMMUNITY</a:t>
          </a:r>
          <a:br>
            <a:rPr lang="en-ZA" sz="1400" b="1" dirty="0">
              <a:solidFill>
                <a:schemeClr val="tx1"/>
              </a:solidFill>
              <a:latin typeface="Arial" panose="020B0604020202020204" pitchFamily="34" charset="0"/>
            </a:rPr>
          </a:br>
          <a:r>
            <a:rPr lang="en-ZA" sz="1400" b="1" dirty="0">
              <a:solidFill>
                <a:schemeClr val="tx1"/>
              </a:solidFill>
              <a:latin typeface="Arial" panose="020B0604020202020204" pitchFamily="34" charset="0"/>
            </a:rPr>
            <a:t>SPIRITUALITY</a:t>
          </a:r>
        </a:p>
      </dgm:t>
    </dgm:pt>
    <dgm:pt modelId="{E0923306-3576-44B4-A01D-2EF438EF746E}" type="parTrans" cxnId="{C66033C3-6A64-4AC2-A3A5-2DCA9C9E2794}">
      <dgm:prSet/>
      <dgm:spPr>
        <a:ln w="38100">
          <a:solidFill>
            <a:schemeClr val="accent5"/>
          </a:solidFill>
        </a:ln>
      </dgm:spPr>
      <dgm:t>
        <a:bodyPr/>
        <a:lstStyle/>
        <a:p>
          <a:endParaRPr lang="en-ZA">
            <a:solidFill>
              <a:schemeClr val="tx1"/>
            </a:solidFill>
          </a:endParaRPr>
        </a:p>
      </dgm:t>
    </dgm:pt>
    <dgm:pt modelId="{267F053A-ADEC-4870-98E7-92080D214B70}" type="sibTrans" cxnId="{C66033C3-6A64-4AC2-A3A5-2DCA9C9E2794}">
      <dgm:prSet/>
      <dgm:spPr/>
      <dgm:t>
        <a:bodyPr/>
        <a:lstStyle/>
        <a:p>
          <a:endParaRPr lang="en-ZA">
            <a:solidFill>
              <a:schemeClr val="tx1"/>
            </a:solidFill>
          </a:endParaRPr>
        </a:p>
      </dgm:t>
    </dgm:pt>
    <dgm:pt modelId="{A8F93888-5765-4865-BF7B-5FA6E12C5B98}">
      <dgm:prSet custT="1"/>
      <dgm:spPr/>
      <dgm:t>
        <a:bodyPr/>
        <a:lstStyle/>
        <a:p>
          <a:r>
            <a:rPr lang="en-ZA" sz="1400" b="1">
              <a:solidFill>
                <a:schemeClr val="tx1"/>
              </a:solidFill>
              <a:latin typeface="Arial" panose="020B0604020202020204" pitchFamily="34" charset="0"/>
            </a:rPr>
            <a:t>STRESS AND RESILIANCE</a:t>
          </a:r>
          <a:endParaRPr lang="en-ZA" sz="1400" b="1" dirty="0">
            <a:solidFill>
              <a:schemeClr val="tx1"/>
            </a:solidFill>
            <a:latin typeface="Arial" panose="020B0604020202020204" pitchFamily="34" charset="0"/>
          </a:endParaRPr>
        </a:p>
      </dgm:t>
    </dgm:pt>
    <dgm:pt modelId="{A7625300-20F9-41E2-83C8-DC87FBB80433}" type="parTrans" cxnId="{D5FB1796-221C-4483-A51F-52989863AEE8}">
      <dgm:prSet/>
      <dgm:spPr>
        <a:ln w="38100">
          <a:solidFill>
            <a:schemeClr val="accent5"/>
          </a:solidFill>
        </a:ln>
      </dgm:spPr>
      <dgm:t>
        <a:bodyPr/>
        <a:lstStyle/>
        <a:p>
          <a:endParaRPr lang="en-ZA">
            <a:solidFill>
              <a:schemeClr val="tx1"/>
            </a:solidFill>
          </a:endParaRPr>
        </a:p>
      </dgm:t>
    </dgm:pt>
    <dgm:pt modelId="{AD1D3E97-613E-4533-AB7E-C3C2B460C395}" type="sibTrans" cxnId="{D5FB1796-221C-4483-A51F-52989863AEE8}">
      <dgm:prSet/>
      <dgm:spPr/>
      <dgm:t>
        <a:bodyPr/>
        <a:lstStyle/>
        <a:p>
          <a:endParaRPr lang="en-ZA">
            <a:solidFill>
              <a:schemeClr val="tx1"/>
            </a:solidFill>
          </a:endParaRPr>
        </a:p>
      </dgm:t>
    </dgm:pt>
    <dgm:pt modelId="{B6B11BA9-5707-4EB9-A64C-792D70BCC1A4}">
      <dgm:prSet custT="1"/>
      <dgm:spPr/>
      <dgm:t>
        <a:bodyPr/>
        <a:lstStyle/>
        <a:p>
          <a:r>
            <a:rPr lang="en-ZA" sz="1400" b="1">
              <a:solidFill>
                <a:schemeClr val="tx1"/>
              </a:solidFill>
              <a:latin typeface="Arial" panose="020B0604020202020204" pitchFamily="34" charset="0"/>
            </a:rPr>
            <a:t>RESTORATIVE</a:t>
          </a:r>
          <a:br>
            <a:rPr lang="en-ZA" sz="1400" b="1">
              <a:solidFill>
                <a:schemeClr val="tx1"/>
              </a:solidFill>
              <a:latin typeface="Arial" panose="020B0604020202020204" pitchFamily="34" charset="0"/>
            </a:rPr>
          </a:br>
          <a:r>
            <a:rPr lang="en-ZA" sz="1400" b="1">
              <a:solidFill>
                <a:schemeClr val="tx1"/>
              </a:solidFill>
              <a:latin typeface="Arial" panose="020B0604020202020204" pitchFamily="34" charset="0"/>
            </a:rPr>
            <a:t>SLEEP</a:t>
          </a:r>
          <a:endParaRPr lang="en-ZA" sz="1400" b="1" dirty="0">
            <a:solidFill>
              <a:schemeClr val="tx1"/>
            </a:solidFill>
            <a:latin typeface="Arial" panose="020B0604020202020204" pitchFamily="34" charset="0"/>
          </a:endParaRPr>
        </a:p>
      </dgm:t>
    </dgm:pt>
    <dgm:pt modelId="{3B920006-A7F0-4EE7-B3C7-B2DF7434FF16}" type="parTrans" cxnId="{C767945E-8E7B-4F34-97FF-0B68D6C4FDD4}">
      <dgm:prSet/>
      <dgm:spPr>
        <a:ln w="38100">
          <a:solidFill>
            <a:schemeClr val="accent5"/>
          </a:solidFill>
        </a:ln>
      </dgm:spPr>
      <dgm:t>
        <a:bodyPr/>
        <a:lstStyle/>
        <a:p>
          <a:endParaRPr lang="en-ZA">
            <a:solidFill>
              <a:schemeClr val="tx1"/>
            </a:solidFill>
          </a:endParaRPr>
        </a:p>
      </dgm:t>
    </dgm:pt>
    <dgm:pt modelId="{E25794D3-B9A8-4744-B41F-2993521C4EBE}" type="sibTrans" cxnId="{C767945E-8E7B-4F34-97FF-0B68D6C4FDD4}">
      <dgm:prSet/>
      <dgm:spPr/>
      <dgm:t>
        <a:bodyPr/>
        <a:lstStyle/>
        <a:p>
          <a:endParaRPr lang="en-ZA">
            <a:solidFill>
              <a:schemeClr val="tx1"/>
            </a:solidFill>
          </a:endParaRPr>
        </a:p>
      </dgm:t>
    </dgm:pt>
    <dgm:pt modelId="{3B42CED8-7726-40D1-BFE3-3C2D659770CE}">
      <dgm:prSet custT="1"/>
      <dgm:spPr/>
      <dgm:t>
        <a:bodyPr/>
        <a:lstStyle/>
        <a:p>
          <a:r>
            <a:rPr lang="en-ZA" sz="1400" b="1" dirty="0">
              <a:solidFill>
                <a:schemeClr val="tx1"/>
              </a:solidFill>
              <a:latin typeface="Arial" panose="020B0604020202020204" pitchFamily="34" charset="0"/>
            </a:rPr>
            <a:t>MOVEMENT</a:t>
          </a:r>
        </a:p>
        <a:p>
          <a:r>
            <a:rPr lang="en-ZA" sz="1400" b="1" dirty="0">
              <a:solidFill>
                <a:schemeClr val="tx1"/>
              </a:solidFill>
              <a:latin typeface="Arial" panose="020B0604020202020204" pitchFamily="34" charset="0"/>
            </a:rPr>
            <a:t>EXERCISE</a:t>
          </a:r>
        </a:p>
      </dgm:t>
    </dgm:pt>
    <dgm:pt modelId="{285E705C-644D-40AD-9DF8-ED234F3D2128}" type="parTrans" cxnId="{689B5156-AC61-4E2F-84D6-EBF182774615}">
      <dgm:prSet/>
      <dgm:spPr>
        <a:ln w="38100">
          <a:solidFill>
            <a:schemeClr val="accent5"/>
          </a:solidFill>
        </a:ln>
      </dgm:spPr>
      <dgm:t>
        <a:bodyPr/>
        <a:lstStyle/>
        <a:p>
          <a:endParaRPr lang="en-ZA">
            <a:solidFill>
              <a:schemeClr val="tx1"/>
            </a:solidFill>
          </a:endParaRPr>
        </a:p>
      </dgm:t>
    </dgm:pt>
    <dgm:pt modelId="{0AC07170-221E-449B-97B3-C7FADF6F77F5}" type="sibTrans" cxnId="{689B5156-AC61-4E2F-84D6-EBF182774615}">
      <dgm:prSet/>
      <dgm:spPr/>
      <dgm:t>
        <a:bodyPr/>
        <a:lstStyle/>
        <a:p>
          <a:endParaRPr lang="en-ZA">
            <a:solidFill>
              <a:schemeClr val="tx1"/>
            </a:solidFill>
          </a:endParaRPr>
        </a:p>
      </dgm:t>
    </dgm:pt>
    <dgm:pt modelId="{B4A0B75C-7BCC-4502-857B-2295BE527BF6}">
      <dgm:prSet custT="1"/>
      <dgm:spPr/>
      <dgm:t>
        <a:bodyPr/>
        <a:lstStyle/>
        <a:p>
          <a:r>
            <a:rPr lang="en-ZA" sz="1400" b="1" dirty="0">
              <a:solidFill>
                <a:schemeClr val="tx1"/>
              </a:solidFill>
              <a:latin typeface="Arial" panose="020B0604020202020204" pitchFamily="34" charset="0"/>
            </a:rPr>
            <a:t>NUTRITION  &amp; DIET</a:t>
          </a:r>
        </a:p>
      </dgm:t>
    </dgm:pt>
    <dgm:pt modelId="{3492C77B-64B1-4713-9876-C3AAEA28D595}" type="parTrans" cxnId="{87129CA0-DA54-40F9-B0A5-4E242A7E9BEC}">
      <dgm:prSet/>
      <dgm:spPr>
        <a:ln w="38100">
          <a:solidFill>
            <a:schemeClr val="accent5"/>
          </a:solidFill>
        </a:ln>
      </dgm:spPr>
      <dgm:t>
        <a:bodyPr/>
        <a:lstStyle/>
        <a:p>
          <a:endParaRPr lang="en-ZA">
            <a:solidFill>
              <a:schemeClr val="tx1"/>
            </a:solidFill>
          </a:endParaRPr>
        </a:p>
      </dgm:t>
    </dgm:pt>
    <dgm:pt modelId="{EAD7B2FE-2FAF-484E-B1F9-699656B11A57}" type="sibTrans" cxnId="{87129CA0-DA54-40F9-B0A5-4E242A7E9BEC}">
      <dgm:prSet/>
      <dgm:spPr/>
      <dgm:t>
        <a:bodyPr/>
        <a:lstStyle/>
        <a:p>
          <a:endParaRPr lang="en-ZA">
            <a:solidFill>
              <a:schemeClr val="tx1"/>
            </a:solidFill>
          </a:endParaRPr>
        </a:p>
      </dgm:t>
    </dgm:pt>
    <dgm:pt modelId="{BB08818C-4D1E-4A56-8AC8-A944E9E21C82}">
      <dgm:prSet custT="1"/>
      <dgm:spPr/>
      <dgm:t>
        <a:bodyPr/>
        <a:lstStyle/>
        <a:p>
          <a:r>
            <a:rPr lang="en-ZA" sz="1400" b="1" dirty="0">
              <a:solidFill>
                <a:schemeClr val="tx1"/>
              </a:solidFill>
              <a:latin typeface="Arial" panose="020B0604020202020204" pitchFamily="34" charset="0"/>
            </a:rPr>
            <a:t>ENVIRONMENT</a:t>
          </a:r>
        </a:p>
      </dgm:t>
    </dgm:pt>
    <dgm:pt modelId="{4CD70DA9-334E-4265-BC25-EF333FCC4221}" type="parTrans" cxnId="{3B6539D8-7FC2-4E42-B347-61DB59F50504}">
      <dgm:prSet/>
      <dgm:spPr>
        <a:ln w="38100">
          <a:solidFill>
            <a:schemeClr val="accent5"/>
          </a:solidFill>
        </a:ln>
      </dgm:spPr>
      <dgm:t>
        <a:bodyPr/>
        <a:lstStyle/>
        <a:p>
          <a:endParaRPr lang="en-ZA"/>
        </a:p>
      </dgm:t>
    </dgm:pt>
    <dgm:pt modelId="{BFC84039-B2E8-4A83-A3B8-E4C8263D0F0D}" type="sibTrans" cxnId="{3B6539D8-7FC2-4E42-B347-61DB59F50504}">
      <dgm:prSet/>
      <dgm:spPr/>
      <dgm:t>
        <a:bodyPr/>
        <a:lstStyle/>
        <a:p>
          <a:endParaRPr lang="en-ZA"/>
        </a:p>
      </dgm:t>
    </dgm:pt>
    <dgm:pt modelId="{824F55DB-EA7D-461B-9968-B690DBFCB94B}" type="pres">
      <dgm:prSet presAssocID="{08EDB1E6-53BF-4584-8B3A-C240F2548964}" presName="cycle" presStyleCnt="0">
        <dgm:presLayoutVars>
          <dgm:chMax val="1"/>
          <dgm:dir/>
          <dgm:animLvl val="ctr"/>
          <dgm:resizeHandles val="exact"/>
        </dgm:presLayoutVars>
      </dgm:prSet>
      <dgm:spPr/>
    </dgm:pt>
    <dgm:pt modelId="{EED44181-062E-4347-9ACA-38DD6F4AF868}" type="pres">
      <dgm:prSet presAssocID="{BD8E6087-F1D2-4523-9CA0-FF47D3B6F1B9}" presName="centerShape" presStyleLbl="node0" presStyleIdx="0" presStyleCnt="1" custScaleX="303376" custScaleY="128842" custLinFactNeighborX="-6665" custLinFactNeighborY="-440"/>
      <dgm:spPr>
        <a:prstGeom prst="roundRect">
          <a:avLst/>
        </a:prstGeom>
      </dgm:spPr>
    </dgm:pt>
    <dgm:pt modelId="{22752110-73B0-4D58-9823-D7EDF78B124D}" type="pres">
      <dgm:prSet presAssocID="{E755CE8E-3F31-4B0D-8C87-25CA81EA54C3}" presName="Name9" presStyleLbl="parChTrans1D2" presStyleIdx="0" presStyleCnt="9"/>
      <dgm:spPr/>
    </dgm:pt>
    <dgm:pt modelId="{271A314E-4295-4571-94F7-68FE4444CFF9}" type="pres">
      <dgm:prSet presAssocID="{E755CE8E-3F31-4B0D-8C87-25CA81EA54C3}" presName="connTx" presStyleLbl="parChTrans1D2" presStyleIdx="0" presStyleCnt="9"/>
      <dgm:spPr/>
    </dgm:pt>
    <dgm:pt modelId="{4889FF90-441F-4438-8598-B4F8C6264B75}" type="pres">
      <dgm:prSet presAssocID="{D1FC9A95-D526-42F5-96E5-15650F926179}" presName="node" presStyleLbl="node1" presStyleIdx="0" presStyleCnt="9" custScaleX="188539" custScaleY="94269" custRadScaleRad="88562" custRadScaleInc="-41176">
        <dgm:presLayoutVars>
          <dgm:bulletEnabled val="1"/>
        </dgm:presLayoutVars>
      </dgm:prSet>
      <dgm:spPr>
        <a:prstGeom prst="roundRect">
          <a:avLst/>
        </a:prstGeom>
      </dgm:spPr>
    </dgm:pt>
    <dgm:pt modelId="{ED634D1B-F3CF-4841-939E-B6B3457A639B}" type="pres">
      <dgm:prSet presAssocID="{AFE7EAB0-335B-4C82-B651-BBB745BCC5A8}" presName="Name9" presStyleLbl="parChTrans1D2" presStyleIdx="1" presStyleCnt="9"/>
      <dgm:spPr/>
    </dgm:pt>
    <dgm:pt modelId="{97B209B4-D739-4D42-A527-8193114F7961}" type="pres">
      <dgm:prSet presAssocID="{AFE7EAB0-335B-4C82-B651-BBB745BCC5A8}" presName="connTx" presStyleLbl="parChTrans1D2" presStyleIdx="1" presStyleCnt="9"/>
      <dgm:spPr/>
    </dgm:pt>
    <dgm:pt modelId="{BD0937EB-C8E5-4FF2-BD15-42133F4F7CA5}" type="pres">
      <dgm:prSet presAssocID="{76AF0A93-CD77-4ED6-AD77-086448336A03}" presName="node" presStyleLbl="node1" presStyleIdx="1" presStyleCnt="9" custScaleX="188539" custScaleY="94269" custRadScaleRad="158369" custRadScaleInc="96913">
        <dgm:presLayoutVars>
          <dgm:bulletEnabled val="1"/>
        </dgm:presLayoutVars>
      </dgm:prSet>
      <dgm:spPr>
        <a:prstGeom prst="roundRect">
          <a:avLst/>
        </a:prstGeom>
      </dgm:spPr>
    </dgm:pt>
    <dgm:pt modelId="{4080F84B-A9AF-4E94-8924-11099E33EFE1}" type="pres">
      <dgm:prSet presAssocID="{14268CE8-6050-4337-9121-98F115747E8D}" presName="Name9" presStyleLbl="parChTrans1D2" presStyleIdx="2" presStyleCnt="9"/>
      <dgm:spPr/>
    </dgm:pt>
    <dgm:pt modelId="{003F149E-D12D-44AE-B93B-09E10CC448EC}" type="pres">
      <dgm:prSet presAssocID="{14268CE8-6050-4337-9121-98F115747E8D}" presName="connTx" presStyleLbl="parChTrans1D2" presStyleIdx="2" presStyleCnt="9"/>
      <dgm:spPr/>
    </dgm:pt>
    <dgm:pt modelId="{4D8374EC-3AEF-47AA-AB1E-A6F477593CCB}" type="pres">
      <dgm:prSet presAssocID="{7B5E9712-BFC8-4E5D-9BE2-DD894B6D6D6E}" presName="node" presStyleLbl="node1" presStyleIdx="2" presStyleCnt="9" custScaleX="188539" custScaleY="94269" custRadScaleRad="162366" custRadScaleInc="49721">
        <dgm:presLayoutVars>
          <dgm:bulletEnabled val="1"/>
        </dgm:presLayoutVars>
      </dgm:prSet>
      <dgm:spPr>
        <a:prstGeom prst="roundRect">
          <a:avLst/>
        </a:prstGeom>
      </dgm:spPr>
    </dgm:pt>
    <dgm:pt modelId="{F151D2FF-5B9D-4CE3-821C-096D7CB157C1}" type="pres">
      <dgm:prSet presAssocID="{E0923306-3576-44B4-A01D-2EF438EF746E}" presName="Name9" presStyleLbl="parChTrans1D2" presStyleIdx="3" presStyleCnt="9"/>
      <dgm:spPr/>
    </dgm:pt>
    <dgm:pt modelId="{DE51B94F-C0D3-4013-A251-FAD800E8190A}" type="pres">
      <dgm:prSet presAssocID="{E0923306-3576-44B4-A01D-2EF438EF746E}" presName="connTx" presStyleLbl="parChTrans1D2" presStyleIdx="3" presStyleCnt="9"/>
      <dgm:spPr/>
    </dgm:pt>
    <dgm:pt modelId="{400EE60C-53DD-4851-9AD2-F3CA8A920F5C}" type="pres">
      <dgm:prSet presAssocID="{9D79FEC6-D3F8-4C55-AB47-A0B281DD3BE3}" presName="node" presStyleLbl="node1" presStyleIdx="3" presStyleCnt="9" custScaleX="188539" custScaleY="94269" custRadScaleRad="171243" custRadScaleInc="-41170">
        <dgm:presLayoutVars>
          <dgm:bulletEnabled val="1"/>
        </dgm:presLayoutVars>
      </dgm:prSet>
      <dgm:spPr>
        <a:prstGeom prst="roundRect">
          <a:avLst/>
        </a:prstGeom>
      </dgm:spPr>
    </dgm:pt>
    <dgm:pt modelId="{3E21E22F-57D3-4DE4-A0AC-4A9017D0ADFA}" type="pres">
      <dgm:prSet presAssocID="{A7625300-20F9-41E2-83C8-DC87FBB80433}" presName="Name9" presStyleLbl="parChTrans1D2" presStyleIdx="4" presStyleCnt="9"/>
      <dgm:spPr/>
    </dgm:pt>
    <dgm:pt modelId="{0A30B16A-FE2A-4CC0-9DB2-FD9CF355B613}" type="pres">
      <dgm:prSet presAssocID="{A7625300-20F9-41E2-83C8-DC87FBB80433}" presName="connTx" presStyleLbl="parChTrans1D2" presStyleIdx="4" presStyleCnt="9"/>
      <dgm:spPr/>
    </dgm:pt>
    <dgm:pt modelId="{5814D4CE-B5A1-481C-BC3F-7E08772B2EAC}" type="pres">
      <dgm:prSet presAssocID="{A8F93888-5765-4865-BF7B-5FA6E12C5B98}" presName="node" presStyleLbl="node1" presStyleIdx="4" presStyleCnt="9" custScaleX="188539" custScaleY="94269" custRadScaleRad="93545" custRadScaleInc="-56690">
        <dgm:presLayoutVars>
          <dgm:bulletEnabled val="1"/>
        </dgm:presLayoutVars>
      </dgm:prSet>
      <dgm:spPr>
        <a:prstGeom prst="roundRect">
          <a:avLst/>
        </a:prstGeom>
      </dgm:spPr>
    </dgm:pt>
    <dgm:pt modelId="{5CB1B8CF-E4EE-470A-ABEB-B4A79435D7D2}" type="pres">
      <dgm:prSet presAssocID="{3B920006-A7F0-4EE7-B3C7-B2DF7434FF16}" presName="Name9" presStyleLbl="parChTrans1D2" presStyleIdx="5" presStyleCnt="9"/>
      <dgm:spPr/>
    </dgm:pt>
    <dgm:pt modelId="{5211A2CB-6B72-4377-9463-064ADB9A1E49}" type="pres">
      <dgm:prSet presAssocID="{3B920006-A7F0-4EE7-B3C7-B2DF7434FF16}" presName="connTx" presStyleLbl="parChTrans1D2" presStyleIdx="5" presStyleCnt="9"/>
      <dgm:spPr/>
    </dgm:pt>
    <dgm:pt modelId="{DD485722-3BF6-4BD8-A7E7-CFF26D434F25}" type="pres">
      <dgm:prSet presAssocID="{B6B11BA9-5707-4EB9-A64C-792D70BCC1A4}" presName="node" presStyleLbl="node1" presStyleIdx="5" presStyleCnt="9" custScaleX="188539" custScaleY="94269" custRadScaleRad="101680" custRadScaleInc="91038">
        <dgm:presLayoutVars>
          <dgm:bulletEnabled val="1"/>
        </dgm:presLayoutVars>
      </dgm:prSet>
      <dgm:spPr>
        <a:prstGeom prst="roundRect">
          <a:avLst/>
        </a:prstGeom>
      </dgm:spPr>
    </dgm:pt>
    <dgm:pt modelId="{25BD4AF6-0643-433E-ADC0-B70ECA325368}" type="pres">
      <dgm:prSet presAssocID="{285E705C-644D-40AD-9DF8-ED234F3D2128}" presName="Name9" presStyleLbl="parChTrans1D2" presStyleIdx="6" presStyleCnt="9"/>
      <dgm:spPr/>
    </dgm:pt>
    <dgm:pt modelId="{6CDBA3FE-EAD5-4F7E-AA68-E9968D68723A}" type="pres">
      <dgm:prSet presAssocID="{285E705C-644D-40AD-9DF8-ED234F3D2128}" presName="connTx" presStyleLbl="parChTrans1D2" presStyleIdx="6" presStyleCnt="9"/>
      <dgm:spPr/>
    </dgm:pt>
    <dgm:pt modelId="{0D7D31C1-302F-40C7-9DBE-68F79E65C5DE}" type="pres">
      <dgm:prSet presAssocID="{3B42CED8-7726-40D1-BFE3-3C2D659770CE}" presName="node" presStyleLbl="node1" presStyleIdx="6" presStyleCnt="9" custScaleX="188539" custScaleY="94269" custRadScaleRad="189008" custRadScaleInc="45682">
        <dgm:presLayoutVars>
          <dgm:bulletEnabled val="1"/>
        </dgm:presLayoutVars>
      </dgm:prSet>
      <dgm:spPr>
        <a:prstGeom prst="roundRect">
          <a:avLst/>
        </a:prstGeom>
      </dgm:spPr>
    </dgm:pt>
    <dgm:pt modelId="{23B09388-B0E7-43E7-B4C1-9B735958622F}" type="pres">
      <dgm:prSet presAssocID="{3492C77B-64B1-4713-9876-C3AAEA28D595}" presName="Name9" presStyleLbl="parChTrans1D2" presStyleIdx="7" presStyleCnt="9"/>
      <dgm:spPr/>
    </dgm:pt>
    <dgm:pt modelId="{CFE7550A-A28B-4527-B91C-95B86CCBEDC7}" type="pres">
      <dgm:prSet presAssocID="{3492C77B-64B1-4713-9876-C3AAEA28D595}" presName="connTx" presStyleLbl="parChTrans1D2" presStyleIdx="7" presStyleCnt="9"/>
      <dgm:spPr/>
    </dgm:pt>
    <dgm:pt modelId="{9C05D6DF-B2B5-4020-A28A-A85B7257160E}" type="pres">
      <dgm:prSet presAssocID="{B4A0B75C-7BCC-4502-857B-2295BE527BF6}" presName="node" presStyleLbl="node1" presStyleIdx="7" presStyleCnt="9" custScaleX="188539" custScaleY="94269" custRadScaleRad="185016" custRadScaleInc="-46478">
        <dgm:presLayoutVars>
          <dgm:bulletEnabled val="1"/>
        </dgm:presLayoutVars>
      </dgm:prSet>
      <dgm:spPr>
        <a:prstGeom prst="roundRect">
          <a:avLst/>
        </a:prstGeom>
      </dgm:spPr>
    </dgm:pt>
    <dgm:pt modelId="{E4D598DD-7462-436A-A7F1-58FB6CC0D262}" type="pres">
      <dgm:prSet presAssocID="{4CD70DA9-334E-4265-BC25-EF333FCC4221}" presName="Name9" presStyleLbl="parChTrans1D2" presStyleIdx="8" presStyleCnt="9"/>
      <dgm:spPr/>
    </dgm:pt>
    <dgm:pt modelId="{3FD863F5-EC0D-450E-AAB9-5E0CF421E1C9}" type="pres">
      <dgm:prSet presAssocID="{4CD70DA9-334E-4265-BC25-EF333FCC4221}" presName="connTx" presStyleLbl="parChTrans1D2" presStyleIdx="8" presStyleCnt="9"/>
      <dgm:spPr/>
    </dgm:pt>
    <dgm:pt modelId="{57687052-0DAF-47B6-9527-5B340A29A654}" type="pres">
      <dgm:prSet presAssocID="{BB08818C-4D1E-4A56-8AC8-A944E9E21C82}" presName="node" presStyleLbl="node1" presStyleIdx="8" presStyleCnt="9" custScaleX="188539" custScaleY="94269" custRadScaleRad="172408" custRadScaleInc="-110532">
        <dgm:presLayoutVars>
          <dgm:bulletEnabled val="1"/>
        </dgm:presLayoutVars>
      </dgm:prSet>
      <dgm:spPr>
        <a:prstGeom prst="roundRect">
          <a:avLst/>
        </a:prstGeom>
      </dgm:spPr>
    </dgm:pt>
  </dgm:ptLst>
  <dgm:cxnLst>
    <dgm:cxn modelId="{C3BB3A0A-CC69-4432-8D20-4D25DF6DEBAF}" type="presOf" srcId="{3492C77B-64B1-4713-9876-C3AAEA28D595}" destId="{23B09388-B0E7-43E7-B4C1-9B735958622F}" srcOrd="0" destOrd="0" presId="urn:microsoft.com/office/officeart/2005/8/layout/radial1"/>
    <dgm:cxn modelId="{01CC8010-CFB0-4BAE-976D-D33ED28F16D3}" type="presOf" srcId="{A8F93888-5765-4865-BF7B-5FA6E12C5B98}" destId="{5814D4CE-B5A1-481C-BC3F-7E08772B2EAC}" srcOrd="0" destOrd="0" presId="urn:microsoft.com/office/officeart/2005/8/layout/radial1"/>
    <dgm:cxn modelId="{4A166E1E-87EF-461B-8A62-30F2E7F90CFE}" type="presOf" srcId="{08EDB1E6-53BF-4584-8B3A-C240F2548964}" destId="{824F55DB-EA7D-461B-9968-B690DBFCB94B}" srcOrd="0" destOrd="0" presId="urn:microsoft.com/office/officeart/2005/8/layout/radial1"/>
    <dgm:cxn modelId="{E37B8221-535D-4A88-B44B-F62AC22FED32}" type="presOf" srcId="{B6B11BA9-5707-4EB9-A64C-792D70BCC1A4}" destId="{DD485722-3BF6-4BD8-A7E7-CFF26D434F25}" srcOrd="0" destOrd="0" presId="urn:microsoft.com/office/officeart/2005/8/layout/radial1"/>
    <dgm:cxn modelId="{9EFA4F26-9639-4F35-A959-E3E42FAA71AC}" type="presOf" srcId="{E0923306-3576-44B4-A01D-2EF438EF746E}" destId="{F151D2FF-5B9D-4CE3-821C-096D7CB157C1}" srcOrd="0" destOrd="0" presId="urn:microsoft.com/office/officeart/2005/8/layout/radial1"/>
    <dgm:cxn modelId="{65576428-6842-4AE8-A31B-CD5432F2782F}" type="presOf" srcId="{A7625300-20F9-41E2-83C8-DC87FBB80433}" destId="{0A30B16A-FE2A-4CC0-9DB2-FD9CF355B613}" srcOrd="1" destOrd="0" presId="urn:microsoft.com/office/officeart/2005/8/layout/radial1"/>
    <dgm:cxn modelId="{CA360C2B-B81D-456A-BCA4-D0562B8AD34E}" type="presOf" srcId="{AFE7EAB0-335B-4C82-B651-BBB745BCC5A8}" destId="{97B209B4-D739-4D42-A527-8193114F7961}" srcOrd="1" destOrd="0" presId="urn:microsoft.com/office/officeart/2005/8/layout/radial1"/>
    <dgm:cxn modelId="{D451123A-8099-4BD8-A979-933166FDFEAB}" type="presOf" srcId="{B4A0B75C-7BCC-4502-857B-2295BE527BF6}" destId="{9C05D6DF-B2B5-4020-A28A-A85B7257160E}" srcOrd="0" destOrd="0" presId="urn:microsoft.com/office/officeart/2005/8/layout/radial1"/>
    <dgm:cxn modelId="{21344B3F-EBC2-4DD9-9FB7-C134842B6798}" type="presOf" srcId="{E755CE8E-3F31-4B0D-8C87-25CA81EA54C3}" destId="{271A314E-4295-4571-94F7-68FE4444CFF9}" srcOrd="1" destOrd="0" presId="urn:microsoft.com/office/officeart/2005/8/layout/radial1"/>
    <dgm:cxn modelId="{6D219C40-51F5-42BE-875D-C1707AB03E00}" type="presOf" srcId="{AFE7EAB0-335B-4C82-B651-BBB745BCC5A8}" destId="{ED634D1B-F3CF-4841-939E-B6B3457A639B}" srcOrd="0" destOrd="0" presId="urn:microsoft.com/office/officeart/2005/8/layout/radial1"/>
    <dgm:cxn modelId="{B14DD440-DEEA-45FE-A381-D305AB1E5491}" type="presOf" srcId="{E0923306-3576-44B4-A01D-2EF438EF746E}" destId="{DE51B94F-C0D3-4013-A251-FAD800E8190A}" srcOrd="1" destOrd="0" presId="urn:microsoft.com/office/officeart/2005/8/layout/radial1"/>
    <dgm:cxn modelId="{2C678B5B-0957-4981-88FC-977A5FC6065C}" type="presOf" srcId="{3B42CED8-7726-40D1-BFE3-3C2D659770CE}" destId="{0D7D31C1-302F-40C7-9DBE-68F79E65C5DE}" srcOrd="0" destOrd="0" presId="urn:microsoft.com/office/officeart/2005/8/layout/radial1"/>
    <dgm:cxn modelId="{C767945E-8E7B-4F34-97FF-0B68D6C4FDD4}" srcId="{BD8E6087-F1D2-4523-9CA0-FF47D3B6F1B9}" destId="{B6B11BA9-5707-4EB9-A64C-792D70BCC1A4}" srcOrd="5" destOrd="0" parTransId="{3B920006-A7F0-4EE7-B3C7-B2DF7434FF16}" sibTransId="{E25794D3-B9A8-4744-B41F-2993521C4EBE}"/>
    <dgm:cxn modelId="{0F021D61-0E3F-440D-87A2-2A14022E1816}" srcId="{BD8E6087-F1D2-4523-9CA0-FF47D3B6F1B9}" destId="{7B5E9712-BFC8-4E5D-9BE2-DD894B6D6D6E}" srcOrd="2" destOrd="0" parTransId="{14268CE8-6050-4337-9121-98F115747E8D}" sibTransId="{8EC7C932-7B62-4732-ACF3-8AFE5FCCDB6E}"/>
    <dgm:cxn modelId="{79403F68-5953-48A2-AE59-CD6481ED29FE}" type="presOf" srcId="{76AF0A93-CD77-4ED6-AD77-086448336A03}" destId="{BD0937EB-C8E5-4FF2-BD15-42133F4F7CA5}" srcOrd="0" destOrd="0" presId="urn:microsoft.com/office/officeart/2005/8/layout/radial1"/>
    <dgm:cxn modelId="{43A13049-BE78-4D04-B4C1-0C068F022987}" srcId="{BD8E6087-F1D2-4523-9CA0-FF47D3B6F1B9}" destId="{D1FC9A95-D526-42F5-96E5-15650F926179}" srcOrd="0" destOrd="0" parTransId="{E755CE8E-3F31-4B0D-8C87-25CA81EA54C3}" sibTransId="{D893C98F-A799-49F5-B653-2BCF5756113C}"/>
    <dgm:cxn modelId="{689B5156-AC61-4E2F-84D6-EBF182774615}" srcId="{BD8E6087-F1D2-4523-9CA0-FF47D3B6F1B9}" destId="{3B42CED8-7726-40D1-BFE3-3C2D659770CE}" srcOrd="6" destOrd="0" parTransId="{285E705C-644D-40AD-9DF8-ED234F3D2128}" sibTransId="{0AC07170-221E-449B-97B3-C7FADF6F77F5}"/>
    <dgm:cxn modelId="{46216057-7A3C-403E-87AE-95F9D4DE54F9}" type="presOf" srcId="{4CD70DA9-334E-4265-BC25-EF333FCC4221}" destId="{E4D598DD-7462-436A-A7F1-58FB6CC0D262}" srcOrd="0" destOrd="0" presId="urn:microsoft.com/office/officeart/2005/8/layout/radial1"/>
    <dgm:cxn modelId="{DB338E7B-F260-482F-A230-D49BD4E0948A}" type="presOf" srcId="{4CD70DA9-334E-4265-BC25-EF333FCC4221}" destId="{3FD863F5-EC0D-450E-AAB9-5E0CF421E1C9}" srcOrd="1" destOrd="0" presId="urn:microsoft.com/office/officeart/2005/8/layout/radial1"/>
    <dgm:cxn modelId="{0FA8238E-3856-4AFA-B705-97A67801D064}" type="presOf" srcId="{D1FC9A95-D526-42F5-96E5-15650F926179}" destId="{4889FF90-441F-4438-8598-B4F8C6264B75}" srcOrd="0" destOrd="0" presId="urn:microsoft.com/office/officeart/2005/8/layout/radial1"/>
    <dgm:cxn modelId="{D5FB1796-221C-4483-A51F-52989863AEE8}" srcId="{BD8E6087-F1D2-4523-9CA0-FF47D3B6F1B9}" destId="{A8F93888-5765-4865-BF7B-5FA6E12C5B98}" srcOrd="4" destOrd="0" parTransId="{A7625300-20F9-41E2-83C8-DC87FBB80433}" sibTransId="{AD1D3E97-613E-4533-AB7E-C3C2B460C395}"/>
    <dgm:cxn modelId="{52985D99-BD00-4A55-ADAC-3F76C43185DD}" type="presOf" srcId="{14268CE8-6050-4337-9121-98F115747E8D}" destId="{003F149E-D12D-44AE-B93B-09E10CC448EC}" srcOrd="1" destOrd="0" presId="urn:microsoft.com/office/officeart/2005/8/layout/radial1"/>
    <dgm:cxn modelId="{87129CA0-DA54-40F9-B0A5-4E242A7E9BEC}" srcId="{BD8E6087-F1D2-4523-9CA0-FF47D3B6F1B9}" destId="{B4A0B75C-7BCC-4502-857B-2295BE527BF6}" srcOrd="7" destOrd="0" parTransId="{3492C77B-64B1-4713-9876-C3AAEA28D595}" sibTransId="{EAD7B2FE-2FAF-484E-B1F9-699656B11A57}"/>
    <dgm:cxn modelId="{3237B2A2-826E-4CB5-A1B4-8E7920940134}" type="presOf" srcId="{3B920006-A7F0-4EE7-B3C7-B2DF7434FF16}" destId="{5CB1B8CF-E4EE-470A-ABEB-B4A79435D7D2}" srcOrd="0" destOrd="0" presId="urn:microsoft.com/office/officeart/2005/8/layout/radial1"/>
    <dgm:cxn modelId="{CE98B3AB-206A-40CE-B403-BAFB26F7F2A6}" srcId="{08EDB1E6-53BF-4584-8B3A-C240F2548964}" destId="{BD8E6087-F1D2-4523-9CA0-FF47D3B6F1B9}" srcOrd="0" destOrd="0" parTransId="{71BE5330-95FA-4C48-B49C-2C5ADCCCDD27}" sibTransId="{C8759A3B-1828-45CC-B0E0-AB95B6B507B2}"/>
    <dgm:cxn modelId="{6DBF7CAF-6415-4F0C-8E7C-613D5E38B8C4}" type="presOf" srcId="{3492C77B-64B1-4713-9876-C3AAEA28D595}" destId="{CFE7550A-A28B-4527-B91C-95B86CCBEDC7}" srcOrd="1" destOrd="0" presId="urn:microsoft.com/office/officeart/2005/8/layout/radial1"/>
    <dgm:cxn modelId="{54BA4BBB-200A-4B2A-9F9A-B4AE7903BA47}" type="presOf" srcId="{285E705C-644D-40AD-9DF8-ED234F3D2128}" destId="{25BD4AF6-0643-433E-ADC0-B70ECA325368}" srcOrd="0" destOrd="0" presId="urn:microsoft.com/office/officeart/2005/8/layout/radial1"/>
    <dgm:cxn modelId="{CE042CBD-D142-41D8-BD58-38E5C40E69BD}" type="presOf" srcId="{BD8E6087-F1D2-4523-9CA0-FF47D3B6F1B9}" destId="{EED44181-062E-4347-9ACA-38DD6F4AF868}" srcOrd="0" destOrd="0" presId="urn:microsoft.com/office/officeart/2005/8/layout/radial1"/>
    <dgm:cxn modelId="{C66033C3-6A64-4AC2-A3A5-2DCA9C9E2794}" srcId="{BD8E6087-F1D2-4523-9CA0-FF47D3B6F1B9}" destId="{9D79FEC6-D3F8-4C55-AB47-A0B281DD3BE3}" srcOrd="3" destOrd="0" parTransId="{E0923306-3576-44B4-A01D-2EF438EF746E}" sibTransId="{267F053A-ADEC-4870-98E7-92080D214B70}"/>
    <dgm:cxn modelId="{D3DA7FC6-53FC-4285-A6F0-E8853DB63B21}" type="presOf" srcId="{9D79FEC6-D3F8-4C55-AB47-A0B281DD3BE3}" destId="{400EE60C-53DD-4851-9AD2-F3CA8A920F5C}" srcOrd="0" destOrd="0" presId="urn:microsoft.com/office/officeart/2005/8/layout/radial1"/>
    <dgm:cxn modelId="{3B6539D8-7FC2-4E42-B347-61DB59F50504}" srcId="{BD8E6087-F1D2-4523-9CA0-FF47D3B6F1B9}" destId="{BB08818C-4D1E-4A56-8AC8-A944E9E21C82}" srcOrd="8" destOrd="0" parTransId="{4CD70DA9-334E-4265-BC25-EF333FCC4221}" sibTransId="{BFC84039-B2E8-4A83-A3B8-E4C8263D0F0D}"/>
    <dgm:cxn modelId="{258228E4-3064-4599-B992-5B2358EBEA7B}" type="presOf" srcId="{285E705C-644D-40AD-9DF8-ED234F3D2128}" destId="{6CDBA3FE-EAD5-4F7E-AA68-E9968D68723A}" srcOrd="1" destOrd="0" presId="urn:microsoft.com/office/officeart/2005/8/layout/radial1"/>
    <dgm:cxn modelId="{F65CDAE8-2699-4AF0-A3A5-F0D45ACC6442}" type="presOf" srcId="{7B5E9712-BFC8-4E5D-9BE2-DD894B6D6D6E}" destId="{4D8374EC-3AEF-47AA-AB1E-A6F477593CCB}" srcOrd="0" destOrd="0" presId="urn:microsoft.com/office/officeart/2005/8/layout/radial1"/>
    <dgm:cxn modelId="{10CF40EC-61C3-49C0-B6FE-34740DBE3FC3}" type="presOf" srcId="{3B920006-A7F0-4EE7-B3C7-B2DF7434FF16}" destId="{5211A2CB-6B72-4377-9463-064ADB9A1E49}" srcOrd="1" destOrd="0" presId="urn:microsoft.com/office/officeart/2005/8/layout/radial1"/>
    <dgm:cxn modelId="{7DF4A7F2-DEF2-4707-A228-F5B3BDB62561}" type="presOf" srcId="{A7625300-20F9-41E2-83C8-DC87FBB80433}" destId="{3E21E22F-57D3-4DE4-A0AC-4A9017D0ADFA}" srcOrd="0" destOrd="0" presId="urn:microsoft.com/office/officeart/2005/8/layout/radial1"/>
    <dgm:cxn modelId="{816824F6-67AA-47B2-8559-33C49ED4ECA5}" srcId="{BD8E6087-F1D2-4523-9CA0-FF47D3B6F1B9}" destId="{76AF0A93-CD77-4ED6-AD77-086448336A03}" srcOrd="1" destOrd="0" parTransId="{AFE7EAB0-335B-4C82-B651-BBB745BCC5A8}" sibTransId="{9BC30ABA-D1AE-476E-9B80-34ABB9E7EC0B}"/>
    <dgm:cxn modelId="{91F236F8-56D6-4137-A914-AAAF718F3222}" type="presOf" srcId="{14268CE8-6050-4337-9121-98F115747E8D}" destId="{4080F84B-A9AF-4E94-8924-11099E33EFE1}" srcOrd="0" destOrd="0" presId="urn:microsoft.com/office/officeart/2005/8/layout/radial1"/>
    <dgm:cxn modelId="{1FA5E3FB-19A8-4A58-B8EE-63F783A69BEA}" type="presOf" srcId="{BB08818C-4D1E-4A56-8AC8-A944E9E21C82}" destId="{57687052-0DAF-47B6-9527-5B340A29A654}" srcOrd="0" destOrd="0" presId="urn:microsoft.com/office/officeart/2005/8/layout/radial1"/>
    <dgm:cxn modelId="{DFBE80FD-B850-4FF0-8AF3-7C5E4EA91A65}" type="presOf" srcId="{E755CE8E-3F31-4B0D-8C87-25CA81EA54C3}" destId="{22752110-73B0-4D58-9823-D7EDF78B124D}" srcOrd="0" destOrd="0" presId="urn:microsoft.com/office/officeart/2005/8/layout/radial1"/>
    <dgm:cxn modelId="{D27D0110-E37D-49BF-8FE0-48E87F754DF4}" type="presParOf" srcId="{824F55DB-EA7D-461B-9968-B690DBFCB94B}" destId="{EED44181-062E-4347-9ACA-38DD6F4AF868}" srcOrd="0" destOrd="0" presId="urn:microsoft.com/office/officeart/2005/8/layout/radial1"/>
    <dgm:cxn modelId="{64A2DAB6-91E2-4782-B528-47480B7A9840}" type="presParOf" srcId="{824F55DB-EA7D-461B-9968-B690DBFCB94B}" destId="{22752110-73B0-4D58-9823-D7EDF78B124D}" srcOrd="1" destOrd="0" presId="urn:microsoft.com/office/officeart/2005/8/layout/radial1"/>
    <dgm:cxn modelId="{845BF1A7-4907-4C2E-BADB-C29B5DFC903C}" type="presParOf" srcId="{22752110-73B0-4D58-9823-D7EDF78B124D}" destId="{271A314E-4295-4571-94F7-68FE4444CFF9}" srcOrd="0" destOrd="0" presId="urn:microsoft.com/office/officeart/2005/8/layout/radial1"/>
    <dgm:cxn modelId="{3F9B2089-3847-40BA-A698-7EB5F483945B}" type="presParOf" srcId="{824F55DB-EA7D-461B-9968-B690DBFCB94B}" destId="{4889FF90-441F-4438-8598-B4F8C6264B75}" srcOrd="2" destOrd="0" presId="urn:microsoft.com/office/officeart/2005/8/layout/radial1"/>
    <dgm:cxn modelId="{0F40B7AE-A184-4580-93B2-69F7A5E9B929}" type="presParOf" srcId="{824F55DB-EA7D-461B-9968-B690DBFCB94B}" destId="{ED634D1B-F3CF-4841-939E-B6B3457A639B}" srcOrd="3" destOrd="0" presId="urn:microsoft.com/office/officeart/2005/8/layout/radial1"/>
    <dgm:cxn modelId="{218EF540-37C7-461F-89CA-281F892C6DEE}" type="presParOf" srcId="{ED634D1B-F3CF-4841-939E-B6B3457A639B}" destId="{97B209B4-D739-4D42-A527-8193114F7961}" srcOrd="0" destOrd="0" presId="urn:microsoft.com/office/officeart/2005/8/layout/radial1"/>
    <dgm:cxn modelId="{C44BCC66-2AC7-46BF-B9F9-9458EE68A39E}" type="presParOf" srcId="{824F55DB-EA7D-461B-9968-B690DBFCB94B}" destId="{BD0937EB-C8E5-4FF2-BD15-42133F4F7CA5}" srcOrd="4" destOrd="0" presId="urn:microsoft.com/office/officeart/2005/8/layout/radial1"/>
    <dgm:cxn modelId="{501DEC9C-8C6C-451F-B822-4EAAA60871E9}" type="presParOf" srcId="{824F55DB-EA7D-461B-9968-B690DBFCB94B}" destId="{4080F84B-A9AF-4E94-8924-11099E33EFE1}" srcOrd="5" destOrd="0" presId="urn:microsoft.com/office/officeart/2005/8/layout/radial1"/>
    <dgm:cxn modelId="{CFAD160D-4C2B-4343-9693-73DE185FB479}" type="presParOf" srcId="{4080F84B-A9AF-4E94-8924-11099E33EFE1}" destId="{003F149E-D12D-44AE-B93B-09E10CC448EC}" srcOrd="0" destOrd="0" presId="urn:microsoft.com/office/officeart/2005/8/layout/radial1"/>
    <dgm:cxn modelId="{6AC00974-3C52-44AB-B236-7C6CD47DB739}" type="presParOf" srcId="{824F55DB-EA7D-461B-9968-B690DBFCB94B}" destId="{4D8374EC-3AEF-47AA-AB1E-A6F477593CCB}" srcOrd="6" destOrd="0" presId="urn:microsoft.com/office/officeart/2005/8/layout/radial1"/>
    <dgm:cxn modelId="{149D9681-6091-415B-B95D-6951E48D075A}" type="presParOf" srcId="{824F55DB-EA7D-461B-9968-B690DBFCB94B}" destId="{F151D2FF-5B9D-4CE3-821C-096D7CB157C1}" srcOrd="7" destOrd="0" presId="urn:microsoft.com/office/officeart/2005/8/layout/radial1"/>
    <dgm:cxn modelId="{616024DF-DED6-4855-B423-94CB08772A17}" type="presParOf" srcId="{F151D2FF-5B9D-4CE3-821C-096D7CB157C1}" destId="{DE51B94F-C0D3-4013-A251-FAD800E8190A}" srcOrd="0" destOrd="0" presId="urn:microsoft.com/office/officeart/2005/8/layout/radial1"/>
    <dgm:cxn modelId="{BF4DEC0A-5EB5-4038-9B9E-8763362445CC}" type="presParOf" srcId="{824F55DB-EA7D-461B-9968-B690DBFCB94B}" destId="{400EE60C-53DD-4851-9AD2-F3CA8A920F5C}" srcOrd="8" destOrd="0" presId="urn:microsoft.com/office/officeart/2005/8/layout/radial1"/>
    <dgm:cxn modelId="{4F9F3F34-6E81-45B2-962C-844F55954DAE}" type="presParOf" srcId="{824F55DB-EA7D-461B-9968-B690DBFCB94B}" destId="{3E21E22F-57D3-4DE4-A0AC-4A9017D0ADFA}" srcOrd="9" destOrd="0" presId="urn:microsoft.com/office/officeart/2005/8/layout/radial1"/>
    <dgm:cxn modelId="{E3B0295B-DAF6-4A06-8675-2BA6D954268F}" type="presParOf" srcId="{3E21E22F-57D3-4DE4-A0AC-4A9017D0ADFA}" destId="{0A30B16A-FE2A-4CC0-9DB2-FD9CF355B613}" srcOrd="0" destOrd="0" presId="urn:microsoft.com/office/officeart/2005/8/layout/radial1"/>
    <dgm:cxn modelId="{D07324F5-10E8-46EA-8032-A6FD358DF6CC}" type="presParOf" srcId="{824F55DB-EA7D-461B-9968-B690DBFCB94B}" destId="{5814D4CE-B5A1-481C-BC3F-7E08772B2EAC}" srcOrd="10" destOrd="0" presId="urn:microsoft.com/office/officeart/2005/8/layout/radial1"/>
    <dgm:cxn modelId="{76B6F86C-0FDF-493B-9E56-2CF5446ECBE6}" type="presParOf" srcId="{824F55DB-EA7D-461B-9968-B690DBFCB94B}" destId="{5CB1B8CF-E4EE-470A-ABEB-B4A79435D7D2}" srcOrd="11" destOrd="0" presId="urn:microsoft.com/office/officeart/2005/8/layout/radial1"/>
    <dgm:cxn modelId="{67A85704-AA1A-4919-A60C-62B7DCE6EB19}" type="presParOf" srcId="{5CB1B8CF-E4EE-470A-ABEB-B4A79435D7D2}" destId="{5211A2CB-6B72-4377-9463-064ADB9A1E49}" srcOrd="0" destOrd="0" presId="urn:microsoft.com/office/officeart/2005/8/layout/radial1"/>
    <dgm:cxn modelId="{190DF7DA-C699-4674-AE43-A0FD4A025CE8}" type="presParOf" srcId="{824F55DB-EA7D-461B-9968-B690DBFCB94B}" destId="{DD485722-3BF6-4BD8-A7E7-CFF26D434F25}" srcOrd="12" destOrd="0" presId="urn:microsoft.com/office/officeart/2005/8/layout/radial1"/>
    <dgm:cxn modelId="{2492EFB6-1181-4309-B5FD-EB860E78CC61}" type="presParOf" srcId="{824F55DB-EA7D-461B-9968-B690DBFCB94B}" destId="{25BD4AF6-0643-433E-ADC0-B70ECA325368}" srcOrd="13" destOrd="0" presId="urn:microsoft.com/office/officeart/2005/8/layout/radial1"/>
    <dgm:cxn modelId="{46128969-70B8-4C3C-8646-891799ADF927}" type="presParOf" srcId="{25BD4AF6-0643-433E-ADC0-B70ECA325368}" destId="{6CDBA3FE-EAD5-4F7E-AA68-E9968D68723A}" srcOrd="0" destOrd="0" presId="urn:microsoft.com/office/officeart/2005/8/layout/radial1"/>
    <dgm:cxn modelId="{3AF0BC8A-1C27-409B-AC6C-3A9CAF8ED8FB}" type="presParOf" srcId="{824F55DB-EA7D-461B-9968-B690DBFCB94B}" destId="{0D7D31C1-302F-40C7-9DBE-68F79E65C5DE}" srcOrd="14" destOrd="0" presId="urn:microsoft.com/office/officeart/2005/8/layout/radial1"/>
    <dgm:cxn modelId="{94B2B566-75B5-4FE8-B472-B122594291DE}" type="presParOf" srcId="{824F55DB-EA7D-461B-9968-B690DBFCB94B}" destId="{23B09388-B0E7-43E7-B4C1-9B735958622F}" srcOrd="15" destOrd="0" presId="urn:microsoft.com/office/officeart/2005/8/layout/radial1"/>
    <dgm:cxn modelId="{02D7245C-05FD-4174-A35B-5248986E7F9D}" type="presParOf" srcId="{23B09388-B0E7-43E7-B4C1-9B735958622F}" destId="{CFE7550A-A28B-4527-B91C-95B86CCBEDC7}" srcOrd="0" destOrd="0" presId="urn:microsoft.com/office/officeart/2005/8/layout/radial1"/>
    <dgm:cxn modelId="{FB0772EB-C88A-4BDF-9AC8-D9F44780DB96}" type="presParOf" srcId="{824F55DB-EA7D-461B-9968-B690DBFCB94B}" destId="{9C05D6DF-B2B5-4020-A28A-A85B7257160E}" srcOrd="16" destOrd="0" presId="urn:microsoft.com/office/officeart/2005/8/layout/radial1"/>
    <dgm:cxn modelId="{FC18D9D9-5295-4066-8A6C-3CD978F96892}" type="presParOf" srcId="{824F55DB-EA7D-461B-9968-B690DBFCB94B}" destId="{E4D598DD-7462-436A-A7F1-58FB6CC0D262}" srcOrd="17" destOrd="0" presId="urn:microsoft.com/office/officeart/2005/8/layout/radial1"/>
    <dgm:cxn modelId="{3A08A87E-4BB2-4273-9B65-A6BA94F83435}" type="presParOf" srcId="{E4D598DD-7462-436A-A7F1-58FB6CC0D262}" destId="{3FD863F5-EC0D-450E-AAB9-5E0CF421E1C9}" srcOrd="0" destOrd="0" presId="urn:microsoft.com/office/officeart/2005/8/layout/radial1"/>
    <dgm:cxn modelId="{2B240DFE-71BB-4A01-85F1-F36A8DAE7370}" type="presParOf" srcId="{824F55DB-EA7D-461B-9968-B690DBFCB94B}" destId="{57687052-0DAF-47B6-9527-5B340A29A654}" srcOrd="18"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5B52D-E1CA-4811-BA62-B9AC801D606A}">
      <dsp:nvSpPr>
        <dsp:cNvPr id="0" name=""/>
        <dsp:cNvSpPr/>
      </dsp:nvSpPr>
      <dsp:spPr>
        <a:xfrm>
          <a:off x="2771641" y="1346868"/>
          <a:ext cx="1800007" cy="180000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ZA" sz="2800" b="1" kern="1200" dirty="0"/>
            <a:t>One Patient</a:t>
          </a:r>
        </a:p>
      </dsp:txBody>
      <dsp:txXfrm>
        <a:off x="3035246" y="1610473"/>
        <a:ext cx="1272797" cy="1272797"/>
      </dsp:txXfrm>
    </dsp:sp>
    <dsp:sp modelId="{C921D9C7-D77E-476E-931A-29AC7001D51B}">
      <dsp:nvSpPr>
        <dsp:cNvPr id="0" name=""/>
        <dsp:cNvSpPr/>
      </dsp:nvSpPr>
      <dsp:spPr>
        <a:xfrm>
          <a:off x="2798232" y="3811"/>
          <a:ext cx="1799995" cy="179999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ZA" sz="2300" b="1" kern="1200" dirty="0"/>
            <a:t>Diabetes</a:t>
          </a:r>
        </a:p>
      </dsp:txBody>
      <dsp:txXfrm>
        <a:off x="3061835" y="267414"/>
        <a:ext cx="1272789" cy="1272789"/>
      </dsp:txXfrm>
    </dsp:sp>
    <dsp:sp modelId="{60CC79E9-1B99-4C62-8A38-507E954334F3}">
      <dsp:nvSpPr>
        <dsp:cNvPr id="0" name=""/>
        <dsp:cNvSpPr/>
      </dsp:nvSpPr>
      <dsp:spPr>
        <a:xfrm>
          <a:off x="4475138" y="1336545"/>
          <a:ext cx="1799995" cy="179999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ZA" sz="2400" b="1" kern="1200" dirty="0"/>
            <a:t>Obesity</a:t>
          </a:r>
        </a:p>
      </dsp:txBody>
      <dsp:txXfrm>
        <a:off x="4738741" y="1600148"/>
        <a:ext cx="1272789" cy="1272789"/>
      </dsp:txXfrm>
    </dsp:sp>
    <dsp:sp modelId="{CFBAC809-DDB3-4F41-B9BA-3969DE03EBD2}">
      <dsp:nvSpPr>
        <dsp:cNvPr id="0" name=""/>
        <dsp:cNvSpPr/>
      </dsp:nvSpPr>
      <dsp:spPr>
        <a:xfrm>
          <a:off x="2828722" y="2673447"/>
          <a:ext cx="1799995" cy="179999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ZA" sz="2400" b="1" kern="1200" dirty="0"/>
            <a:t>Kidneys</a:t>
          </a:r>
        </a:p>
      </dsp:txBody>
      <dsp:txXfrm>
        <a:off x="3092325" y="2937050"/>
        <a:ext cx="1272789" cy="1272789"/>
      </dsp:txXfrm>
    </dsp:sp>
    <dsp:sp modelId="{3BA31C58-CEB8-4432-B179-05F3D4C4EEBE}">
      <dsp:nvSpPr>
        <dsp:cNvPr id="0" name=""/>
        <dsp:cNvSpPr/>
      </dsp:nvSpPr>
      <dsp:spPr>
        <a:xfrm>
          <a:off x="1060377" y="1280848"/>
          <a:ext cx="1799995" cy="1799995"/>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ZA" sz="2400" b="1" kern="1200" dirty="0"/>
            <a:t>Heart</a:t>
          </a:r>
        </a:p>
      </dsp:txBody>
      <dsp:txXfrm>
        <a:off x="1323980" y="1544451"/>
        <a:ext cx="1272789" cy="12727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44181-062E-4347-9ACA-38DD6F4AF868}">
      <dsp:nvSpPr>
        <dsp:cNvPr id="0" name=""/>
        <dsp:cNvSpPr/>
      </dsp:nvSpPr>
      <dsp:spPr>
        <a:xfrm>
          <a:off x="3084609" y="2017843"/>
          <a:ext cx="3475635" cy="147608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ZA" sz="2400" b="1" kern="1200">
              <a:solidFill>
                <a:schemeClr val="tx1"/>
              </a:solidFill>
            </a:rPr>
            <a:t>HEALTH SPAN </a:t>
          </a:r>
          <a:br>
            <a:rPr lang="en-ZA" sz="1400" kern="1200">
              <a:solidFill>
                <a:schemeClr val="tx1"/>
              </a:solidFill>
            </a:rPr>
          </a:br>
          <a:r>
            <a:rPr lang="en-ZA" sz="1600" b="1" kern="1200">
              <a:solidFill>
                <a:schemeClr val="tx1"/>
              </a:solidFill>
            </a:rPr>
            <a:t>Function </a:t>
          </a:r>
          <a:r>
            <a:rPr lang="en-ZA" sz="1600" b="1" kern="12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ZA" sz="1600" b="1" kern="1200">
              <a:solidFill>
                <a:schemeClr val="tx1"/>
              </a:solidFill>
            </a:rPr>
            <a:t>Independence </a:t>
          </a:r>
          <a:r>
            <a:rPr lang="en-ZA" sz="1600" b="1" kern="120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ZA" sz="1600" b="1" kern="1200">
              <a:solidFill>
                <a:schemeClr val="tx1"/>
              </a:solidFill>
            </a:rPr>
            <a:t> Purpose</a:t>
          </a:r>
          <a:endParaRPr lang="en-ZA" sz="1400" b="1" kern="1200" dirty="0">
            <a:solidFill>
              <a:schemeClr val="tx1"/>
            </a:solidFill>
          </a:endParaRPr>
        </a:p>
      </dsp:txBody>
      <dsp:txXfrm>
        <a:off x="3156665" y="2089899"/>
        <a:ext cx="3331523" cy="1331970"/>
      </dsp:txXfrm>
    </dsp:sp>
    <dsp:sp modelId="{22752110-73B0-4D58-9823-D7EDF78B124D}">
      <dsp:nvSpPr>
        <dsp:cNvPr id="0" name=""/>
        <dsp:cNvSpPr/>
      </dsp:nvSpPr>
      <dsp:spPr>
        <a:xfrm rot="16225540">
          <a:off x="4523422" y="1701005"/>
          <a:ext cx="613534" cy="20165"/>
        </a:xfrm>
        <a:custGeom>
          <a:avLst/>
          <a:gdLst/>
          <a:ahLst/>
          <a:cxnLst/>
          <a:rect l="0" t="0" r="0" b="0"/>
          <a:pathLst>
            <a:path>
              <a:moveTo>
                <a:pt x="0" y="10082"/>
              </a:moveTo>
              <a:lnTo>
                <a:pt x="613534"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solidFill>
              <a:schemeClr val="tx1"/>
            </a:solidFill>
          </a:endParaRPr>
        </a:p>
      </dsp:txBody>
      <dsp:txXfrm>
        <a:off x="4814851" y="1695749"/>
        <a:ext cx="30676" cy="30676"/>
      </dsp:txXfrm>
    </dsp:sp>
    <dsp:sp modelId="{4889FF90-441F-4438-8598-B4F8C6264B75}">
      <dsp:nvSpPr>
        <dsp:cNvPr id="0" name=""/>
        <dsp:cNvSpPr/>
      </dsp:nvSpPr>
      <dsp:spPr>
        <a:xfrm>
          <a:off x="3756479" y="324337"/>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a:solidFill>
                <a:schemeClr val="tx1"/>
              </a:solidFill>
              <a:latin typeface="Arial" panose="020B0604020202020204" pitchFamily="34" charset="0"/>
            </a:rPr>
            <a:t>METABOLIC</a:t>
          </a:r>
          <a:br>
            <a:rPr lang="en-ZA" sz="1400" b="1" kern="1200">
              <a:solidFill>
                <a:schemeClr val="tx1"/>
              </a:solidFill>
              <a:latin typeface="Arial" panose="020B0604020202020204" pitchFamily="34" charset="0"/>
            </a:rPr>
          </a:br>
          <a:r>
            <a:rPr lang="en-ZA" sz="1400" b="1" kern="1200">
              <a:solidFill>
                <a:schemeClr val="tx1"/>
              </a:solidFill>
              <a:latin typeface="Arial" panose="020B0604020202020204" pitchFamily="34" charset="0"/>
            </a:rPr>
            <a:t>HEALTH OPTIMIZATION DISEASE PREVENTION</a:t>
          </a:r>
          <a:endParaRPr lang="en-ZA" sz="1400" b="1" kern="1200" dirty="0">
            <a:solidFill>
              <a:schemeClr val="tx1"/>
            </a:solidFill>
            <a:latin typeface="Arial" panose="020B0604020202020204" pitchFamily="34" charset="0"/>
          </a:endParaRPr>
        </a:p>
      </dsp:txBody>
      <dsp:txXfrm>
        <a:off x="3809200" y="377058"/>
        <a:ext cx="2054560" cy="974553"/>
      </dsp:txXfrm>
    </dsp:sp>
    <dsp:sp modelId="{ED634D1B-F3CF-4841-939E-B6B3457A639B}">
      <dsp:nvSpPr>
        <dsp:cNvPr id="0" name=""/>
        <dsp:cNvSpPr/>
      </dsp:nvSpPr>
      <dsp:spPr>
        <a:xfrm rot="19916004">
          <a:off x="5809157" y="1784531"/>
          <a:ext cx="1632196" cy="20165"/>
        </a:xfrm>
        <a:custGeom>
          <a:avLst/>
          <a:gdLst/>
          <a:ahLst/>
          <a:cxnLst/>
          <a:rect l="0" t="0" r="0" b="0"/>
          <a:pathLst>
            <a:path>
              <a:moveTo>
                <a:pt x="0" y="10082"/>
              </a:moveTo>
              <a:lnTo>
                <a:pt x="1632196"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solidFill>
              <a:schemeClr val="tx1"/>
            </a:solidFill>
          </a:endParaRPr>
        </a:p>
      </dsp:txBody>
      <dsp:txXfrm>
        <a:off x="6584450" y="1753809"/>
        <a:ext cx="81609" cy="81609"/>
      </dsp:txXfrm>
    </dsp:sp>
    <dsp:sp modelId="{BD0937EB-C8E5-4FF2-BD15-42133F4F7CA5}">
      <dsp:nvSpPr>
        <dsp:cNvPr id="0" name=""/>
        <dsp:cNvSpPr/>
      </dsp:nvSpPr>
      <dsp:spPr>
        <a:xfrm>
          <a:off x="7004132" y="476740"/>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a:solidFill>
                <a:schemeClr val="tx1"/>
              </a:solidFill>
              <a:latin typeface="Arial" panose="020B0604020202020204" pitchFamily="34" charset="0"/>
            </a:rPr>
            <a:t> ATTITUIDE </a:t>
          </a:r>
          <a:r>
            <a:rPr lang="en-ZA" sz="1400" b="1" kern="1200">
              <a:solidFill>
                <a:schemeClr val="tx1"/>
              </a:solidFill>
              <a:latin typeface="Calibri" panose="020F0502020204030204" pitchFamily="34" charset="0"/>
              <a:ea typeface="Calibri" panose="020F0502020204030204" pitchFamily="34" charset="0"/>
              <a:cs typeface="Calibri" panose="020F0502020204030204" pitchFamily="34" charset="0"/>
            </a:rPr>
            <a:t> </a:t>
          </a:r>
          <a:br>
            <a:rPr lang="en-ZA" sz="1400" b="1" kern="1200">
              <a:solidFill>
                <a:schemeClr val="tx1"/>
              </a:solidFill>
              <a:latin typeface="Calibri" panose="020F0502020204030204" pitchFamily="34" charset="0"/>
              <a:ea typeface="Calibri" panose="020F0502020204030204" pitchFamily="34" charset="0"/>
              <a:cs typeface="Calibri" panose="020F0502020204030204" pitchFamily="34" charset="0"/>
            </a:rPr>
          </a:br>
          <a:r>
            <a:rPr lang="en-ZA" sz="1400" b="1" kern="1200">
              <a:solidFill>
                <a:schemeClr val="tx1"/>
              </a:solidFill>
              <a:latin typeface="Arial" panose="020B0604020202020204" pitchFamily="34" charset="0"/>
            </a:rPr>
            <a:t>HAPPINESS </a:t>
          </a:r>
          <a:r>
            <a:rPr lang="en-ZA" sz="1400" b="1" kern="12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ZA" sz="1400" b="1" kern="1200">
              <a:solidFill>
                <a:schemeClr val="tx1"/>
              </a:solidFill>
              <a:latin typeface="Arial" panose="020B0604020202020204" pitchFamily="34" charset="0"/>
            </a:rPr>
            <a:t>CONTENTMENT</a:t>
          </a:r>
          <a:endParaRPr lang="en-ZA" sz="1400" b="1" kern="1200" dirty="0">
            <a:solidFill>
              <a:schemeClr val="tx1"/>
            </a:solidFill>
            <a:latin typeface="Arial" panose="020B0604020202020204" pitchFamily="34" charset="0"/>
          </a:endParaRPr>
        </a:p>
      </dsp:txBody>
      <dsp:txXfrm>
        <a:off x="7056853" y="529461"/>
        <a:ext cx="2054560" cy="974553"/>
      </dsp:txXfrm>
    </dsp:sp>
    <dsp:sp modelId="{4080F84B-A9AF-4E94-8924-11099E33EFE1}">
      <dsp:nvSpPr>
        <dsp:cNvPr id="0" name=""/>
        <dsp:cNvSpPr/>
      </dsp:nvSpPr>
      <dsp:spPr>
        <a:xfrm rot="14124">
          <a:off x="6560159" y="2755020"/>
          <a:ext cx="1012457" cy="20165"/>
        </a:xfrm>
        <a:custGeom>
          <a:avLst/>
          <a:gdLst/>
          <a:ahLst/>
          <a:cxnLst/>
          <a:rect l="0" t="0" r="0" b="0"/>
          <a:pathLst>
            <a:path>
              <a:moveTo>
                <a:pt x="0" y="10082"/>
              </a:moveTo>
              <a:lnTo>
                <a:pt x="1012457"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solidFill>
              <a:schemeClr val="tx1"/>
            </a:solidFill>
          </a:endParaRPr>
        </a:p>
      </dsp:txBody>
      <dsp:txXfrm>
        <a:off x="7041077" y="2739792"/>
        <a:ext cx="50622" cy="50622"/>
      </dsp:txXfrm>
    </dsp:sp>
    <dsp:sp modelId="{4D8374EC-3AEF-47AA-AB1E-A6F477593CCB}">
      <dsp:nvSpPr>
        <dsp:cNvPr id="0" name=""/>
        <dsp:cNvSpPr/>
      </dsp:nvSpPr>
      <dsp:spPr>
        <a:xfrm>
          <a:off x="7572576" y="2231623"/>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dirty="0">
              <a:solidFill>
                <a:schemeClr val="tx1"/>
              </a:solidFill>
              <a:latin typeface="Arial" panose="020B0604020202020204" pitchFamily="34" charset="0"/>
            </a:rPr>
            <a:t>PURPOSE </a:t>
          </a:r>
          <a:br>
            <a:rPr lang="en-ZA" sz="1400" b="1" kern="1200" dirty="0">
              <a:solidFill>
                <a:schemeClr val="tx1"/>
              </a:solidFill>
              <a:latin typeface="Arial" panose="020B0604020202020204" pitchFamily="34" charset="0"/>
            </a:rPr>
          </a:br>
          <a:r>
            <a:rPr lang="en-ZA" sz="1400" b="1" kern="1200" dirty="0">
              <a:solidFill>
                <a:schemeClr val="tx1"/>
              </a:solidFill>
              <a:latin typeface="Arial" panose="020B0604020202020204" pitchFamily="34" charset="0"/>
            </a:rPr>
            <a:t>MEANING</a:t>
          </a:r>
        </a:p>
      </dsp:txBody>
      <dsp:txXfrm>
        <a:off x="7625297" y="2284344"/>
        <a:ext cx="2054560" cy="974553"/>
      </dsp:txXfrm>
    </dsp:sp>
    <dsp:sp modelId="{F151D2FF-5B9D-4CE3-821C-096D7CB157C1}">
      <dsp:nvSpPr>
        <dsp:cNvPr id="0" name=""/>
        <dsp:cNvSpPr/>
      </dsp:nvSpPr>
      <dsp:spPr>
        <a:xfrm rot="1228869">
          <a:off x="6073812" y="3529654"/>
          <a:ext cx="1694458" cy="20165"/>
        </a:xfrm>
        <a:custGeom>
          <a:avLst/>
          <a:gdLst/>
          <a:ahLst/>
          <a:cxnLst/>
          <a:rect l="0" t="0" r="0" b="0"/>
          <a:pathLst>
            <a:path>
              <a:moveTo>
                <a:pt x="0" y="10082"/>
              </a:moveTo>
              <a:lnTo>
                <a:pt x="1694458"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ZA" sz="600" kern="1200">
            <a:solidFill>
              <a:schemeClr val="tx1"/>
            </a:solidFill>
          </a:endParaRPr>
        </a:p>
      </dsp:txBody>
      <dsp:txXfrm>
        <a:off x="6878680" y="3497375"/>
        <a:ext cx="84722" cy="84722"/>
      </dsp:txXfrm>
    </dsp:sp>
    <dsp:sp modelId="{400EE60C-53DD-4851-9AD2-F3CA8A920F5C}">
      <dsp:nvSpPr>
        <dsp:cNvPr id="0" name=""/>
        <dsp:cNvSpPr/>
      </dsp:nvSpPr>
      <dsp:spPr>
        <a:xfrm>
          <a:off x="7499949" y="3619358"/>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dirty="0">
              <a:solidFill>
                <a:schemeClr val="tx1"/>
              </a:solidFill>
              <a:latin typeface="Arial" panose="020B0604020202020204" pitchFamily="34" charset="0"/>
            </a:rPr>
            <a:t>BELONGING COMMUNITY</a:t>
          </a:r>
          <a:br>
            <a:rPr lang="en-ZA" sz="1400" b="1" kern="1200" dirty="0">
              <a:solidFill>
                <a:schemeClr val="tx1"/>
              </a:solidFill>
              <a:latin typeface="Arial" panose="020B0604020202020204" pitchFamily="34" charset="0"/>
            </a:rPr>
          </a:br>
          <a:r>
            <a:rPr lang="en-ZA" sz="1400" b="1" kern="1200" dirty="0">
              <a:solidFill>
                <a:schemeClr val="tx1"/>
              </a:solidFill>
              <a:latin typeface="Arial" panose="020B0604020202020204" pitchFamily="34" charset="0"/>
            </a:rPr>
            <a:t>SPIRITUALITY</a:t>
          </a:r>
        </a:p>
      </dsp:txBody>
      <dsp:txXfrm>
        <a:off x="7552670" y="3672079"/>
        <a:ext cx="2054560" cy="974553"/>
      </dsp:txXfrm>
    </dsp:sp>
    <dsp:sp modelId="{3E21E22F-57D3-4DE4-A0AC-4A9017D0ADFA}">
      <dsp:nvSpPr>
        <dsp:cNvPr id="0" name=""/>
        <dsp:cNvSpPr/>
      </dsp:nvSpPr>
      <dsp:spPr>
        <a:xfrm rot="3150048">
          <a:off x="5223996" y="3725055"/>
          <a:ext cx="699634" cy="20165"/>
        </a:xfrm>
        <a:custGeom>
          <a:avLst/>
          <a:gdLst/>
          <a:ahLst/>
          <a:cxnLst/>
          <a:rect l="0" t="0" r="0" b="0"/>
          <a:pathLst>
            <a:path>
              <a:moveTo>
                <a:pt x="0" y="10082"/>
              </a:moveTo>
              <a:lnTo>
                <a:pt x="699634"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solidFill>
              <a:schemeClr val="tx1"/>
            </a:solidFill>
          </a:endParaRPr>
        </a:p>
      </dsp:txBody>
      <dsp:txXfrm>
        <a:off x="5556322" y="3717647"/>
        <a:ext cx="34981" cy="34981"/>
      </dsp:txXfrm>
    </dsp:sp>
    <dsp:sp modelId="{5814D4CE-B5A1-481C-BC3F-7E08772B2EAC}">
      <dsp:nvSpPr>
        <dsp:cNvPr id="0" name=""/>
        <dsp:cNvSpPr/>
      </dsp:nvSpPr>
      <dsp:spPr>
        <a:xfrm>
          <a:off x="5093613" y="3976839"/>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a:solidFill>
                <a:schemeClr val="tx1"/>
              </a:solidFill>
              <a:latin typeface="Arial" panose="020B0604020202020204" pitchFamily="34" charset="0"/>
            </a:rPr>
            <a:t>STRESS AND RESILIANCE</a:t>
          </a:r>
          <a:endParaRPr lang="en-ZA" sz="1400" b="1" kern="1200" dirty="0">
            <a:solidFill>
              <a:schemeClr val="tx1"/>
            </a:solidFill>
            <a:latin typeface="Arial" panose="020B0604020202020204" pitchFamily="34" charset="0"/>
          </a:endParaRPr>
        </a:p>
      </dsp:txBody>
      <dsp:txXfrm>
        <a:off x="5146334" y="4029560"/>
        <a:ext cx="2054560" cy="974553"/>
      </dsp:txXfrm>
    </dsp:sp>
    <dsp:sp modelId="{5CB1B8CF-E4EE-470A-ABEB-B4A79435D7D2}">
      <dsp:nvSpPr>
        <dsp:cNvPr id="0" name=""/>
        <dsp:cNvSpPr/>
      </dsp:nvSpPr>
      <dsp:spPr>
        <a:xfrm rot="7291849">
          <a:off x="3910307" y="3725243"/>
          <a:ext cx="622385" cy="20165"/>
        </a:xfrm>
        <a:custGeom>
          <a:avLst/>
          <a:gdLst/>
          <a:ahLst/>
          <a:cxnLst/>
          <a:rect l="0" t="0" r="0" b="0"/>
          <a:pathLst>
            <a:path>
              <a:moveTo>
                <a:pt x="0" y="10082"/>
              </a:moveTo>
              <a:lnTo>
                <a:pt x="622385"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solidFill>
              <a:schemeClr val="tx1"/>
            </a:solidFill>
          </a:endParaRPr>
        </a:p>
      </dsp:txBody>
      <dsp:txXfrm rot="10800000">
        <a:off x="4205940" y="3719766"/>
        <a:ext cx="31119" cy="31119"/>
      </dsp:txXfrm>
    </dsp:sp>
    <dsp:sp modelId="{DD485722-3BF6-4BD8-A7E7-CFF26D434F25}">
      <dsp:nvSpPr>
        <dsp:cNvPr id="0" name=""/>
        <dsp:cNvSpPr/>
      </dsp:nvSpPr>
      <dsp:spPr>
        <a:xfrm>
          <a:off x="2662016" y="3976828"/>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a:solidFill>
                <a:schemeClr val="tx1"/>
              </a:solidFill>
              <a:latin typeface="Arial" panose="020B0604020202020204" pitchFamily="34" charset="0"/>
            </a:rPr>
            <a:t>RESTORATIVE</a:t>
          </a:r>
          <a:br>
            <a:rPr lang="en-ZA" sz="1400" b="1" kern="1200">
              <a:solidFill>
                <a:schemeClr val="tx1"/>
              </a:solidFill>
              <a:latin typeface="Arial" panose="020B0604020202020204" pitchFamily="34" charset="0"/>
            </a:rPr>
          </a:br>
          <a:r>
            <a:rPr lang="en-ZA" sz="1400" b="1" kern="1200">
              <a:solidFill>
                <a:schemeClr val="tx1"/>
              </a:solidFill>
              <a:latin typeface="Arial" panose="020B0604020202020204" pitchFamily="34" charset="0"/>
            </a:rPr>
            <a:t>SLEEP</a:t>
          </a:r>
          <a:endParaRPr lang="en-ZA" sz="1400" b="1" kern="1200" dirty="0">
            <a:solidFill>
              <a:schemeClr val="tx1"/>
            </a:solidFill>
            <a:latin typeface="Arial" panose="020B0604020202020204" pitchFamily="34" charset="0"/>
          </a:endParaRPr>
        </a:p>
      </dsp:txBody>
      <dsp:txXfrm>
        <a:off x="2714737" y="4029549"/>
        <a:ext cx="2054560" cy="974553"/>
      </dsp:txXfrm>
    </dsp:sp>
    <dsp:sp modelId="{25BD4AF6-0643-433E-ADC0-B70ECA325368}">
      <dsp:nvSpPr>
        <dsp:cNvPr id="0" name=""/>
        <dsp:cNvSpPr/>
      </dsp:nvSpPr>
      <dsp:spPr>
        <a:xfrm rot="9439961">
          <a:off x="2029289" y="3574768"/>
          <a:ext cx="1616496" cy="20165"/>
        </a:xfrm>
        <a:custGeom>
          <a:avLst/>
          <a:gdLst/>
          <a:ahLst/>
          <a:cxnLst/>
          <a:rect l="0" t="0" r="0" b="0"/>
          <a:pathLst>
            <a:path>
              <a:moveTo>
                <a:pt x="0" y="10082"/>
              </a:moveTo>
              <a:lnTo>
                <a:pt x="1616496"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solidFill>
              <a:schemeClr val="tx1"/>
            </a:solidFill>
          </a:endParaRPr>
        </a:p>
      </dsp:txBody>
      <dsp:txXfrm rot="10800000">
        <a:off x="2797125" y="3544438"/>
        <a:ext cx="80824" cy="80824"/>
      </dsp:txXfrm>
    </dsp:sp>
    <dsp:sp modelId="{0D7D31C1-302F-40C7-9DBE-68F79E65C5DE}">
      <dsp:nvSpPr>
        <dsp:cNvPr id="0" name=""/>
        <dsp:cNvSpPr/>
      </dsp:nvSpPr>
      <dsp:spPr>
        <a:xfrm>
          <a:off x="182834" y="3702510"/>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dirty="0">
              <a:solidFill>
                <a:schemeClr val="tx1"/>
              </a:solidFill>
              <a:latin typeface="Arial" panose="020B0604020202020204" pitchFamily="34" charset="0"/>
            </a:rPr>
            <a:t>MOVEMENT</a:t>
          </a:r>
        </a:p>
        <a:p>
          <a:pPr marL="0" lvl="0" indent="0" algn="ctr" defTabSz="622300">
            <a:lnSpc>
              <a:spcPct val="90000"/>
            </a:lnSpc>
            <a:spcBef>
              <a:spcPct val="0"/>
            </a:spcBef>
            <a:spcAft>
              <a:spcPct val="35000"/>
            </a:spcAft>
            <a:buNone/>
          </a:pPr>
          <a:r>
            <a:rPr lang="en-ZA" sz="1400" b="1" kern="1200" dirty="0">
              <a:solidFill>
                <a:schemeClr val="tx1"/>
              </a:solidFill>
              <a:latin typeface="Arial" panose="020B0604020202020204" pitchFamily="34" charset="0"/>
            </a:rPr>
            <a:t>EXERCISE</a:t>
          </a:r>
        </a:p>
      </dsp:txBody>
      <dsp:txXfrm>
        <a:off x="235555" y="3755231"/>
        <a:ext cx="2054560" cy="974553"/>
      </dsp:txXfrm>
    </dsp:sp>
    <dsp:sp modelId="{23B09388-B0E7-43E7-B4C1-9B735958622F}">
      <dsp:nvSpPr>
        <dsp:cNvPr id="0" name=""/>
        <dsp:cNvSpPr/>
      </dsp:nvSpPr>
      <dsp:spPr>
        <a:xfrm rot="10827925">
          <a:off x="2159844" y="2727929"/>
          <a:ext cx="925098" cy="20165"/>
        </a:xfrm>
        <a:custGeom>
          <a:avLst/>
          <a:gdLst/>
          <a:ahLst/>
          <a:cxnLst/>
          <a:rect l="0" t="0" r="0" b="0"/>
          <a:pathLst>
            <a:path>
              <a:moveTo>
                <a:pt x="0" y="10082"/>
              </a:moveTo>
              <a:lnTo>
                <a:pt x="925098"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solidFill>
              <a:schemeClr val="tx1"/>
            </a:solidFill>
          </a:endParaRPr>
        </a:p>
      </dsp:txBody>
      <dsp:txXfrm rot="10800000">
        <a:off x="2599266" y="2714885"/>
        <a:ext cx="46254" cy="46254"/>
      </dsp:txXfrm>
    </dsp:sp>
    <dsp:sp modelId="{9C05D6DF-B2B5-4020-A28A-A85B7257160E}">
      <dsp:nvSpPr>
        <dsp:cNvPr id="0" name=""/>
        <dsp:cNvSpPr/>
      </dsp:nvSpPr>
      <dsp:spPr>
        <a:xfrm>
          <a:off x="0" y="2185485"/>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dirty="0">
              <a:solidFill>
                <a:schemeClr val="tx1"/>
              </a:solidFill>
              <a:latin typeface="Arial" panose="020B0604020202020204" pitchFamily="34" charset="0"/>
            </a:rPr>
            <a:t>NUTRITION  &amp; DIET</a:t>
          </a:r>
        </a:p>
      </dsp:txBody>
      <dsp:txXfrm>
        <a:off x="52721" y="2238206"/>
        <a:ext cx="2054560" cy="974553"/>
      </dsp:txXfrm>
    </dsp:sp>
    <dsp:sp modelId="{E4D598DD-7462-436A-A7F1-58FB6CC0D262}">
      <dsp:nvSpPr>
        <dsp:cNvPr id="0" name=""/>
        <dsp:cNvSpPr/>
      </dsp:nvSpPr>
      <dsp:spPr>
        <a:xfrm rot="12590693">
          <a:off x="2402316" y="1783175"/>
          <a:ext cx="1484639" cy="20165"/>
        </a:xfrm>
        <a:custGeom>
          <a:avLst/>
          <a:gdLst/>
          <a:ahLst/>
          <a:cxnLst/>
          <a:rect l="0" t="0" r="0" b="0"/>
          <a:pathLst>
            <a:path>
              <a:moveTo>
                <a:pt x="0" y="10082"/>
              </a:moveTo>
              <a:lnTo>
                <a:pt x="1484639" y="10082"/>
              </a:lnTo>
            </a:path>
          </a:pathLst>
        </a:custGeom>
        <a:noFill/>
        <a:ln w="381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ZA" sz="500" kern="1200"/>
        </a:p>
      </dsp:txBody>
      <dsp:txXfrm rot="10800000">
        <a:off x="3107520" y="1756142"/>
        <a:ext cx="74231" cy="74231"/>
      </dsp:txXfrm>
    </dsp:sp>
    <dsp:sp modelId="{57687052-0DAF-47B6-9527-5B340A29A654}">
      <dsp:nvSpPr>
        <dsp:cNvPr id="0" name=""/>
        <dsp:cNvSpPr/>
      </dsp:nvSpPr>
      <dsp:spPr>
        <a:xfrm>
          <a:off x="711212" y="476739"/>
          <a:ext cx="2160002" cy="1079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ZA" sz="1400" b="1" kern="1200" dirty="0">
              <a:solidFill>
                <a:schemeClr val="tx1"/>
              </a:solidFill>
              <a:latin typeface="Arial" panose="020B0604020202020204" pitchFamily="34" charset="0"/>
            </a:rPr>
            <a:t>ENVIRONMENT</a:t>
          </a:r>
        </a:p>
      </dsp:txBody>
      <dsp:txXfrm>
        <a:off x="763933" y="529460"/>
        <a:ext cx="2054560" cy="974553"/>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5485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Tell the story slowly, then ask the room to call out the missed windows. Likely answers: maternal mental health screening, prevention choices in adolescence, absolute-risk follow-up in midlife, structured function and medicine review in older age. Replace the composite with a patient story from your own practice if you prefer. We return to Nomsa at the end.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 Keep this conceptual and short. Three ideas: critical windows, cumulative exposure, and the longitudinal vantage point of primary care. The banner question is the one to repeat throughout the talk.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4</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5</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6</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7</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8</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9</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10</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11</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12</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13</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14</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15</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16</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17</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18</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19</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20</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21</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22</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2.5 min. This market is moving fast, so confirm the latest SAHPRA approvals and prices just before presenting. Key messages: generics are arriving, compounded and unregistered supply is a safety issue, and obesity treatment is a long-term commitment, not a course. Mention that coverage by medical schemes is limited because obesity is not a prescribed minimum benefit condition.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24</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dirty="0">
                <a:latin typeface="Arial" panose="020B0604020202020204" pitchFamily="34" charset="0"/>
              </a:rPr>
              <a:t>Transition from metabolic medicine to </a:t>
            </a:r>
            <a:r>
              <a:rPr dirty="0" err="1">
                <a:latin typeface="Arial" panose="020B0604020202020204" pitchFamily="34" charset="0"/>
              </a:rPr>
              <a:t>healthspan</a:t>
            </a:r>
            <a:r>
              <a:rPr dirty="0">
                <a:latin typeface="Arial" panose="020B0604020202020204" pitchFamily="34" charset="0"/>
              </a:rPr>
              <a:t>. Weight loss is clinically useful only if we preserve the capacity that allows the patient to live independently. In older adults especially, loss of lean mass can worsen frailty even when weight, HbA1c or blood pressure look better. Ask not only ‘how much weight was lost?’ but ‘what happened to strength, mobility and function?’ This concept—functional reserve—will return in the final </a:t>
            </a:r>
            <a:r>
              <a:rPr dirty="0" err="1">
                <a:latin typeface="Arial" panose="020B0604020202020204" pitchFamily="34" charset="0"/>
              </a:rPr>
              <a:t>healthspan</a:t>
            </a:r>
            <a:r>
              <a:rPr dirty="0">
                <a:latin typeface="Arial" panose="020B0604020202020204" pitchFamily="34" charset="0"/>
              </a:rPr>
              <a:t> section. [~60 seconds]</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25</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26</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27</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28</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29</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30</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31</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32</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33</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34</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lang="en-US" dirty="0">
                <a:latin typeface="Arial" panose="020B0604020202020204" pitchFamily="34" charset="0"/>
              </a:rPr>
              <a:t>[object Object]</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35</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dirty="0">
                <a:latin typeface="Arial" panose="020B0604020202020204" pitchFamily="34" charset="0"/>
              </a:rPr>
              <a:t>This is the </a:t>
            </a:r>
            <a:r>
              <a:rPr dirty="0" err="1">
                <a:latin typeface="Arial" panose="020B0604020202020204" pitchFamily="34" charset="0"/>
              </a:rPr>
              <a:t>healthspan</a:t>
            </a:r>
            <a:r>
              <a:rPr dirty="0">
                <a:latin typeface="Arial" panose="020B0604020202020204" pitchFamily="34" charset="0"/>
              </a:rPr>
              <a:t> framework I want the audience to remember. </a:t>
            </a:r>
            <a:r>
              <a:rPr dirty="0" err="1">
                <a:latin typeface="Arial" panose="020B0604020202020204" pitchFamily="34" charset="0"/>
              </a:rPr>
              <a:t>Healthspan</a:t>
            </a:r>
            <a:r>
              <a:rPr dirty="0">
                <a:latin typeface="Arial" panose="020B0604020202020204" pitchFamily="34" charset="0"/>
              </a:rPr>
              <a:t> is not produced by one biomarker or one drug. It emerges from interacting medical, </a:t>
            </a:r>
            <a:r>
              <a:rPr dirty="0" err="1">
                <a:latin typeface="Arial" panose="020B0604020202020204" pitchFamily="34" charset="0"/>
              </a:rPr>
              <a:t>behavioural</a:t>
            </a:r>
            <a:r>
              <a:rPr dirty="0">
                <a:latin typeface="Arial" panose="020B0604020202020204" pitchFamily="34" charset="0"/>
              </a:rPr>
              <a:t>, psychological and social domains. Prevention and metabolic health matter, but so do nutrition, movement, sleep, chronic stress, relationships, safety, belonging, purpose and meaning. Across every domain we should reduce harmful exposures—especially tobacco, excess alcohol and unnecessary medication—and preserve functional reserve. The GP cannot personally deliver every intervention, but can identify which domain is limiting this patient’s future health. [~75 seconds]</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36</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ZA" dirty="0">
              <a:latin typeface="Arial" panose="020B0604020202020204" pitchFamily="34" charset="0"/>
            </a:endParaRPr>
          </a:p>
        </p:txBody>
      </p:sp>
      <p:sp>
        <p:nvSpPr>
          <p:cNvPr id="3" name="Notes Placeholder 2"/>
          <p:cNvSpPr>
            <a:spLocks noGrp="1"/>
          </p:cNvSpPr>
          <p:nvPr>
            <p:ph type="body" idx="1"/>
          </p:nvPr>
        </p:nvSpPr>
        <p:spPr/>
        <p:txBody>
          <a:bodyPr/>
          <a:lstStyle/>
          <a:p>
            <a:r>
              <a:rPr dirty="0">
                <a:latin typeface="Arial" panose="020B0604020202020204" pitchFamily="34" charset="0"/>
              </a:rPr>
              <a:t>The GP’s role is not to become the patient’s dietitian, trainer, psychologist and social worker. It is to assess, </a:t>
            </a:r>
            <a:r>
              <a:rPr dirty="0" err="1">
                <a:latin typeface="Arial" panose="020B0604020202020204" pitchFamily="34" charset="0"/>
              </a:rPr>
              <a:t>prioritise</a:t>
            </a:r>
            <a:r>
              <a:rPr dirty="0">
                <a:latin typeface="Arial" panose="020B0604020202020204" pitchFamily="34" charset="0"/>
              </a:rPr>
              <a:t>, prescribe, connect and monitor. I suggest reframing the routine annual check-up as an annual </a:t>
            </a:r>
            <a:r>
              <a:rPr dirty="0" err="1">
                <a:latin typeface="Arial" panose="020B0604020202020204" pitchFamily="34" charset="0"/>
              </a:rPr>
              <a:t>healthspan</a:t>
            </a:r>
            <a:r>
              <a:rPr dirty="0">
                <a:latin typeface="Arial" panose="020B0604020202020204" pitchFamily="34" charset="0"/>
              </a:rPr>
              <a:t> review: medical risk plus physical capacity plus life context. Then choose only two or three priorities. Lifestyle advice should be prescribed with the same specificity as medication—what exercise, how often, what sleep problem are we treating, what dietary pattern? Connect the patient to dietetics, physiotherapy or biokinetics, psychology, audiology, dentistry or community resources when appropriate. The question ‘What do you want to remain capable of doing at 70, 80 or 90?’ converts abstract longevity into a patient-</a:t>
            </a:r>
            <a:r>
              <a:rPr dirty="0" err="1">
                <a:latin typeface="Arial" panose="020B0604020202020204" pitchFamily="34" charset="0"/>
              </a:rPr>
              <a:t>centred</a:t>
            </a:r>
            <a:r>
              <a:rPr dirty="0">
                <a:latin typeface="Arial" panose="020B0604020202020204" pitchFamily="34" charset="0"/>
              </a:rPr>
              <a:t> goal. [~90 seconds]</a:t>
            </a:r>
          </a:p>
        </p:txBody>
      </p:sp>
      <p:sp>
        <p:nvSpPr>
          <p:cNvPr id="4" name="Slide Number Placeholder 3"/>
          <p:cNvSpPr>
            <a:spLocks noGrp="1"/>
          </p:cNvSpPr>
          <p:nvPr>
            <p:ph type="sldNum" sz="quarter" idx="10"/>
          </p:nvPr>
        </p:nvSpPr>
        <p:spPr/>
        <p:txBody>
          <a:bodyPr/>
          <a:lstStyle/>
          <a:p>
            <a:fld id="{F7021451-1387-4CA6-816F-3879F97B5CBC}" type="slidenum">
              <a:rPr lang="en-US">
                <a:latin typeface="Arial" panose="020B0604020202020204" pitchFamily="34" charset="0"/>
              </a:rPr>
              <a:t>38</a:t>
            </a:fld>
            <a:endParaRPr lang="en-US" dirty="0">
              <a:latin typeface="Arial" panose="020B0604020202020204" pitchFamily="34" charset="0"/>
            </a:endParaRPr>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ZA" dirty="0"/>
          </a:p>
        </p:txBody>
      </p:sp>
    </p:spTree>
    <p:extLst>
      <p:ext uri="{BB962C8B-B14F-4D97-AF65-F5344CB8AC3E}">
        <p14:creationId xmlns:p14="http://schemas.microsoft.com/office/powerpoint/2010/main" val="38269269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 Object],[object Object],[object Object]</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1.5 min. The credibility slide. Re-state that every claim in the talk belongs in one of these three columns. For the speculative column, be factual rather than dismissive: the problem is marketing ahead of evidence, not curiosity. Adjust the lists to the claims you actually made.</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This is the slide people photograph, so leave it up during discussion. Invite each person to pick one action and commit to it. Adapt the list to the messages you chose to emphasise.</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947CC-7C99-D55B-D035-187A4280D9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6B1055-9BD1-89E4-33D7-F7D867A3E5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52B80-799D-343F-C744-D18B68BFB996}"/>
              </a:ext>
            </a:extLst>
          </p:cNvPr>
          <p:cNvSpPr>
            <a:spLocks noGrp="1"/>
          </p:cNvSpPr>
          <p:nvPr>
            <p:ph type="body" idx="1"/>
          </p:nvPr>
        </p:nvSpPr>
        <p:spPr/>
        <p:txBody>
          <a:bodyPr/>
          <a:lstStyle/>
          <a:p>
            <a:r>
              <a:rPr lang="en-US" dirty="0"/>
              <a:t>Timing: 3 min. Tell the story slowly, then ask the room to call out the missed windows. Likely answers: maternal mental health screening, prevention choices in adolescence, absolute-risk follow-up in midlife, structured function and medicine review in older age. Replace the composite with a patient story from your own practice if you prefer. We return to Nomsa at the end.</a:t>
            </a:r>
          </a:p>
        </p:txBody>
      </p:sp>
      <p:sp>
        <p:nvSpPr>
          <p:cNvPr id="4" name="Slide Number Placeholder 3">
            <a:extLst>
              <a:ext uri="{FF2B5EF4-FFF2-40B4-BE49-F238E27FC236}">
                <a16:creationId xmlns:a16="http://schemas.microsoft.com/office/drawing/2014/main" id="{A0656BD5-BFBF-BFFB-CCEB-1097453E5B06}"/>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605040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1.5 min, then questions. Return to Nomsa: with a lifecourse approach, each window was a chance for a short, practical intervention. Close with the three takeaways and open the floor.</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B2E4F"/>
          </a:solidFill>
          <a:ln w="12700">
            <a:solidFill>
              <a:srgbClr val="0B2E4F"/>
            </a:solidFill>
            <a:prstDash val="solid"/>
          </a:ln>
        </p:spPr>
        <p:txBody>
          <a:bodyPr/>
          <a:lstStyle/>
          <a:p>
            <a:endParaRPr lang="en-ZA" dirty="0">
              <a:latin typeface="Arial" panose="020B0604020202020204" pitchFamily="34" charset="0"/>
            </a:endParaRPr>
          </a:p>
        </p:txBody>
      </p:sp>
      <p:sp>
        <p:nvSpPr>
          <p:cNvPr id="3" name="Text 1"/>
          <p:cNvSpPr/>
          <p:nvPr/>
        </p:nvSpPr>
        <p:spPr>
          <a:xfrm>
            <a:off x="502920" y="201168"/>
            <a:ext cx="6858000" cy="228600"/>
          </a:xfrm>
          <a:prstGeom prst="rect">
            <a:avLst/>
          </a:prstGeom>
          <a:noFill/>
          <a:ln/>
        </p:spPr>
        <p:txBody>
          <a:bodyPr wrap="square" lIns="0" tIns="0" rIns="0" bIns="0" rtlCol="0" anchor="ctr"/>
          <a:lstStyle/>
          <a:p>
            <a:pPr marL="0" indent="0">
              <a:buNone/>
            </a:pPr>
            <a:r>
              <a:rPr lang="en-US" sz="800" b="1" kern="0" spc="120" dirty="0">
                <a:solidFill>
                  <a:srgbClr val="5E7488"/>
                </a:solidFill>
                <a:latin typeface="Arial" panose="020B0604020202020204" pitchFamily="34" charset="0"/>
                <a:ea typeface="Aptos" pitchFamily="34" charset="-122"/>
                <a:cs typeface="Aptos" pitchFamily="34" charset="-120"/>
              </a:rPr>
              <a:t>EMERGING PARADIGMS IN PRIMARY CARE</a:t>
            </a:r>
            <a:endParaRPr lang="en-US" sz="800" dirty="0">
              <a:latin typeface="Arial" panose="020B0604020202020204" pitchFamily="34" charset="0"/>
            </a:endParaRPr>
          </a:p>
        </p:txBody>
      </p:sp>
      <p:sp>
        <p:nvSpPr>
          <p:cNvPr id="4" name="Shape 2"/>
          <p:cNvSpPr/>
          <p:nvPr/>
        </p:nvSpPr>
        <p:spPr>
          <a:xfrm>
            <a:off x="502920" y="6492240"/>
            <a:ext cx="11155680" cy="0"/>
          </a:xfrm>
          <a:prstGeom prst="line">
            <a:avLst/>
          </a:prstGeom>
          <a:noFill/>
          <a:ln w="10160">
            <a:solidFill>
              <a:srgbClr val="D7E0E8"/>
            </a:solidFill>
            <a:prstDash val="solid"/>
          </a:ln>
        </p:spPr>
        <p:txBody>
          <a:bodyPr/>
          <a:lstStyle/>
          <a:p>
            <a:endParaRPr lang="en-ZA"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64240" cy="868680"/>
          </a:xfrm>
          <a:prstGeom prst="rect">
            <a:avLst/>
          </a:prstGeom>
          <a:noFill/>
          <a:ln/>
        </p:spPr>
        <p:txBody>
          <a:bodyPr wrap="square" rtlCol="0"/>
          <a:lstStyle>
            <a:lvl1pPr marL="0" indent="0" algn="l">
              <a:buNone/>
              <a:defRPr lang="en-US" sz="3600" b="1" dirty="0">
                <a:solidFill>
                  <a:schemeClr val="tx2"/>
                </a:solidFill>
              </a:defRPr>
            </a:lvl1pPr>
          </a:lstStyle>
          <a:p>
            <a:pPr marL="0" indent="0" algn="l">
              <a:buNone/>
            </a:pPr>
            <a:endParaRPr lang="en-US" sz="3600" dirty="0"/>
          </a:p>
        </p:txBody>
      </p:sp>
      <p:sp>
        <p:nvSpPr>
          <p:cNvPr id="3" name="Text 0"/>
          <p:cNvSpPr/>
          <p:nvPr/>
        </p:nvSpPr>
        <p:spPr>
          <a:xfrm>
            <a:off x="6766560" y="6382512"/>
            <a:ext cx="4297680" cy="274320"/>
          </a:xfrm>
          <a:prstGeom prst="rect">
            <a:avLst/>
          </a:prstGeom>
          <a:noFill/>
          <a:ln/>
        </p:spPr>
        <p:txBody>
          <a:bodyPr wrap="square" lIns="0" tIns="0" rIns="0" bIns="0" rtlCol="0" anchor="ctr"/>
          <a:lstStyle/>
          <a:p>
            <a:pPr marL="0" indent="0" algn="r">
              <a:buNone/>
            </a:pPr>
            <a:r>
              <a:rPr lang="en-US" sz="1000" dirty="0">
                <a:solidFill>
                  <a:schemeClr val="tx1"/>
                </a:solidFill>
              </a:rPr>
              <a:t>Emerging paradigms in primary care  |  Nelson Mandela Bay</a:t>
            </a:r>
            <a:endParaRPr lang="en-US" sz="1000" dirty="0"/>
          </a:p>
        </p:txBody>
      </p:sp>
      <p:sp>
        <p:nvSpPr>
          <p:cNvPr id="25"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4075684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DARK_CONTENT">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chemeClr val="tx2"/>
          </a:solidFill>
          <a:ln/>
        </p:spPr>
        <p:txBody>
          <a:bodyPr/>
          <a:lstStyle/>
          <a:p>
            <a:endParaRPr lang="en-ZA"/>
          </a:p>
        </p:txBody>
      </p:sp>
      <p:sp>
        <p:nvSpPr>
          <p:cNvPr id="3" name="Text 1"/>
          <p:cNvSpPr>
            <a:spLocks noGrp="1"/>
          </p:cNvSpPr>
          <p:nvPr>
            <p:ph type="title" idx="101" hasCustomPrompt="1"/>
          </p:nvPr>
        </p:nvSpPr>
        <p:spPr>
          <a:xfrm>
            <a:off x="548640" y="365760"/>
            <a:ext cx="11064240" cy="868680"/>
          </a:xfrm>
          <a:prstGeom prst="rect">
            <a:avLst/>
          </a:prstGeom>
          <a:noFill/>
          <a:ln/>
        </p:spPr>
        <p:txBody>
          <a:bodyPr wrap="square" rtlCol="0"/>
          <a:lstStyle>
            <a:lvl1pPr marL="0" indent="0" algn="l">
              <a:buNone/>
              <a:defRPr lang="en-US" sz="3600" b="1" dirty="0">
                <a:solidFill>
                  <a:schemeClr val="bg1"/>
                </a:solidFill>
              </a:defRPr>
            </a:lvl1pPr>
          </a:lstStyle>
          <a:p>
            <a:pPr marL="0" indent="0" algn="l">
              <a:buNone/>
            </a:pPr>
            <a:endParaRPr lang="en-US" sz="3600" dirty="0"/>
          </a:p>
        </p:txBody>
      </p:sp>
      <p:sp>
        <p:nvSpPr>
          <p:cNvPr id="4" name="Text 1"/>
          <p:cNvSpPr/>
          <p:nvPr/>
        </p:nvSpPr>
        <p:spPr>
          <a:xfrm>
            <a:off x="6766560" y="6382512"/>
            <a:ext cx="4297680" cy="274320"/>
          </a:xfrm>
          <a:prstGeom prst="rect">
            <a:avLst/>
          </a:prstGeom>
          <a:noFill/>
          <a:ln/>
        </p:spPr>
        <p:txBody>
          <a:bodyPr wrap="square" lIns="0" tIns="0" rIns="0" bIns="0" rtlCol="0" anchor="ctr"/>
          <a:lstStyle/>
          <a:p>
            <a:pPr marL="0" indent="0" algn="r">
              <a:buNone/>
            </a:pPr>
            <a:r>
              <a:rPr lang="en-US" sz="1000" dirty="0">
                <a:solidFill>
                  <a:schemeClr val="bg1"/>
                </a:solidFill>
              </a:rPr>
              <a:t>Emerging paradigms in primary care  |  Nelson Mandela Bay</a:t>
            </a:r>
            <a:endParaRPr lang="en-US" sz="1000" dirty="0"/>
          </a:p>
        </p:txBody>
      </p:sp>
      <p:sp>
        <p:nvSpPr>
          <p:cNvPr id="25"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1"/>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2313888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09302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smtClean="0"/>
            </a:lvl1pPr>
          </a:lstStyle>
          <a:p>
            <a:fld id="{459F9546-D2A2-EF4C-A994-763A78C4CECC}" type="slidenum">
              <a:rPr lang="en-US"/>
              <a:pPr/>
              <a:t>‹#›</a:t>
            </a:fld>
            <a:endParaRPr lang="en-US" dirty="0"/>
          </a:p>
        </p:txBody>
      </p:sp>
    </p:spTree>
    <p:extLst>
      <p:ext uri="{BB962C8B-B14F-4D97-AF65-F5344CB8AC3E}">
        <p14:creationId xmlns:p14="http://schemas.microsoft.com/office/powerpoint/2010/main" val="223080597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latin typeface="Arial" panose="020B0604020202020204" pitchFamily="34" charset="0"/>
              </a:defRPr>
            </a:lvl1pPr>
          </a:lstStyle>
          <a:p>
            <a:pPr algn="r"/>
            <a:fld id="{F7021451-1387-4CA6-816F-3879F97B5CBC}"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jpe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jpeg"/><Relationship Id="rId7" Type="http://schemas.openxmlformats.org/officeDocument/2006/relationships/diagramColors" Target="../diagrams/colors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youtu.be/TruVwfSwN5o?si=cmAQz9KNNZBe9zbX" TargetMode="External"/><Relationship Id="rId2" Type="http://schemas.openxmlformats.org/officeDocument/2006/relationships/hyperlink" Target="https://youtu.be/ojd3RTs_o_0?si=KKFuCRq5kWY9iD2d" TargetMode="Externa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1"/>
          <p:cNvSpPr/>
          <p:nvPr/>
        </p:nvSpPr>
        <p:spPr>
          <a:xfrm>
            <a:off x="0" y="0"/>
            <a:ext cx="12191695" cy="146304"/>
          </a:xfrm>
          <a:prstGeom prst="rect">
            <a:avLst/>
          </a:prstGeom>
          <a:solidFill>
            <a:srgbClr val="0B2E4F"/>
          </a:solidFill>
          <a:ln w="12700">
            <a:solidFill>
              <a:srgbClr val="0B2E4F"/>
            </a:solidFill>
            <a:prstDash val="solid"/>
          </a:ln>
        </p:spPr>
        <p:txBody>
          <a:bodyPr/>
          <a:lstStyle/>
          <a:p>
            <a:endParaRPr lang="en-ZA" dirty="0">
              <a:latin typeface="Arial" panose="020B0604020202020204" pitchFamily="34" charset="0"/>
            </a:endParaRPr>
          </a:p>
        </p:txBody>
      </p:sp>
      <p:sp>
        <p:nvSpPr>
          <p:cNvPr id="4" name="Text 2"/>
          <p:cNvSpPr/>
          <p:nvPr/>
        </p:nvSpPr>
        <p:spPr>
          <a:xfrm>
            <a:off x="777239" y="833120"/>
            <a:ext cx="7269839" cy="1508760"/>
          </a:xfrm>
          <a:prstGeom prst="rect">
            <a:avLst/>
          </a:prstGeom>
          <a:noFill/>
          <a:ln/>
        </p:spPr>
        <p:txBody>
          <a:bodyPr wrap="square" lIns="0" tIns="0" rIns="0" bIns="0" rtlCol="0" anchor="ctr">
            <a:normAutofit/>
          </a:bodyPr>
          <a:lstStyle/>
          <a:p>
            <a:pPr marL="0" indent="0">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rPr>
              <a:t>NEW EMERGING PARADIGMS</a:t>
            </a:r>
          </a:p>
          <a:p>
            <a:pPr marL="0" indent="0">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rPr>
              <a:t>IN PRIMARY CARE</a:t>
            </a:r>
          </a:p>
        </p:txBody>
      </p:sp>
      <p:sp>
        <p:nvSpPr>
          <p:cNvPr id="5" name="Text 3"/>
          <p:cNvSpPr/>
          <p:nvPr/>
        </p:nvSpPr>
        <p:spPr>
          <a:xfrm>
            <a:off x="822960" y="2113280"/>
            <a:ext cx="5711252" cy="457200"/>
          </a:xfrm>
          <a:prstGeom prst="rect">
            <a:avLst/>
          </a:prstGeom>
          <a:noFill/>
          <a:ln/>
        </p:spPr>
        <p:txBody>
          <a:bodyPr wrap="square" lIns="0" tIns="0" rIns="0" bIns="0" rtlCol="0" anchor="ctr"/>
          <a:lstStyle/>
          <a:p>
            <a:pPr marL="0" indent="0">
              <a:buNone/>
            </a:pPr>
            <a:r>
              <a:rPr lang="en-US" sz="2400" dirty="0">
                <a:solidFill>
                  <a:srgbClr val="176B9B"/>
                </a:solidFill>
                <a:latin typeface="Arial" panose="020B0604020202020204" pitchFamily="34" charset="0"/>
              </a:rPr>
              <a:t>From infancy to longevity</a:t>
            </a:r>
            <a:endParaRPr lang="en-US" sz="2400" dirty="0">
              <a:latin typeface="Arial" panose="020B0604020202020204" pitchFamily="34" charset="0"/>
            </a:endParaRPr>
          </a:p>
        </p:txBody>
      </p:sp>
      <p:sp>
        <p:nvSpPr>
          <p:cNvPr id="6" name="Text 4"/>
          <p:cNvSpPr/>
          <p:nvPr/>
        </p:nvSpPr>
        <p:spPr>
          <a:xfrm>
            <a:off x="822960" y="4341400"/>
            <a:ext cx="7528560" cy="1308194"/>
          </a:xfrm>
          <a:prstGeom prst="rect">
            <a:avLst/>
          </a:prstGeom>
          <a:noFill/>
          <a:ln/>
        </p:spPr>
        <p:txBody>
          <a:bodyPr wrap="square" lIns="0" tIns="0" rIns="0" bIns="0" rtlCol="0" anchor="ctr">
            <a:normAutofit fontScale="92500"/>
          </a:bodyPr>
          <a:lstStyle/>
          <a:p>
            <a:pPr marL="0" indent="0">
              <a:lnSpc>
                <a:spcPct val="160000"/>
              </a:lnSpc>
              <a:buNone/>
            </a:pPr>
            <a:r>
              <a:rPr lang="en-US" sz="2800" b="1" dirty="0">
                <a:latin typeface="Arial" panose="020B0604020202020204" pitchFamily="34" charset="0"/>
              </a:rPr>
              <a:t>From treating disease to predicting risk, preserving function and extending healthy life</a:t>
            </a:r>
          </a:p>
        </p:txBody>
      </p:sp>
      <p:sp>
        <p:nvSpPr>
          <p:cNvPr id="7" name="Shape 5"/>
          <p:cNvSpPr/>
          <p:nvPr/>
        </p:nvSpPr>
        <p:spPr>
          <a:xfrm>
            <a:off x="6513226" y="1811020"/>
            <a:ext cx="1254760" cy="1254760"/>
          </a:xfrm>
          <a:prstGeom prst="ellipse">
            <a:avLst/>
          </a:prstGeom>
          <a:solidFill>
            <a:srgbClr val="2AA8C7"/>
          </a:solidFill>
          <a:ln w="12700">
            <a:solidFill>
              <a:srgbClr val="2AA8C7"/>
            </a:solidFill>
            <a:prstDash val="solid"/>
          </a:ln>
        </p:spPr>
        <p:txBody>
          <a:bodyPr/>
          <a:lstStyle/>
          <a:p>
            <a:endParaRPr lang="en-ZA" dirty="0">
              <a:latin typeface="Arial" panose="020B0604020202020204" pitchFamily="34" charset="0"/>
            </a:endParaRPr>
          </a:p>
        </p:txBody>
      </p:sp>
      <p:sp>
        <p:nvSpPr>
          <p:cNvPr id="8" name="Text 6"/>
          <p:cNvSpPr/>
          <p:nvPr/>
        </p:nvSpPr>
        <p:spPr>
          <a:xfrm>
            <a:off x="6647733" y="2149538"/>
            <a:ext cx="987078" cy="56464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START</a:t>
            </a:r>
            <a:endParaRPr lang="en-US" sz="1600" dirty="0">
              <a:latin typeface="Arial" panose="020B0604020202020204" pitchFamily="34" charset="0"/>
            </a:endParaRPr>
          </a:p>
        </p:txBody>
      </p:sp>
      <p:sp>
        <p:nvSpPr>
          <p:cNvPr id="10" name="Shape 8"/>
          <p:cNvSpPr/>
          <p:nvPr/>
        </p:nvSpPr>
        <p:spPr>
          <a:xfrm>
            <a:off x="7897766" y="1808480"/>
            <a:ext cx="1254760" cy="1254760"/>
          </a:xfrm>
          <a:prstGeom prst="ellipse">
            <a:avLst/>
          </a:prstGeom>
          <a:solidFill>
            <a:srgbClr val="176B9B"/>
          </a:solidFill>
          <a:ln w="12700">
            <a:solidFill>
              <a:srgbClr val="176B9B"/>
            </a:solidFill>
            <a:prstDash val="solid"/>
          </a:ln>
        </p:spPr>
        <p:txBody>
          <a:bodyPr/>
          <a:lstStyle/>
          <a:p>
            <a:endParaRPr lang="en-ZA" dirty="0">
              <a:latin typeface="Arial" panose="020B0604020202020204" pitchFamily="34" charset="0"/>
            </a:endParaRPr>
          </a:p>
        </p:txBody>
      </p:sp>
      <p:sp>
        <p:nvSpPr>
          <p:cNvPr id="11" name="Text 9"/>
          <p:cNvSpPr/>
          <p:nvPr/>
        </p:nvSpPr>
        <p:spPr>
          <a:xfrm>
            <a:off x="8026759" y="2133599"/>
            <a:ext cx="987078" cy="56464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GROW</a:t>
            </a:r>
            <a:endParaRPr lang="en-US" sz="1600" dirty="0">
              <a:latin typeface="Arial" panose="020B0604020202020204" pitchFamily="34" charset="0"/>
            </a:endParaRPr>
          </a:p>
        </p:txBody>
      </p:sp>
      <p:sp>
        <p:nvSpPr>
          <p:cNvPr id="13" name="Shape 11"/>
          <p:cNvSpPr/>
          <p:nvPr/>
        </p:nvSpPr>
        <p:spPr>
          <a:xfrm>
            <a:off x="9282306" y="1826958"/>
            <a:ext cx="1254760" cy="1254760"/>
          </a:xfrm>
          <a:prstGeom prst="ellipse">
            <a:avLst/>
          </a:prstGeom>
          <a:solidFill>
            <a:srgbClr val="188C8C"/>
          </a:solidFill>
          <a:ln w="12700">
            <a:solidFill>
              <a:srgbClr val="188C8C"/>
            </a:solidFill>
            <a:prstDash val="solid"/>
          </a:ln>
        </p:spPr>
        <p:txBody>
          <a:bodyPr/>
          <a:lstStyle/>
          <a:p>
            <a:endParaRPr lang="en-ZA" dirty="0">
              <a:latin typeface="Arial" panose="020B0604020202020204" pitchFamily="34" charset="0"/>
            </a:endParaRPr>
          </a:p>
        </p:txBody>
      </p:sp>
      <p:sp>
        <p:nvSpPr>
          <p:cNvPr id="14" name="Text 12"/>
          <p:cNvSpPr/>
          <p:nvPr/>
        </p:nvSpPr>
        <p:spPr>
          <a:xfrm>
            <a:off x="9349868" y="2162778"/>
            <a:ext cx="987078" cy="56464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THRIVE</a:t>
            </a:r>
            <a:endParaRPr lang="en-US" sz="1600" dirty="0">
              <a:latin typeface="Arial" panose="020B0604020202020204" pitchFamily="34" charset="0"/>
            </a:endParaRPr>
          </a:p>
        </p:txBody>
      </p:sp>
      <p:sp>
        <p:nvSpPr>
          <p:cNvPr id="16" name="Shape 14"/>
          <p:cNvSpPr/>
          <p:nvPr/>
        </p:nvSpPr>
        <p:spPr>
          <a:xfrm>
            <a:off x="10646794" y="1826958"/>
            <a:ext cx="1254760" cy="1254760"/>
          </a:xfrm>
          <a:prstGeom prst="ellipse">
            <a:avLst/>
          </a:prstGeom>
          <a:solidFill>
            <a:srgbClr val="4B8F6B"/>
          </a:solidFill>
          <a:ln w="12700">
            <a:solidFill>
              <a:srgbClr val="4B8F6B"/>
            </a:solidFill>
            <a:prstDash val="solid"/>
          </a:ln>
        </p:spPr>
        <p:txBody>
          <a:bodyPr/>
          <a:lstStyle/>
          <a:p>
            <a:endParaRPr lang="en-ZA" dirty="0">
              <a:latin typeface="Arial" panose="020B0604020202020204" pitchFamily="34" charset="0"/>
            </a:endParaRPr>
          </a:p>
        </p:txBody>
      </p:sp>
      <p:sp>
        <p:nvSpPr>
          <p:cNvPr id="17" name="Text 15"/>
          <p:cNvSpPr/>
          <p:nvPr/>
        </p:nvSpPr>
        <p:spPr>
          <a:xfrm>
            <a:off x="10750262" y="2152237"/>
            <a:ext cx="987078" cy="56464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AGE</a:t>
            </a:r>
            <a:endParaRPr lang="en-US" sz="1600" dirty="0">
              <a:latin typeface="Arial" panose="020B0604020202020204" pitchFamily="34" charset="0"/>
            </a:endParaRPr>
          </a:p>
        </p:txBody>
      </p:sp>
      <p:sp>
        <p:nvSpPr>
          <p:cNvPr id="18" name="Text 16"/>
          <p:cNvSpPr/>
          <p:nvPr/>
        </p:nvSpPr>
        <p:spPr>
          <a:xfrm>
            <a:off x="6010341" y="3081718"/>
            <a:ext cx="6181354" cy="1146622"/>
          </a:xfrm>
          <a:prstGeom prst="rect">
            <a:avLst/>
          </a:prstGeom>
          <a:noFill/>
          <a:ln/>
        </p:spPr>
        <p:txBody>
          <a:bodyPr wrap="square" lIns="0" tIns="0" rIns="0" bIns="0" rtlCol="0" anchor="ctr">
            <a:normAutofit/>
          </a:bodyPr>
          <a:lstStyle/>
          <a:p>
            <a:pPr marL="0" indent="0" algn="ctr">
              <a:buNone/>
            </a:pPr>
            <a:r>
              <a:rPr lang="en-US" sz="2400" b="1" dirty="0">
                <a:latin typeface="Arial" panose="020B0604020202020204" pitchFamily="34" charset="0"/>
              </a:rPr>
              <a:t>A life-course clinical update for </a:t>
            </a:r>
          </a:p>
          <a:p>
            <a:pPr marL="0" indent="0" algn="ctr">
              <a:buNone/>
            </a:pPr>
            <a:r>
              <a:rPr lang="en-US" sz="2400" b="1" dirty="0">
                <a:latin typeface="Arial" panose="020B0604020202020204" pitchFamily="34" charset="0"/>
              </a:rPr>
              <a:t>general practitioners</a:t>
            </a:r>
          </a:p>
        </p:txBody>
      </p:sp>
      <p:sp>
        <p:nvSpPr>
          <p:cNvPr id="19" name="Text 17"/>
          <p:cNvSpPr/>
          <p:nvPr/>
        </p:nvSpPr>
        <p:spPr>
          <a:xfrm>
            <a:off x="7589520" y="3840480"/>
            <a:ext cx="3474720" cy="320040"/>
          </a:xfrm>
          <a:prstGeom prst="rect">
            <a:avLst/>
          </a:prstGeom>
          <a:noFill/>
          <a:ln/>
        </p:spPr>
        <p:txBody>
          <a:bodyPr wrap="square" lIns="0" tIns="0" rIns="0" bIns="0" rtlCol="0" anchor="ctr"/>
          <a:lstStyle/>
          <a:p>
            <a:pPr marL="0" indent="0" algn="ctr">
              <a:buNone/>
            </a:pPr>
            <a:endParaRPr lang="en-US" sz="1100" dirty="0">
              <a:latin typeface="Arial" panose="020B0604020202020204" pitchFamily="34" charset="0"/>
            </a:endParaRPr>
          </a:p>
        </p:txBody>
      </p:sp>
      <p:sp>
        <p:nvSpPr>
          <p:cNvPr id="25" name="Slide Number Placeholder 0"/>
          <p:cNvSpPr>
            <a:spLocks noGrp="1"/>
          </p:cNvSpPr>
          <p:nvPr>
            <p:ph type="sldNum" sz="quarter" idx="4294967295"/>
          </p:nvPr>
        </p:nvSpPr>
        <p:spPr>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fld id="{F7021451-1387-4CA6-816F-3879F97B5CBC}" type="slidenum">
              <a:rPr lang="en-US"/>
              <a:pPr/>
              <a:t>1</a:t>
            </a:fld>
            <a:endParaRPr lang="en-US" dirty="0"/>
          </a:p>
        </p:txBody>
      </p:sp>
      <p:pic>
        <p:nvPicPr>
          <p:cNvPr id="20" name="Picture 4">
            <a:extLst>
              <a:ext uri="{FF2B5EF4-FFF2-40B4-BE49-F238E27FC236}">
                <a16:creationId xmlns:a16="http://schemas.microsoft.com/office/drawing/2014/main" id="{C967CEDB-DF7B-26C8-45D2-1DFEED377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hape 7"/>
          <p:cNvSpPr/>
          <p:nvPr/>
        </p:nvSpPr>
        <p:spPr>
          <a:xfrm>
            <a:off x="7620903" y="2203794"/>
            <a:ext cx="263153" cy="468444"/>
          </a:xfrm>
          <a:prstGeom prst="chevron">
            <a:avLst/>
          </a:prstGeom>
          <a:solidFill>
            <a:schemeClr val="tx1"/>
          </a:solidFill>
          <a:ln w="12700">
            <a:solidFill>
              <a:srgbClr val="BFD0DC"/>
            </a:solidFill>
            <a:prstDash val="solid"/>
          </a:ln>
        </p:spPr>
        <p:txBody>
          <a:bodyPr/>
          <a:lstStyle/>
          <a:p>
            <a:endParaRPr lang="en-ZA" dirty="0">
              <a:latin typeface="Arial" panose="020B0604020202020204" pitchFamily="34" charset="0"/>
            </a:endParaRPr>
          </a:p>
        </p:txBody>
      </p:sp>
      <p:sp>
        <p:nvSpPr>
          <p:cNvPr id="21" name="Shape 7">
            <a:extLst>
              <a:ext uri="{FF2B5EF4-FFF2-40B4-BE49-F238E27FC236}">
                <a16:creationId xmlns:a16="http://schemas.microsoft.com/office/drawing/2014/main" id="{38D9B81E-DBD5-A3DB-CCD4-A515088B3413}"/>
              </a:ext>
            </a:extLst>
          </p:cNvPr>
          <p:cNvSpPr/>
          <p:nvPr/>
        </p:nvSpPr>
        <p:spPr>
          <a:xfrm>
            <a:off x="10432245" y="2220116"/>
            <a:ext cx="263153" cy="468444"/>
          </a:xfrm>
          <a:prstGeom prst="chevron">
            <a:avLst/>
          </a:prstGeom>
          <a:solidFill>
            <a:schemeClr val="tx1"/>
          </a:solidFill>
          <a:ln w="12700">
            <a:solidFill>
              <a:srgbClr val="BFD0DC"/>
            </a:solidFill>
            <a:prstDash val="solid"/>
          </a:ln>
        </p:spPr>
        <p:txBody>
          <a:bodyPr/>
          <a:lstStyle/>
          <a:p>
            <a:endParaRPr lang="en-ZA" dirty="0">
              <a:latin typeface="Arial" panose="020B0604020202020204" pitchFamily="34" charset="0"/>
            </a:endParaRPr>
          </a:p>
        </p:txBody>
      </p:sp>
      <p:sp>
        <p:nvSpPr>
          <p:cNvPr id="22" name="Shape 7">
            <a:extLst>
              <a:ext uri="{FF2B5EF4-FFF2-40B4-BE49-F238E27FC236}">
                <a16:creationId xmlns:a16="http://schemas.microsoft.com/office/drawing/2014/main" id="{467B1D9C-435F-96E0-654B-59801E38BA34}"/>
              </a:ext>
            </a:extLst>
          </p:cNvPr>
          <p:cNvSpPr/>
          <p:nvPr/>
        </p:nvSpPr>
        <p:spPr>
          <a:xfrm>
            <a:off x="9019794" y="2196558"/>
            <a:ext cx="263153" cy="468444"/>
          </a:xfrm>
          <a:prstGeom prst="chevron">
            <a:avLst/>
          </a:prstGeom>
          <a:solidFill>
            <a:schemeClr val="tx1"/>
          </a:solidFill>
          <a:ln w="12700">
            <a:solidFill>
              <a:srgbClr val="BFD0DC"/>
            </a:solidFill>
            <a:prstDash val="solid"/>
          </a:ln>
        </p:spPr>
        <p:txBody>
          <a:bodyPr/>
          <a:lstStyle/>
          <a:p>
            <a:endParaRPr lang="en-ZA" dirty="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64240" cy="868680"/>
          </a:xfrm>
          <a:prstGeom prst="rect">
            <a:avLst/>
          </a:prstGeom>
          <a:noFill/>
          <a:ln/>
        </p:spPr>
        <p:txBody>
          <a:bodyPr wrap="square" lIns="0" tIns="0" rIns="0" bIns="0" rtlCol="0" anchor="ctr"/>
          <a:lstStyle/>
          <a:p>
            <a:pPr marL="0" indent="0" algn="l">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rPr>
              <a:t>Meet Nomsa: one life, many windows</a:t>
            </a:r>
            <a:endParaRPr lang="en-US" sz="36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Nomsa card Age 0–2"/>
          <p:cNvSpPr/>
          <p:nvPr/>
        </p:nvSpPr>
        <p:spPr>
          <a:xfrm>
            <a:off x="548640" y="1508760"/>
            <a:ext cx="2103120" cy="3246120"/>
          </a:xfrm>
          <a:prstGeom prst="roundRect">
            <a:avLst>
              <a:gd name="adj" fmla="val 5217"/>
            </a:avLst>
          </a:prstGeom>
          <a:solidFill>
            <a:schemeClr val="bg2"/>
          </a:solidFill>
          <a:ln/>
        </p:spPr>
        <p:txBody>
          <a:bodyPr/>
          <a:lstStyle/>
          <a:p>
            <a:endParaRPr lang="en-ZA" dirty="0"/>
          </a:p>
        </p:txBody>
      </p:sp>
      <p:sp>
        <p:nvSpPr>
          <p:cNvPr id="4" name="IconCircle FaBaby"/>
          <p:cNvSpPr/>
          <p:nvPr/>
        </p:nvSpPr>
        <p:spPr>
          <a:xfrm>
            <a:off x="731520" y="1691640"/>
            <a:ext cx="685800" cy="685800"/>
          </a:xfrm>
          <a:prstGeom prst="ellipse">
            <a:avLst/>
          </a:prstGeom>
          <a:solidFill>
            <a:schemeClr val="accent1"/>
          </a:solidFill>
          <a:ln/>
        </p:spPr>
        <p:txBody>
          <a:bodyPr/>
          <a:lstStyle/>
          <a:p>
            <a:endParaRPr lang="en-ZA" dirty="0"/>
          </a:p>
        </p:txBody>
      </p:sp>
      <p:pic>
        <p:nvPicPr>
          <p:cNvPr id="5" name="Image 0" descr="Baby icon"/>
          <p:cNvPicPr>
            <a:picLocks noChangeAspect="1"/>
          </p:cNvPicPr>
          <p:nvPr/>
        </p:nvPicPr>
        <p:blipFill>
          <a:blip r:embed="rId3"/>
          <a:stretch>
            <a:fillRect/>
          </a:stretch>
        </p:blipFill>
        <p:spPr>
          <a:xfrm>
            <a:off x="902970" y="1863090"/>
            <a:ext cx="342900" cy="342900"/>
          </a:xfrm>
          <a:prstGeom prst="rect">
            <a:avLst/>
          </a:prstGeom>
        </p:spPr>
      </p:pic>
      <p:sp>
        <p:nvSpPr>
          <p:cNvPr id="6" name="Text 3"/>
          <p:cNvSpPr txBox="1"/>
          <p:nvPr/>
        </p:nvSpPr>
        <p:spPr>
          <a:xfrm>
            <a:off x="150876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0–2</a:t>
            </a:r>
            <a:endParaRPr lang="en-US" sz="2200" dirty="0"/>
          </a:p>
        </p:txBody>
      </p:sp>
      <p:sp>
        <p:nvSpPr>
          <p:cNvPr id="7" name="Text 4"/>
          <p:cNvSpPr txBox="1"/>
          <p:nvPr/>
        </p:nvSpPr>
        <p:spPr>
          <a:xfrm>
            <a:off x="579120" y="2560320"/>
            <a:ext cx="202692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Born to a young mother with no pre-conceptual care, late booking, untreated postnatal depression. Early formula and solids; growth centile drifts upward.</a:t>
            </a:r>
            <a:endParaRPr lang="en-US" sz="1600" dirty="0">
              <a:latin typeface="Arial" panose="020B0604020202020204" pitchFamily="34" charset="0"/>
            </a:endParaRPr>
          </a:p>
        </p:txBody>
      </p:sp>
      <p:sp>
        <p:nvSpPr>
          <p:cNvPr id="8" name="Nomsa card Age 15"/>
          <p:cNvSpPr/>
          <p:nvPr/>
        </p:nvSpPr>
        <p:spPr>
          <a:xfrm>
            <a:off x="2788920" y="1508760"/>
            <a:ext cx="2103120" cy="3246120"/>
          </a:xfrm>
          <a:prstGeom prst="roundRect">
            <a:avLst>
              <a:gd name="adj" fmla="val 5217"/>
            </a:avLst>
          </a:prstGeom>
          <a:solidFill>
            <a:schemeClr val="bg2"/>
          </a:solidFill>
          <a:ln/>
        </p:spPr>
        <p:txBody>
          <a:bodyPr/>
          <a:lstStyle/>
          <a:p>
            <a:endParaRPr lang="en-ZA" dirty="0"/>
          </a:p>
        </p:txBody>
      </p:sp>
      <p:sp>
        <p:nvSpPr>
          <p:cNvPr id="9" name="IconCircle FaUserGraduate"/>
          <p:cNvSpPr/>
          <p:nvPr/>
        </p:nvSpPr>
        <p:spPr>
          <a:xfrm>
            <a:off x="2971800" y="1691640"/>
            <a:ext cx="685800" cy="685800"/>
          </a:xfrm>
          <a:prstGeom prst="ellipse">
            <a:avLst/>
          </a:prstGeom>
          <a:solidFill>
            <a:schemeClr val="accent1"/>
          </a:solidFill>
          <a:ln/>
        </p:spPr>
        <p:txBody>
          <a:bodyPr/>
          <a:lstStyle/>
          <a:p>
            <a:endParaRPr lang="en-ZA" dirty="0"/>
          </a:p>
        </p:txBody>
      </p:sp>
      <p:pic>
        <p:nvPicPr>
          <p:cNvPr id="10" name="Image 1" descr="UserGraduate icon"/>
          <p:cNvPicPr>
            <a:picLocks noChangeAspect="1"/>
          </p:cNvPicPr>
          <p:nvPr/>
        </p:nvPicPr>
        <p:blipFill>
          <a:blip r:embed="rId4"/>
          <a:stretch>
            <a:fillRect/>
          </a:stretch>
        </p:blipFill>
        <p:spPr>
          <a:xfrm>
            <a:off x="3143250" y="1863090"/>
            <a:ext cx="342900" cy="342900"/>
          </a:xfrm>
          <a:prstGeom prst="rect">
            <a:avLst/>
          </a:prstGeom>
        </p:spPr>
      </p:pic>
      <p:sp>
        <p:nvSpPr>
          <p:cNvPr id="11" name="Text 7"/>
          <p:cNvSpPr txBox="1"/>
          <p:nvPr/>
        </p:nvSpPr>
        <p:spPr>
          <a:xfrm>
            <a:off x="374904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18</a:t>
            </a:r>
            <a:endParaRPr lang="en-US" sz="2200" dirty="0"/>
          </a:p>
        </p:txBody>
      </p:sp>
      <p:sp>
        <p:nvSpPr>
          <p:cNvPr id="12" name="Text 8"/>
          <p:cNvSpPr txBox="1"/>
          <p:nvPr/>
        </p:nvSpPr>
        <p:spPr>
          <a:xfrm>
            <a:off x="2834640" y="2560320"/>
            <a:ext cx="201168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Anxious, leaves school early. Becomes sexually active and is never offered prevention choices. </a:t>
            </a:r>
          </a:p>
          <a:p>
            <a:pPr marL="0" indent="0">
              <a:buNone/>
            </a:pPr>
            <a:r>
              <a:rPr lang="en-US" sz="1600" dirty="0">
                <a:latin typeface="Arial" panose="020B0604020202020204" pitchFamily="34" charset="0"/>
              </a:rPr>
              <a:t>Teenage pregnancy</a:t>
            </a:r>
          </a:p>
          <a:p>
            <a:pPr marL="0" indent="0">
              <a:buNone/>
            </a:pPr>
            <a:r>
              <a:rPr lang="en-US" sz="1600" dirty="0">
                <a:solidFill>
                  <a:schemeClr val="tx1"/>
                </a:solidFill>
                <a:latin typeface="Arial" panose="020B0604020202020204" pitchFamily="34" charset="0"/>
              </a:rPr>
              <a:t>HIV+</a:t>
            </a:r>
          </a:p>
          <a:p>
            <a:pPr marL="0" indent="0">
              <a:buNone/>
            </a:pPr>
            <a:endParaRPr lang="en-US" sz="1600" dirty="0">
              <a:latin typeface="Arial" panose="020B0604020202020204" pitchFamily="34" charset="0"/>
            </a:endParaRPr>
          </a:p>
        </p:txBody>
      </p:sp>
      <p:sp>
        <p:nvSpPr>
          <p:cNvPr id="13" name="Nomsa card Age 35"/>
          <p:cNvSpPr/>
          <p:nvPr/>
        </p:nvSpPr>
        <p:spPr>
          <a:xfrm>
            <a:off x="5029200" y="1508760"/>
            <a:ext cx="2103120" cy="3246120"/>
          </a:xfrm>
          <a:prstGeom prst="roundRect">
            <a:avLst>
              <a:gd name="adj" fmla="val 5217"/>
            </a:avLst>
          </a:prstGeom>
          <a:solidFill>
            <a:schemeClr val="bg2"/>
          </a:solidFill>
          <a:ln/>
        </p:spPr>
        <p:txBody>
          <a:bodyPr/>
          <a:lstStyle/>
          <a:p>
            <a:endParaRPr lang="en-ZA" dirty="0"/>
          </a:p>
        </p:txBody>
      </p:sp>
      <p:sp>
        <p:nvSpPr>
          <p:cNvPr id="14" name="IconCircle FaHeartbeat"/>
          <p:cNvSpPr/>
          <p:nvPr/>
        </p:nvSpPr>
        <p:spPr>
          <a:xfrm>
            <a:off x="5212080" y="1691640"/>
            <a:ext cx="685800" cy="685800"/>
          </a:xfrm>
          <a:prstGeom prst="ellipse">
            <a:avLst/>
          </a:prstGeom>
          <a:solidFill>
            <a:schemeClr val="accent1"/>
          </a:solidFill>
          <a:ln/>
        </p:spPr>
        <p:txBody>
          <a:bodyPr/>
          <a:lstStyle/>
          <a:p>
            <a:endParaRPr lang="en-ZA" dirty="0"/>
          </a:p>
        </p:txBody>
      </p:sp>
      <p:pic>
        <p:nvPicPr>
          <p:cNvPr id="15" name="Image 2" descr="Heartbeat icon"/>
          <p:cNvPicPr>
            <a:picLocks noChangeAspect="1"/>
          </p:cNvPicPr>
          <p:nvPr/>
        </p:nvPicPr>
        <p:blipFill>
          <a:blip r:embed="rId5"/>
          <a:stretch>
            <a:fillRect/>
          </a:stretch>
        </p:blipFill>
        <p:spPr>
          <a:xfrm>
            <a:off x="5383530" y="1863090"/>
            <a:ext cx="342900" cy="342900"/>
          </a:xfrm>
          <a:prstGeom prst="rect">
            <a:avLst/>
          </a:prstGeom>
        </p:spPr>
      </p:pic>
      <p:sp>
        <p:nvSpPr>
          <p:cNvPr id="16" name="Text 11"/>
          <p:cNvSpPr txBox="1"/>
          <p:nvPr/>
        </p:nvSpPr>
        <p:spPr>
          <a:xfrm>
            <a:off x="598932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35</a:t>
            </a:r>
            <a:endParaRPr lang="en-US" sz="2200" dirty="0"/>
          </a:p>
        </p:txBody>
      </p:sp>
      <p:sp>
        <p:nvSpPr>
          <p:cNvPr id="17" name="Text 12"/>
          <p:cNvSpPr txBox="1"/>
          <p:nvPr/>
        </p:nvSpPr>
        <p:spPr>
          <a:xfrm>
            <a:off x="5212080" y="2560320"/>
            <a:ext cx="173736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Weight creeping up. Blood pressure “a little high” at each visit</a:t>
            </a:r>
            <a:r>
              <a:rPr lang="en-US" sz="1600" dirty="0">
                <a:latin typeface="Arial" panose="020B0604020202020204" pitchFamily="34" charset="0"/>
              </a:rPr>
              <a:t> - </a:t>
            </a:r>
            <a:r>
              <a:rPr lang="en-US" sz="1600" dirty="0">
                <a:solidFill>
                  <a:schemeClr val="tx1"/>
                </a:solidFill>
                <a:latin typeface="Arial" panose="020B0604020202020204" pitchFamily="34" charset="0"/>
              </a:rPr>
              <a:t>but never followed up.</a:t>
            </a:r>
          </a:p>
          <a:p>
            <a:pPr marL="0" indent="0">
              <a:buNone/>
            </a:pPr>
            <a:r>
              <a:rPr lang="en-US" sz="1600" dirty="0">
                <a:latin typeface="Arial" panose="020B0604020202020204" pitchFamily="34" charset="0"/>
              </a:rPr>
              <a:t>On HAART</a:t>
            </a:r>
          </a:p>
          <a:p>
            <a:pPr marL="0" indent="0">
              <a:buNone/>
            </a:pPr>
            <a:r>
              <a:rPr lang="en-US" sz="1600" dirty="0">
                <a:latin typeface="Arial" panose="020B0604020202020204" pitchFamily="34" charset="0"/>
              </a:rPr>
              <a:t>Develops PET &amp; GDM in pregnancy</a:t>
            </a:r>
          </a:p>
        </p:txBody>
      </p:sp>
      <p:sp>
        <p:nvSpPr>
          <p:cNvPr id="18" name="Nomsa card Age 55"/>
          <p:cNvSpPr/>
          <p:nvPr/>
        </p:nvSpPr>
        <p:spPr>
          <a:xfrm>
            <a:off x="7269480" y="1508760"/>
            <a:ext cx="2103120" cy="3246120"/>
          </a:xfrm>
          <a:prstGeom prst="roundRect">
            <a:avLst>
              <a:gd name="adj" fmla="val 5217"/>
            </a:avLst>
          </a:prstGeom>
          <a:solidFill>
            <a:schemeClr val="bg2"/>
          </a:solidFill>
          <a:ln/>
        </p:spPr>
        <p:txBody>
          <a:bodyPr/>
          <a:lstStyle/>
          <a:p>
            <a:endParaRPr lang="en-ZA" dirty="0"/>
          </a:p>
        </p:txBody>
      </p:sp>
      <p:sp>
        <p:nvSpPr>
          <p:cNvPr id="19" name="IconCircle FaStethoscope"/>
          <p:cNvSpPr/>
          <p:nvPr/>
        </p:nvSpPr>
        <p:spPr>
          <a:xfrm>
            <a:off x="7452360" y="1691640"/>
            <a:ext cx="685800" cy="685800"/>
          </a:xfrm>
          <a:prstGeom prst="ellipse">
            <a:avLst/>
          </a:prstGeom>
          <a:solidFill>
            <a:schemeClr val="accent1"/>
          </a:solidFill>
          <a:ln/>
        </p:spPr>
        <p:txBody>
          <a:bodyPr/>
          <a:lstStyle/>
          <a:p>
            <a:endParaRPr lang="en-ZA" dirty="0"/>
          </a:p>
        </p:txBody>
      </p:sp>
      <p:pic>
        <p:nvPicPr>
          <p:cNvPr id="20" name="Image 3" descr="Stethoscope icon"/>
          <p:cNvPicPr>
            <a:picLocks noChangeAspect="1"/>
          </p:cNvPicPr>
          <p:nvPr/>
        </p:nvPicPr>
        <p:blipFill>
          <a:blip r:embed="rId6"/>
          <a:stretch>
            <a:fillRect/>
          </a:stretch>
        </p:blipFill>
        <p:spPr>
          <a:xfrm>
            <a:off x="7623810" y="1863090"/>
            <a:ext cx="342900" cy="342900"/>
          </a:xfrm>
          <a:prstGeom prst="rect">
            <a:avLst/>
          </a:prstGeom>
        </p:spPr>
      </p:pic>
      <p:sp>
        <p:nvSpPr>
          <p:cNvPr id="21" name="Text 15"/>
          <p:cNvSpPr txBox="1"/>
          <p:nvPr/>
        </p:nvSpPr>
        <p:spPr>
          <a:xfrm>
            <a:off x="822960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55</a:t>
            </a:r>
            <a:endParaRPr lang="en-US" sz="2200" dirty="0"/>
          </a:p>
        </p:txBody>
      </p:sp>
      <p:sp>
        <p:nvSpPr>
          <p:cNvPr id="22" name="Text 16"/>
          <p:cNvSpPr txBox="1"/>
          <p:nvPr/>
        </p:nvSpPr>
        <p:spPr>
          <a:xfrm>
            <a:off x="7452360" y="2560320"/>
            <a:ext cx="173736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Diabetes and hypertension discovered only at a hospital admission</a:t>
            </a:r>
            <a:r>
              <a:rPr lang="en-US" sz="1600" dirty="0">
                <a:solidFill>
                  <a:schemeClr val="tx1"/>
                </a:solidFill>
              </a:rPr>
              <a:t>.</a:t>
            </a:r>
          </a:p>
          <a:p>
            <a:pPr marL="0" indent="0">
              <a:buNone/>
            </a:pPr>
            <a:r>
              <a:rPr lang="en-US" sz="1600" dirty="0">
                <a:latin typeface="Arial" panose="020B0604020202020204" pitchFamily="34" charset="0"/>
              </a:rPr>
              <a:t>Cardiomyopathy &amp; Angina</a:t>
            </a:r>
          </a:p>
        </p:txBody>
      </p:sp>
      <p:sp>
        <p:nvSpPr>
          <p:cNvPr id="23" name="Nomsa card Age 75"/>
          <p:cNvSpPr/>
          <p:nvPr/>
        </p:nvSpPr>
        <p:spPr>
          <a:xfrm>
            <a:off x="9509760" y="1508760"/>
            <a:ext cx="2103120" cy="3246120"/>
          </a:xfrm>
          <a:prstGeom prst="roundRect">
            <a:avLst>
              <a:gd name="adj" fmla="val 5217"/>
            </a:avLst>
          </a:prstGeom>
          <a:solidFill>
            <a:schemeClr val="bg2"/>
          </a:solidFill>
          <a:ln/>
        </p:spPr>
        <p:txBody>
          <a:bodyPr/>
          <a:lstStyle/>
          <a:p>
            <a:endParaRPr lang="en-ZA" dirty="0"/>
          </a:p>
        </p:txBody>
      </p:sp>
      <p:sp>
        <p:nvSpPr>
          <p:cNvPr id="24" name="IconCircle FaWalking"/>
          <p:cNvSpPr/>
          <p:nvPr/>
        </p:nvSpPr>
        <p:spPr>
          <a:xfrm>
            <a:off x="9692640" y="1691640"/>
            <a:ext cx="685800" cy="685800"/>
          </a:xfrm>
          <a:prstGeom prst="ellipse">
            <a:avLst/>
          </a:prstGeom>
          <a:solidFill>
            <a:schemeClr val="accent1"/>
          </a:solidFill>
          <a:ln/>
        </p:spPr>
        <p:txBody>
          <a:bodyPr/>
          <a:lstStyle/>
          <a:p>
            <a:endParaRPr lang="en-ZA" dirty="0"/>
          </a:p>
        </p:txBody>
      </p:sp>
      <p:pic>
        <p:nvPicPr>
          <p:cNvPr id="25" name="Image 4" descr="Walking icon"/>
          <p:cNvPicPr>
            <a:picLocks noChangeAspect="1"/>
          </p:cNvPicPr>
          <p:nvPr/>
        </p:nvPicPr>
        <p:blipFill>
          <a:blip r:embed="rId7"/>
          <a:stretch>
            <a:fillRect/>
          </a:stretch>
        </p:blipFill>
        <p:spPr>
          <a:xfrm>
            <a:off x="9864090" y="1863090"/>
            <a:ext cx="342900" cy="342900"/>
          </a:xfrm>
          <a:prstGeom prst="rect">
            <a:avLst/>
          </a:prstGeom>
        </p:spPr>
      </p:pic>
      <p:sp>
        <p:nvSpPr>
          <p:cNvPr id="26" name="Text 19"/>
          <p:cNvSpPr txBox="1"/>
          <p:nvPr/>
        </p:nvSpPr>
        <p:spPr>
          <a:xfrm>
            <a:off x="1046988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75</a:t>
            </a:r>
            <a:endParaRPr lang="en-US" sz="2200" dirty="0"/>
          </a:p>
        </p:txBody>
      </p:sp>
      <p:sp>
        <p:nvSpPr>
          <p:cNvPr id="27" name="Text 20"/>
          <p:cNvSpPr txBox="1"/>
          <p:nvPr/>
        </p:nvSpPr>
        <p:spPr>
          <a:xfrm>
            <a:off x="9692640" y="2560320"/>
            <a:ext cx="173736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Nine medicines, a fall and early frailty. </a:t>
            </a:r>
          </a:p>
          <a:p>
            <a:pPr marL="0" indent="0">
              <a:buNone/>
            </a:pPr>
            <a:endParaRPr lang="en-US" sz="1600" dirty="0">
              <a:latin typeface="Arial" panose="020B0604020202020204" pitchFamily="34" charset="0"/>
            </a:endParaRPr>
          </a:p>
          <a:p>
            <a:pPr marL="0" indent="0">
              <a:buNone/>
            </a:pPr>
            <a:r>
              <a:rPr lang="en-US" sz="1600" dirty="0">
                <a:solidFill>
                  <a:schemeClr val="tx1"/>
                </a:solidFill>
                <a:latin typeface="Arial" panose="020B0604020202020204" pitchFamily="34" charset="0"/>
              </a:rPr>
              <a:t>No one has asked what matters most to her.</a:t>
            </a:r>
            <a:endParaRPr lang="en-US" sz="1600" dirty="0">
              <a:latin typeface="Arial" panose="020B0604020202020204" pitchFamily="34" charset="0"/>
            </a:endParaRPr>
          </a:p>
        </p:txBody>
      </p:sp>
      <p:sp>
        <p:nvSpPr>
          <p:cNvPr id="28" name="Question banner"/>
          <p:cNvSpPr/>
          <p:nvPr/>
        </p:nvSpPr>
        <p:spPr>
          <a:xfrm>
            <a:off x="548640" y="5029200"/>
            <a:ext cx="11064240" cy="868680"/>
          </a:xfrm>
          <a:prstGeom prst="roundRect">
            <a:avLst>
              <a:gd name="adj" fmla="val 12632"/>
            </a:avLst>
          </a:prstGeom>
          <a:solidFill>
            <a:schemeClr val="tx2"/>
          </a:solidFill>
          <a:ln/>
        </p:spPr>
        <p:txBody>
          <a:bodyPr/>
          <a:lstStyle/>
          <a:p>
            <a:endParaRPr lang="en-ZA" dirty="0"/>
          </a:p>
        </p:txBody>
      </p:sp>
      <p:sp>
        <p:nvSpPr>
          <p:cNvPr id="29" name="Text 22"/>
          <p:cNvSpPr txBox="1"/>
          <p:nvPr/>
        </p:nvSpPr>
        <p:spPr>
          <a:xfrm>
            <a:off x="822960" y="5029200"/>
            <a:ext cx="10515600" cy="868680"/>
          </a:xfrm>
          <a:prstGeom prst="rect">
            <a:avLst/>
          </a:prstGeom>
          <a:noFill/>
          <a:ln/>
        </p:spPr>
        <p:txBody>
          <a:bodyPr wrap="square" lIns="0" tIns="0" rIns="0" bIns="0" rtlCol="0" anchor="ctr"/>
          <a:lstStyle/>
          <a:p>
            <a:pPr marL="0" indent="0" algn="ctr">
              <a:buNone/>
            </a:pPr>
            <a:r>
              <a:rPr lang="en-US" sz="2400" b="1" dirty="0">
                <a:solidFill>
                  <a:schemeClr val="bg1"/>
                </a:solidFill>
                <a:latin typeface="Arial" panose="020B0604020202020204" pitchFamily="34" charset="0"/>
              </a:rPr>
              <a:t>Where could primary care have changed her trajectory?</a:t>
            </a:r>
            <a:endParaRPr lang="en-US" sz="2400" dirty="0">
              <a:solidFill>
                <a:schemeClr val="bg1"/>
              </a:solidFill>
              <a:latin typeface="Arial" panose="020B0604020202020204" pitchFamily="34" charset="0"/>
            </a:endParaRPr>
          </a:p>
        </p:txBody>
      </p:sp>
      <p:sp>
        <p:nvSpPr>
          <p:cNvPr id="30" name="Text 23"/>
          <p:cNvSpPr txBox="1"/>
          <p:nvPr/>
        </p:nvSpPr>
        <p:spPr>
          <a:xfrm>
            <a:off x="548640" y="5999480"/>
            <a:ext cx="5486400" cy="228600"/>
          </a:xfrm>
          <a:prstGeom prst="rect">
            <a:avLst/>
          </a:prstGeom>
          <a:noFill/>
          <a:ln/>
        </p:spPr>
        <p:txBody>
          <a:bodyPr wrap="square" lIns="0" tIns="0" rIns="0" bIns="0" rtlCol="0" anchor="t"/>
          <a:lstStyle/>
          <a:p>
            <a:pPr marL="0" indent="0">
              <a:buNone/>
            </a:pPr>
            <a:r>
              <a:rPr lang="en-US" sz="1000" dirty="0">
                <a:solidFill>
                  <a:schemeClr val="tx1"/>
                </a:solidFill>
              </a:rPr>
              <a:t>Composite illustration, not a real patient.</a:t>
            </a:r>
            <a:endParaRPr lang="en-US" sz="1000" dirty="0"/>
          </a:p>
        </p:txBody>
      </p:sp>
      <p:sp>
        <p:nvSpPr>
          <p:cNvPr id="31"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r"/>
            <a:fld id="{F7021451-1387-4CA6-816F-3879F97B5CBC}" type="slidenum">
              <a:rPr lang="en-US" b="0"/>
              <a:t>2</a:t>
            </a:fld>
            <a:endParaRPr lang="en-US" dirty="0"/>
          </a:p>
        </p:txBody>
      </p:sp>
      <p:pic>
        <p:nvPicPr>
          <p:cNvPr id="32" name="Picture 4">
            <a:extLst>
              <a:ext uri="{FF2B5EF4-FFF2-40B4-BE49-F238E27FC236}">
                <a16:creationId xmlns:a16="http://schemas.microsoft.com/office/drawing/2014/main" id="{71C7DEFC-A139-4D26-AE07-789E9713308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55375" y="5504927"/>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anim calcmode="lin" valueType="num">
                                      <p:cBhvr>
                                        <p:cTn id="8" dur="2000" fill="hold"/>
                                        <p:tgtEl>
                                          <p:spTgt spid="29"/>
                                        </p:tgtEl>
                                        <p:attrNameLst>
                                          <p:attrName>ppt_w</p:attrName>
                                        </p:attrNameLst>
                                      </p:cBhvr>
                                      <p:tavLst>
                                        <p:tav tm="0" fmla="#ppt_w*sin(2.5*pi*$)">
                                          <p:val>
                                            <p:fltVal val="0"/>
                                          </p:val>
                                        </p:tav>
                                        <p:tav tm="100000">
                                          <p:val>
                                            <p:fltVal val="1"/>
                                          </p:val>
                                        </p:tav>
                                      </p:tavLst>
                                    </p:anim>
                                    <p:anim calcmode="lin" valueType="num">
                                      <p:cBhvr>
                                        <p:cTn id="9" dur="20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64240" cy="868680"/>
          </a:xfrm>
          <a:prstGeom prst="rect">
            <a:avLst/>
          </a:prstGeom>
          <a:noFill/>
          <a:ln/>
        </p:spPr>
        <p:txBody>
          <a:bodyPr wrap="square" lIns="0" tIns="0" rIns="0" bIns="0" rtlCol="0" anchor="ctr"/>
          <a:lstStyle/>
          <a:p>
            <a:pPr marL="0" indent="0" algn="l">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rPr>
              <a:t>The lifecourse lens</a:t>
            </a:r>
            <a:endParaRPr lang="en-US" sz="36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Lens card Critical windows"/>
          <p:cNvSpPr/>
          <p:nvPr/>
        </p:nvSpPr>
        <p:spPr>
          <a:xfrm>
            <a:off x="548640" y="1508760"/>
            <a:ext cx="3566160" cy="3383280"/>
          </a:xfrm>
          <a:prstGeom prst="roundRect">
            <a:avLst>
              <a:gd name="adj" fmla="val 3243"/>
            </a:avLst>
          </a:prstGeom>
          <a:solidFill>
            <a:schemeClr val="bg2"/>
          </a:solidFill>
          <a:ln/>
        </p:spPr>
        <p:txBody>
          <a:bodyPr/>
          <a:lstStyle/>
          <a:p>
            <a:endParaRPr lang="en-ZA" dirty="0"/>
          </a:p>
        </p:txBody>
      </p:sp>
      <p:sp>
        <p:nvSpPr>
          <p:cNvPr id="4" name="IconCircle FaSeedling"/>
          <p:cNvSpPr/>
          <p:nvPr/>
        </p:nvSpPr>
        <p:spPr>
          <a:xfrm>
            <a:off x="822960" y="1737360"/>
            <a:ext cx="822960" cy="822960"/>
          </a:xfrm>
          <a:prstGeom prst="ellipse">
            <a:avLst/>
          </a:prstGeom>
          <a:solidFill>
            <a:schemeClr val="accent1"/>
          </a:solidFill>
          <a:ln/>
        </p:spPr>
        <p:txBody>
          <a:bodyPr/>
          <a:lstStyle/>
          <a:p>
            <a:endParaRPr lang="en-ZA" dirty="0"/>
          </a:p>
        </p:txBody>
      </p:sp>
      <p:pic>
        <p:nvPicPr>
          <p:cNvPr id="5" name="Image 0" descr="Seedling icon"/>
          <p:cNvPicPr>
            <a:picLocks noChangeAspect="1"/>
          </p:cNvPicPr>
          <p:nvPr/>
        </p:nvPicPr>
        <p:blipFill>
          <a:blip r:embed="rId3"/>
          <a:stretch>
            <a:fillRect/>
          </a:stretch>
        </p:blipFill>
        <p:spPr>
          <a:xfrm>
            <a:off x="1028700" y="1943100"/>
            <a:ext cx="411480" cy="411480"/>
          </a:xfrm>
          <a:prstGeom prst="rect">
            <a:avLst/>
          </a:prstGeom>
        </p:spPr>
      </p:pic>
      <p:sp>
        <p:nvSpPr>
          <p:cNvPr id="6" name="Text 3"/>
          <p:cNvSpPr txBox="1"/>
          <p:nvPr/>
        </p:nvSpPr>
        <p:spPr>
          <a:xfrm>
            <a:off x="822960" y="2743200"/>
            <a:ext cx="3017520" cy="457200"/>
          </a:xfrm>
          <a:prstGeom prst="rect">
            <a:avLst/>
          </a:prstGeom>
          <a:noFill/>
          <a:ln/>
        </p:spPr>
        <p:txBody>
          <a:bodyPr wrap="square" lIns="0" tIns="0" rIns="0" bIns="0" rtlCol="0" anchor="t"/>
          <a:lstStyle/>
          <a:p>
            <a:pPr marL="0" indent="0">
              <a:buNone/>
            </a:pPr>
            <a:r>
              <a:rPr lang="en-US" sz="2200" b="1" dirty="0">
                <a:solidFill>
                  <a:schemeClr val="tx2"/>
                </a:solidFill>
                <a:latin typeface="Arial" panose="020B0604020202020204" pitchFamily="34" charset="0"/>
              </a:rPr>
              <a:t>Critical windows</a:t>
            </a:r>
            <a:endParaRPr lang="en-US" sz="2200" dirty="0">
              <a:latin typeface="Arial" panose="020B0604020202020204" pitchFamily="34" charset="0"/>
            </a:endParaRPr>
          </a:p>
        </p:txBody>
      </p:sp>
      <p:sp>
        <p:nvSpPr>
          <p:cNvPr id="7" name="Text 4"/>
          <p:cNvSpPr txBox="1"/>
          <p:nvPr/>
        </p:nvSpPr>
        <p:spPr>
          <a:xfrm>
            <a:off x="822960" y="3291840"/>
            <a:ext cx="3017520" cy="1508760"/>
          </a:xfrm>
          <a:prstGeom prst="rect">
            <a:avLst/>
          </a:prstGeom>
          <a:noFill/>
          <a:ln/>
        </p:spPr>
        <p:txBody>
          <a:bodyPr wrap="square" lIns="0" tIns="0" rIns="0" bIns="0" rtlCol="0" anchor="t"/>
          <a:lstStyle/>
          <a:p>
            <a:pPr marL="0" indent="0">
              <a:buNone/>
            </a:pPr>
            <a:r>
              <a:rPr lang="en-US" sz="1700" dirty="0">
                <a:solidFill>
                  <a:schemeClr val="tx1"/>
                </a:solidFill>
                <a:latin typeface="Arial" panose="020B0604020202020204" pitchFamily="34" charset="0"/>
              </a:rPr>
              <a:t>Some periods shape health disproportionately: the first 1 000 days, adolescence, the menopausal transition, and the move into frailty.</a:t>
            </a:r>
            <a:endParaRPr lang="en-US" sz="1700" dirty="0">
              <a:latin typeface="Arial" panose="020B0604020202020204" pitchFamily="34" charset="0"/>
            </a:endParaRPr>
          </a:p>
        </p:txBody>
      </p:sp>
      <p:sp>
        <p:nvSpPr>
          <p:cNvPr id="8" name="Lens card Cumulative exposure"/>
          <p:cNvSpPr/>
          <p:nvPr/>
        </p:nvSpPr>
        <p:spPr>
          <a:xfrm>
            <a:off x="4297680" y="1508760"/>
            <a:ext cx="3566160" cy="3383280"/>
          </a:xfrm>
          <a:prstGeom prst="roundRect">
            <a:avLst>
              <a:gd name="adj" fmla="val 3243"/>
            </a:avLst>
          </a:prstGeom>
          <a:solidFill>
            <a:schemeClr val="bg2"/>
          </a:solidFill>
          <a:ln/>
        </p:spPr>
        <p:txBody>
          <a:bodyPr/>
          <a:lstStyle/>
          <a:p>
            <a:endParaRPr lang="en-ZA" dirty="0"/>
          </a:p>
        </p:txBody>
      </p:sp>
      <p:sp>
        <p:nvSpPr>
          <p:cNvPr id="9" name="IconCircle FaClipboardCheck"/>
          <p:cNvSpPr/>
          <p:nvPr/>
        </p:nvSpPr>
        <p:spPr>
          <a:xfrm>
            <a:off x="4572000" y="1737360"/>
            <a:ext cx="822960" cy="822960"/>
          </a:xfrm>
          <a:prstGeom prst="ellipse">
            <a:avLst/>
          </a:prstGeom>
          <a:solidFill>
            <a:schemeClr val="accent1"/>
          </a:solidFill>
          <a:ln/>
        </p:spPr>
        <p:txBody>
          <a:bodyPr/>
          <a:lstStyle/>
          <a:p>
            <a:endParaRPr lang="en-ZA" dirty="0"/>
          </a:p>
        </p:txBody>
      </p:sp>
      <p:pic>
        <p:nvPicPr>
          <p:cNvPr id="10" name="Image 1" descr="ClipboardCheck icon"/>
          <p:cNvPicPr>
            <a:picLocks noChangeAspect="1"/>
          </p:cNvPicPr>
          <p:nvPr/>
        </p:nvPicPr>
        <p:blipFill>
          <a:blip r:embed="rId4"/>
          <a:stretch>
            <a:fillRect/>
          </a:stretch>
        </p:blipFill>
        <p:spPr>
          <a:xfrm>
            <a:off x="4777740" y="1943100"/>
            <a:ext cx="411480" cy="411480"/>
          </a:xfrm>
          <a:prstGeom prst="rect">
            <a:avLst/>
          </a:prstGeom>
        </p:spPr>
      </p:pic>
      <p:sp>
        <p:nvSpPr>
          <p:cNvPr id="11" name="Text 7"/>
          <p:cNvSpPr txBox="1"/>
          <p:nvPr/>
        </p:nvSpPr>
        <p:spPr>
          <a:xfrm>
            <a:off x="4572000" y="2743200"/>
            <a:ext cx="3017520" cy="457200"/>
          </a:xfrm>
          <a:prstGeom prst="rect">
            <a:avLst/>
          </a:prstGeom>
          <a:noFill/>
          <a:ln/>
        </p:spPr>
        <p:txBody>
          <a:bodyPr wrap="square" lIns="0" tIns="0" rIns="0" bIns="0" rtlCol="0" anchor="t"/>
          <a:lstStyle/>
          <a:p>
            <a:pPr marL="0" indent="0">
              <a:buNone/>
            </a:pPr>
            <a:r>
              <a:rPr lang="en-US" sz="2200" b="1" dirty="0">
                <a:solidFill>
                  <a:schemeClr val="tx2"/>
                </a:solidFill>
                <a:latin typeface="Arial" panose="020B0604020202020204" pitchFamily="34" charset="0"/>
              </a:rPr>
              <a:t>Cumulative exposure</a:t>
            </a:r>
            <a:endParaRPr lang="en-US" sz="2200" dirty="0">
              <a:latin typeface="Arial" panose="020B0604020202020204" pitchFamily="34" charset="0"/>
            </a:endParaRPr>
          </a:p>
        </p:txBody>
      </p:sp>
      <p:sp>
        <p:nvSpPr>
          <p:cNvPr id="12" name="Text 8"/>
          <p:cNvSpPr txBox="1"/>
          <p:nvPr/>
        </p:nvSpPr>
        <p:spPr>
          <a:xfrm>
            <a:off x="4572000" y="3291840"/>
            <a:ext cx="3017520" cy="1508760"/>
          </a:xfrm>
          <a:prstGeom prst="rect">
            <a:avLst/>
          </a:prstGeom>
          <a:noFill/>
          <a:ln/>
        </p:spPr>
        <p:txBody>
          <a:bodyPr wrap="square" lIns="0" tIns="0" rIns="0" bIns="0" rtlCol="0" anchor="t"/>
          <a:lstStyle/>
          <a:p>
            <a:pPr marL="0" indent="0">
              <a:buNone/>
            </a:pPr>
            <a:r>
              <a:rPr lang="en-US" sz="1700" dirty="0">
                <a:solidFill>
                  <a:schemeClr val="tx1"/>
                </a:solidFill>
                <a:latin typeface="Arial" panose="020B0604020202020204" pitchFamily="34" charset="0"/>
              </a:rPr>
              <a:t>Risk accumulates quietly: adversity in childhood, diet, tobacco, blood pressure, glucose, loneliness. Early gains compound for decades.</a:t>
            </a:r>
            <a:endParaRPr lang="en-US" sz="1700" dirty="0">
              <a:latin typeface="Arial" panose="020B0604020202020204" pitchFamily="34" charset="0"/>
            </a:endParaRPr>
          </a:p>
        </p:txBody>
      </p:sp>
      <p:sp>
        <p:nvSpPr>
          <p:cNvPr id="13" name="Lens card A unique vantage point"/>
          <p:cNvSpPr/>
          <p:nvPr/>
        </p:nvSpPr>
        <p:spPr>
          <a:xfrm>
            <a:off x="8046720" y="1508760"/>
            <a:ext cx="3566160" cy="3383280"/>
          </a:xfrm>
          <a:prstGeom prst="roundRect">
            <a:avLst>
              <a:gd name="adj" fmla="val 3243"/>
            </a:avLst>
          </a:prstGeom>
          <a:solidFill>
            <a:schemeClr val="bg2"/>
          </a:solidFill>
          <a:ln/>
        </p:spPr>
        <p:txBody>
          <a:bodyPr/>
          <a:lstStyle/>
          <a:p>
            <a:endParaRPr lang="en-ZA" dirty="0"/>
          </a:p>
        </p:txBody>
      </p:sp>
      <p:sp>
        <p:nvSpPr>
          <p:cNvPr id="14" name="IconCircle FaUserMd"/>
          <p:cNvSpPr/>
          <p:nvPr/>
        </p:nvSpPr>
        <p:spPr>
          <a:xfrm>
            <a:off x="8321040" y="1737360"/>
            <a:ext cx="822960" cy="822960"/>
          </a:xfrm>
          <a:prstGeom prst="ellipse">
            <a:avLst/>
          </a:prstGeom>
          <a:solidFill>
            <a:schemeClr val="accent1"/>
          </a:solidFill>
          <a:ln/>
        </p:spPr>
        <p:txBody>
          <a:bodyPr/>
          <a:lstStyle/>
          <a:p>
            <a:endParaRPr lang="en-ZA" dirty="0"/>
          </a:p>
        </p:txBody>
      </p:sp>
      <p:pic>
        <p:nvPicPr>
          <p:cNvPr id="15" name="Image 2" descr="UserMd icon"/>
          <p:cNvPicPr>
            <a:picLocks noChangeAspect="1"/>
          </p:cNvPicPr>
          <p:nvPr/>
        </p:nvPicPr>
        <p:blipFill>
          <a:blip r:embed="rId5"/>
          <a:stretch>
            <a:fillRect/>
          </a:stretch>
        </p:blipFill>
        <p:spPr>
          <a:xfrm>
            <a:off x="8526780" y="1943100"/>
            <a:ext cx="411480" cy="411480"/>
          </a:xfrm>
          <a:prstGeom prst="rect">
            <a:avLst/>
          </a:prstGeom>
        </p:spPr>
      </p:pic>
      <p:sp>
        <p:nvSpPr>
          <p:cNvPr id="16" name="Text 11"/>
          <p:cNvSpPr txBox="1"/>
          <p:nvPr/>
        </p:nvSpPr>
        <p:spPr>
          <a:xfrm>
            <a:off x="8321039" y="2743200"/>
            <a:ext cx="3222031" cy="457200"/>
          </a:xfrm>
          <a:prstGeom prst="rect">
            <a:avLst/>
          </a:prstGeom>
          <a:noFill/>
          <a:ln/>
        </p:spPr>
        <p:txBody>
          <a:bodyPr wrap="square" lIns="0" tIns="0" rIns="0" bIns="0" rtlCol="0" anchor="t"/>
          <a:lstStyle/>
          <a:p>
            <a:pPr marL="0" indent="0">
              <a:buNone/>
            </a:pPr>
            <a:r>
              <a:rPr lang="en-US" sz="2200" b="1" dirty="0">
                <a:solidFill>
                  <a:schemeClr val="tx2"/>
                </a:solidFill>
                <a:latin typeface="Arial" panose="020B0604020202020204" pitchFamily="34" charset="0"/>
              </a:rPr>
              <a:t>A unique vantage point</a:t>
            </a:r>
            <a:endParaRPr lang="en-US" sz="2200" dirty="0">
              <a:latin typeface="Arial" panose="020B0604020202020204" pitchFamily="34" charset="0"/>
            </a:endParaRPr>
          </a:p>
        </p:txBody>
      </p:sp>
      <p:sp>
        <p:nvSpPr>
          <p:cNvPr id="17" name="Text 12"/>
          <p:cNvSpPr txBox="1"/>
          <p:nvPr/>
        </p:nvSpPr>
        <p:spPr>
          <a:xfrm>
            <a:off x="8321040" y="3291840"/>
            <a:ext cx="3017520" cy="1508760"/>
          </a:xfrm>
          <a:prstGeom prst="rect">
            <a:avLst/>
          </a:prstGeom>
          <a:noFill/>
          <a:ln/>
        </p:spPr>
        <p:txBody>
          <a:bodyPr wrap="square" lIns="0" tIns="0" rIns="0" bIns="0" rtlCol="0" anchor="t"/>
          <a:lstStyle/>
          <a:p>
            <a:pPr marL="0" indent="0">
              <a:buNone/>
            </a:pPr>
            <a:r>
              <a:rPr lang="en-US" sz="1700" dirty="0">
                <a:solidFill>
                  <a:schemeClr val="tx1"/>
                </a:solidFill>
                <a:latin typeface="Arial" panose="020B0604020202020204" pitchFamily="34" charset="0"/>
              </a:rPr>
              <a:t>Primary care is the one part of the system that can follow a person across the whole arc, and act at each window</a:t>
            </a:r>
            <a:r>
              <a:rPr lang="en-US" sz="1700" dirty="0">
                <a:solidFill>
                  <a:schemeClr val="tx1"/>
                </a:solidFill>
              </a:rPr>
              <a:t>.</a:t>
            </a:r>
            <a:endParaRPr lang="en-US" sz="1700" dirty="0"/>
          </a:p>
        </p:txBody>
      </p:sp>
      <p:sp>
        <p:nvSpPr>
          <p:cNvPr id="18" name="Lens banner"/>
          <p:cNvSpPr/>
          <p:nvPr/>
        </p:nvSpPr>
        <p:spPr>
          <a:xfrm>
            <a:off x="548640" y="5166360"/>
            <a:ext cx="11064240" cy="868680"/>
          </a:xfrm>
          <a:prstGeom prst="roundRect">
            <a:avLst>
              <a:gd name="adj" fmla="val 12632"/>
            </a:avLst>
          </a:prstGeom>
          <a:solidFill>
            <a:schemeClr val="tx2"/>
          </a:solidFill>
          <a:ln/>
        </p:spPr>
        <p:txBody>
          <a:bodyPr/>
          <a:lstStyle/>
          <a:p>
            <a:endParaRPr lang="en-ZA" dirty="0"/>
          </a:p>
        </p:txBody>
      </p:sp>
      <p:sp>
        <p:nvSpPr>
          <p:cNvPr id="19" name="Text 14"/>
          <p:cNvSpPr txBox="1"/>
          <p:nvPr/>
        </p:nvSpPr>
        <p:spPr>
          <a:xfrm>
            <a:off x="822960" y="5166360"/>
            <a:ext cx="10515600" cy="868680"/>
          </a:xfrm>
          <a:prstGeom prst="rect">
            <a:avLst/>
          </a:prstGeom>
          <a:noFill/>
          <a:ln/>
        </p:spPr>
        <p:txBody>
          <a:bodyPr wrap="square" lIns="0" tIns="0" rIns="0" bIns="0" rtlCol="0" anchor="ctr"/>
          <a:lstStyle/>
          <a:p>
            <a:pPr marL="0" indent="0" algn="ctr">
              <a:buNone/>
            </a:pPr>
            <a:r>
              <a:rPr lang="en-US" sz="2000" b="1" dirty="0">
                <a:solidFill>
                  <a:srgbClr val="FF0000"/>
                </a:solidFill>
                <a:latin typeface="Arial" panose="020B0604020202020204" pitchFamily="34" charset="0"/>
              </a:rPr>
              <a:t>The question for every consultation: what does this person need now, and what risk factors can be modified to increase health-span?</a:t>
            </a:r>
            <a:endParaRPr lang="en-US" sz="2000" dirty="0">
              <a:solidFill>
                <a:srgbClr val="FF0000"/>
              </a:solidFill>
              <a:latin typeface="Arial" panose="020B0604020202020204" pitchFamily="34" charset="0"/>
            </a:endParaRPr>
          </a:p>
        </p:txBody>
      </p:sp>
      <p:sp>
        <p:nvSpPr>
          <p:cNvPr id="25"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r"/>
            <a:fld id="{F7021451-1387-4CA6-816F-3879F97B5CBC}" type="slidenum">
              <a:rPr lang="en-US" b="0"/>
              <a:t>3</a:t>
            </a:fld>
            <a:endParaRPr lang="en-US" dirty="0"/>
          </a:p>
        </p:txBody>
      </p:sp>
      <p:pic>
        <p:nvPicPr>
          <p:cNvPr id="20" name="Picture 4">
            <a:extLst>
              <a:ext uri="{FF2B5EF4-FFF2-40B4-BE49-F238E27FC236}">
                <a16:creationId xmlns:a16="http://schemas.microsoft.com/office/drawing/2014/main" id="{1599CB32-2F24-F06E-5F8B-DBF9612708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55680" y="5674042"/>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94360" y="594360"/>
            <a:ext cx="4114800" cy="228600"/>
          </a:xfrm>
          <a:prstGeom prst="rect">
            <a:avLst/>
          </a:prstGeom>
          <a:noFill/>
          <a:ln/>
        </p:spPr>
        <p:txBody>
          <a:bodyPr wrap="square" lIns="0" tIns="0" rIns="0" bIns="0" rtlCol="0" anchor="ctr"/>
          <a:lstStyle/>
          <a:p>
            <a:pPr marL="0" indent="0">
              <a:buNone/>
            </a:pPr>
            <a:r>
              <a:rPr lang="en-US" sz="900" b="1" kern="0" spc="140" dirty="0">
                <a:solidFill>
                  <a:srgbClr val="2AA8C7"/>
                </a:solidFill>
                <a:latin typeface="Arial" panose="020B0604020202020204" pitchFamily="34" charset="0"/>
              </a:rPr>
              <a:t>THE LOCAL CONTEXT</a:t>
            </a:r>
            <a:endParaRPr lang="en-US" sz="900" dirty="0">
              <a:latin typeface="Arial" panose="020B0604020202020204" pitchFamily="34" charset="0"/>
            </a:endParaRPr>
          </a:p>
        </p:txBody>
      </p:sp>
      <p:sp>
        <p:nvSpPr>
          <p:cNvPr id="3" name="Text 1"/>
          <p:cNvSpPr/>
          <p:nvPr/>
        </p:nvSpPr>
        <p:spPr>
          <a:xfrm>
            <a:off x="594360" y="896112"/>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South Africa: two demographic realities at once</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4" name="Text 2"/>
          <p:cNvSpPr/>
          <p:nvPr/>
        </p:nvSpPr>
        <p:spPr>
          <a:xfrm>
            <a:off x="1926743" y="1799082"/>
            <a:ext cx="2103120" cy="548640"/>
          </a:xfrm>
          <a:prstGeom prst="rect">
            <a:avLst/>
          </a:prstGeom>
          <a:noFill/>
          <a:ln/>
        </p:spPr>
        <p:txBody>
          <a:bodyPr wrap="square" lIns="0" tIns="0" rIns="0" bIns="0" rtlCol="0" anchor="ctr"/>
          <a:lstStyle/>
          <a:p>
            <a:pPr marL="0" indent="0">
              <a:buNone/>
            </a:pPr>
            <a:r>
              <a:rPr lang="en-US" sz="3000" b="1" dirty="0">
                <a:solidFill>
                  <a:srgbClr val="0B2E4F"/>
                </a:solidFill>
                <a:latin typeface="Arial" panose="020B0604020202020204" pitchFamily="34" charset="0"/>
              </a:rPr>
              <a:t>~63 million</a:t>
            </a:r>
            <a:endParaRPr lang="en-US" sz="3000" dirty="0">
              <a:latin typeface="Arial" panose="020B0604020202020204" pitchFamily="34" charset="0"/>
            </a:endParaRPr>
          </a:p>
        </p:txBody>
      </p:sp>
      <p:sp>
        <p:nvSpPr>
          <p:cNvPr id="6" name="Text 4"/>
          <p:cNvSpPr/>
          <p:nvPr/>
        </p:nvSpPr>
        <p:spPr>
          <a:xfrm>
            <a:off x="4434840" y="1677924"/>
            <a:ext cx="1645920" cy="228600"/>
          </a:xfrm>
          <a:prstGeom prst="rect">
            <a:avLst/>
          </a:prstGeom>
          <a:noFill/>
          <a:ln/>
        </p:spPr>
        <p:txBody>
          <a:bodyPr wrap="square" lIns="0" tIns="0" rIns="0" bIns="0" rtlCol="0" anchor="ctr"/>
          <a:lstStyle/>
          <a:p>
            <a:pPr marL="0" indent="0">
              <a:buNone/>
            </a:pPr>
            <a:r>
              <a:rPr lang="en-US" sz="1600" b="1" dirty="0">
                <a:solidFill>
                  <a:srgbClr val="172A3A"/>
                </a:solidFill>
                <a:latin typeface="Arial" panose="020B0604020202020204" pitchFamily="34" charset="0"/>
              </a:rPr>
              <a:t>Age 0–14</a:t>
            </a:r>
            <a:endParaRPr lang="en-US" sz="1600" b="1" dirty="0">
              <a:latin typeface="Arial" panose="020B0604020202020204" pitchFamily="34" charset="0"/>
            </a:endParaRPr>
          </a:p>
        </p:txBody>
      </p:sp>
      <p:sp>
        <p:nvSpPr>
          <p:cNvPr id="7" name="Shape 5"/>
          <p:cNvSpPr/>
          <p:nvPr/>
        </p:nvSpPr>
        <p:spPr>
          <a:xfrm>
            <a:off x="5394960" y="1645920"/>
            <a:ext cx="5120640" cy="256032"/>
          </a:xfrm>
          <a:prstGeom prst="rect">
            <a:avLst/>
          </a:prstGeom>
          <a:solidFill>
            <a:srgbClr val="E3EAF0"/>
          </a:solidFill>
          <a:ln w="12700">
            <a:solidFill>
              <a:srgbClr val="E3EAF0"/>
            </a:solidFill>
            <a:prstDash val="solid"/>
          </a:ln>
        </p:spPr>
        <p:txBody>
          <a:bodyPr/>
          <a:lstStyle/>
          <a:p>
            <a:endParaRPr lang="en-ZA" dirty="0">
              <a:latin typeface="Arial" panose="020B0604020202020204" pitchFamily="34" charset="0"/>
            </a:endParaRPr>
          </a:p>
        </p:txBody>
      </p:sp>
      <p:sp>
        <p:nvSpPr>
          <p:cNvPr id="8" name="Shape 6"/>
          <p:cNvSpPr/>
          <p:nvPr/>
        </p:nvSpPr>
        <p:spPr>
          <a:xfrm>
            <a:off x="5394960" y="1645920"/>
            <a:ext cx="3833165" cy="256032"/>
          </a:xfrm>
          <a:prstGeom prst="rect">
            <a:avLst/>
          </a:prstGeom>
          <a:solidFill>
            <a:srgbClr val="2AA8C7"/>
          </a:solidFill>
          <a:ln w="12700">
            <a:solidFill>
              <a:srgbClr val="2AA8C7"/>
            </a:solidFill>
            <a:prstDash val="solid"/>
          </a:ln>
        </p:spPr>
        <p:txBody>
          <a:bodyPr/>
          <a:lstStyle/>
          <a:p>
            <a:endParaRPr lang="en-ZA" dirty="0">
              <a:latin typeface="Arial" panose="020B0604020202020204" pitchFamily="34" charset="0"/>
            </a:endParaRPr>
          </a:p>
        </p:txBody>
      </p:sp>
      <p:sp>
        <p:nvSpPr>
          <p:cNvPr id="9" name="Text 7"/>
          <p:cNvSpPr/>
          <p:nvPr/>
        </p:nvSpPr>
        <p:spPr>
          <a:xfrm>
            <a:off x="9875520" y="1659636"/>
            <a:ext cx="594360" cy="228600"/>
          </a:xfrm>
          <a:prstGeom prst="rect">
            <a:avLst/>
          </a:prstGeom>
          <a:noFill/>
          <a:ln/>
        </p:spPr>
        <p:txBody>
          <a:bodyPr wrap="square" lIns="0" tIns="0" rIns="0" bIns="0" rtlCol="0" anchor="ctr"/>
          <a:lstStyle/>
          <a:p>
            <a:pPr marL="0" indent="0" algn="r">
              <a:buNone/>
            </a:pPr>
            <a:r>
              <a:rPr lang="en-US" sz="1600" b="1" dirty="0">
                <a:solidFill>
                  <a:srgbClr val="172A3A"/>
                </a:solidFill>
                <a:latin typeface="Arial" panose="020B0604020202020204" pitchFamily="34" charset="0"/>
              </a:rPr>
              <a:t>26.2%</a:t>
            </a:r>
            <a:endParaRPr lang="en-US" sz="1600" dirty="0">
              <a:latin typeface="Arial" panose="020B0604020202020204" pitchFamily="34" charset="0"/>
            </a:endParaRPr>
          </a:p>
        </p:txBody>
      </p:sp>
      <p:sp>
        <p:nvSpPr>
          <p:cNvPr id="10" name="Text 8"/>
          <p:cNvSpPr/>
          <p:nvPr/>
        </p:nvSpPr>
        <p:spPr>
          <a:xfrm>
            <a:off x="4434840" y="2351532"/>
            <a:ext cx="1645920" cy="228600"/>
          </a:xfrm>
          <a:prstGeom prst="rect">
            <a:avLst/>
          </a:prstGeom>
          <a:noFill/>
          <a:ln/>
        </p:spPr>
        <p:txBody>
          <a:bodyPr wrap="square" lIns="0" tIns="0" rIns="0" bIns="0" rtlCol="0" anchor="ctr"/>
          <a:lstStyle/>
          <a:p>
            <a:pPr marL="0" indent="0">
              <a:buNone/>
            </a:pPr>
            <a:r>
              <a:rPr lang="en-US" sz="1600" b="1" dirty="0">
                <a:solidFill>
                  <a:srgbClr val="172A3A"/>
                </a:solidFill>
                <a:latin typeface="Arial" panose="020B0604020202020204" pitchFamily="34" charset="0"/>
              </a:rPr>
              <a:t>Age ≥60</a:t>
            </a:r>
            <a:endParaRPr lang="en-US" sz="1600" b="1" dirty="0">
              <a:latin typeface="Arial" panose="020B0604020202020204" pitchFamily="34" charset="0"/>
            </a:endParaRPr>
          </a:p>
        </p:txBody>
      </p:sp>
      <p:sp>
        <p:nvSpPr>
          <p:cNvPr id="11" name="Shape 9"/>
          <p:cNvSpPr/>
          <p:nvPr/>
        </p:nvSpPr>
        <p:spPr>
          <a:xfrm>
            <a:off x="5394960" y="2331720"/>
            <a:ext cx="5120640" cy="256032"/>
          </a:xfrm>
          <a:prstGeom prst="rect">
            <a:avLst/>
          </a:prstGeom>
          <a:solidFill>
            <a:srgbClr val="E3EAF0"/>
          </a:solidFill>
          <a:ln w="12700">
            <a:solidFill>
              <a:srgbClr val="E3EAF0"/>
            </a:solidFill>
            <a:prstDash val="solid"/>
          </a:ln>
        </p:spPr>
        <p:txBody>
          <a:bodyPr/>
          <a:lstStyle/>
          <a:p>
            <a:endParaRPr lang="en-ZA" dirty="0">
              <a:latin typeface="Arial" panose="020B0604020202020204" pitchFamily="34" charset="0"/>
            </a:endParaRPr>
          </a:p>
        </p:txBody>
      </p:sp>
      <p:sp>
        <p:nvSpPr>
          <p:cNvPr id="12" name="Shape 10"/>
          <p:cNvSpPr/>
          <p:nvPr/>
        </p:nvSpPr>
        <p:spPr>
          <a:xfrm>
            <a:off x="5394960" y="2331720"/>
            <a:ext cx="1536192" cy="256032"/>
          </a:xfrm>
          <a:prstGeom prst="rect">
            <a:avLst/>
          </a:prstGeom>
          <a:solidFill>
            <a:srgbClr val="4B8F6B"/>
          </a:solidFill>
          <a:ln w="12700">
            <a:solidFill>
              <a:srgbClr val="4B8F6B"/>
            </a:solidFill>
            <a:prstDash val="solid"/>
          </a:ln>
        </p:spPr>
        <p:txBody>
          <a:bodyPr/>
          <a:lstStyle/>
          <a:p>
            <a:endParaRPr lang="en-ZA" dirty="0">
              <a:latin typeface="Arial" panose="020B0604020202020204" pitchFamily="34" charset="0"/>
            </a:endParaRPr>
          </a:p>
        </p:txBody>
      </p:sp>
      <p:sp>
        <p:nvSpPr>
          <p:cNvPr id="13" name="Text 11"/>
          <p:cNvSpPr/>
          <p:nvPr/>
        </p:nvSpPr>
        <p:spPr>
          <a:xfrm>
            <a:off x="9875520" y="2367280"/>
            <a:ext cx="594360" cy="228600"/>
          </a:xfrm>
          <a:prstGeom prst="rect">
            <a:avLst/>
          </a:prstGeom>
          <a:noFill/>
          <a:ln/>
        </p:spPr>
        <p:txBody>
          <a:bodyPr wrap="square" lIns="0" tIns="0" rIns="0" bIns="0" rtlCol="0" anchor="ctr"/>
          <a:lstStyle/>
          <a:p>
            <a:pPr marL="0" indent="0" algn="r">
              <a:buNone/>
            </a:pPr>
            <a:r>
              <a:rPr lang="en-US" sz="1600" b="1" dirty="0">
                <a:solidFill>
                  <a:srgbClr val="172A3A"/>
                </a:solidFill>
                <a:latin typeface="Arial" panose="020B0604020202020204" pitchFamily="34" charset="0"/>
              </a:rPr>
              <a:t>10.5%</a:t>
            </a:r>
            <a:endParaRPr lang="en-US" sz="1600" dirty="0">
              <a:latin typeface="Arial" panose="020B0604020202020204" pitchFamily="34" charset="0"/>
            </a:endParaRPr>
          </a:p>
        </p:txBody>
      </p:sp>
      <p:sp>
        <p:nvSpPr>
          <p:cNvPr id="14" name="Text 12"/>
          <p:cNvSpPr/>
          <p:nvPr/>
        </p:nvSpPr>
        <p:spPr>
          <a:xfrm>
            <a:off x="914400" y="3337560"/>
            <a:ext cx="4206240" cy="457200"/>
          </a:xfrm>
          <a:prstGeom prst="rect">
            <a:avLst/>
          </a:prstGeom>
          <a:noFill/>
          <a:ln/>
        </p:spPr>
        <p:txBody>
          <a:bodyPr wrap="square" lIns="0" tIns="0" rIns="0" bIns="0" rtlCol="0" anchor="ctr"/>
          <a:lstStyle/>
          <a:p>
            <a:pPr marL="0" indent="0" algn="ctr">
              <a:buNone/>
            </a:pPr>
            <a:r>
              <a:rPr lang="en-US" sz="2400" b="1" dirty="0">
                <a:solidFill>
                  <a:srgbClr val="2AA8C7"/>
                </a:solidFill>
                <a:latin typeface="Arial" panose="020B0604020202020204" pitchFamily="34" charset="0"/>
              </a:rPr>
              <a:t>A young population…</a:t>
            </a:r>
            <a:endParaRPr lang="en-US" sz="2400" dirty="0">
              <a:latin typeface="Arial" panose="020B0604020202020204" pitchFamily="34" charset="0"/>
            </a:endParaRPr>
          </a:p>
        </p:txBody>
      </p:sp>
      <p:sp>
        <p:nvSpPr>
          <p:cNvPr id="15" name="Text 13"/>
          <p:cNvSpPr/>
          <p:nvPr/>
        </p:nvSpPr>
        <p:spPr>
          <a:xfrm>
            <a:off x="624840" y="3931920"/>
            <a:ext cx="4826000" cy="457200"/>
          </a:xfrm>
          <a:prstGeom prst="rect">
            <a:avLst/>
          </a:prstGeom>
          <a:noFill/>
          <a:ln/>
        </p:spPr>
        <p:txBody>
          <a:bodyPr wrap="square" lIns="0" tIns="0" rIns="0" bIns="0" rtlCol="0" anchor="ctr"/>
          <a:lstStyle/>
          <a:p>
            <a:pPr marL="0" indent="0" algn="ctr">
              <a:buNone/>
            </a:pPr>
            <a:r>
              <a:rPr lang="en-US" sz="1600" b="1" dirty="0">
                <a:solidFill>
                  <a:srgbClr val="172A3A"/>
                </a:solidFill>
                <a:latin typeface="Arial" panose="020B0604020202020204" pitchFamily="34" charset="0"/>
              </a:rPr>
              <a:t>maternal • child • adolescent • infectious disease</a:t>
            </a:r>
            <a:endParaRPr lang="en-US" sz="1600" b="1" dirty="0">
              <a:latin typeface="Arial" panose="020B0604020202020204" pitchFamily="34" charset="0"/>
            </a:endParaRPr>
          </a:p>
        </p:txBody>
      </p:sp>
      <p:sp>
        <p:nvSpPr>
          <p:cNvPr id="16" name="Text 14"/>
          <p:cNvSpPr/>
          <p:nvPr/>
        </p:nvSpPr>
        <p:spPr>
          <a:xfrm>
            <a:off x="6766560" y="3337560"/>
            <a:ext cx="4206240" cy="457200"/>
          </a:xfrm>
          <a:prstGeom prst="rect">
            <a:avLst/>
          </a:prstGeom>
          <a:noFill/>
          <a:ln/>
        </p:spPr>
        <p:txBody>
          <a:bodyPr wrap="square" lIns="0" tIns="0" rIns="0" bIns="0" rtlCol="0" anchor="ctr"/>
          <a:lstStyle/>
          <a:p>
            <a:pPr marL="0" indent="0" algn="ctr">
              <a:buNone/>
            </a:pPr>
            <a:r>
              <a:rPr lang="en-US" sz="2400" b="1" dirty="0">
                <a:solidFill>
                  <a:srgbClr val="4B8F6B"/>
                </a:solidFill>
                <a:latin typeface="Arial" panose="020B0604020202020204" pitchFamily="34" charset="0"/>
              </a:rPr>
              <a:t>…that is also ageing</a:t>
            </a:r>
            <a:endParaRPr lang="en-US" sz="2400" dirty="0">
              <a:latin typeface="Arial" panose="020B0604020202020204" pitchFamily="34" charset="0"/>
            </a:endParaRPr>
          </a:p>
        </p:txBody>
      </p:sp>
      <p:sp>
        <p:nvSpPr>
          <p:cNvPr id="17" name="Text 15"/>
          <p:cNvSpPr/>
          <p:nvPr/>
        </p:nvSpPr>
        <p:spPr>
          <a:xfrm>
            <a:off x="6741162" y="3919728"/>
            <a:ext cx="4800600" cy="457200"/>
          </a:xfrm>
          <a:prstGeom prst="rect">
            <a:avLst/>
          </a:prstGeom>
          <a:noFill/>
          <a:ln/>
        </p:spPr>
        <p:txBody>
          <a:bodyPr wrap="square" lIns="0" tIns="0" rIns="0" bIns="0" rtlCol="0" anchor="ctr"/>
          <a:lstStyle/>
          <a:p>
            <a:pPr marL="0" indent="0" algn="ctr">
              <a:buNone/>
            </a:pPr>
            <a:r>
              <a:rPr lang="en-US" sz="1600" b="1" dirty="0">
                <a:solidFill>
                  <a:srgbClr val="172A3A"/>
                </a:solidFill>
                <a:latin typeface="Arial" panose="020B0604020202020204" pitchFamily="34" charset="0"/>
              </a:rPr>
              <a:t>NCDs • multimorbidity • frailty • cognitive decline</a:t>
            </a:r>
            <a:endParaRPr lang="en-US" sz="1600" b="1" dirty="0">
              <a:latin typeface="Arial" panose="020B0604020202020204" pitchFamily="34" charset="0"/>
            </a:endParaRPr>
          </a:p>
        </p:txBody>
      </p:sp>
      <p:sp>
        <p:nvSpPr>
          <p:cNvPr id="18" name="Text 16"/>
          <p:cNvSpPr/>
          <p:nvPr/>
        </p:nvSpPr>
        <p:spPr>
          <a:xfrm>
            <a:off x="2011680" y="4983480"/>
            <a:ext cx="8138160" cy="594360"/>
          </a:xfrm>
          <a:prstGeom prst="rect">
            <a:avLst/>
          </a:prstGeom>
          <a:noFill/>
          <a:ln/>
        </p:spPr>
        <p:txBody>
          <a:bodyPr wrap="square" lIns="0" tIns="0" rIns="0" bIns="0" rtlCol="0" anchor="ctr"/>
          <a:lstStyle/>
          <a:p>
            <a:pPr marL="0" indent="0" algn="ctr">
              <a:buNone/>
            </a:pPr>
            <a:r>
              <a:rPr lang="en-US" sz="2500" b="1" dirty="0">
                <a:solidFill>
                  <a:srgbClr val="0B2E4F"/>
                </a:solidFill>
                <a:latin typeface="Arial" panose="020B0604020202020204" pitchFamily="34" charset="0"/>
              </a:rPr>
              <a:t>Primary care must manage both — simultaneously.</a:t>
            </a:r>
            <a:endParaRPr lang="en-US" sz="2500" dirty="0">
              <a:latin typeface="Arial" panose="020B0604020202020204" pitchFamily="34" charset="0"/>
            </a:endParaRPr>
          </a:p>
        </p:txBody>
      </p:sp>
      <p:sp>
        <p:nvSpPr>
          <p:cNvPr id="19" name="Text 17"/>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Statistics South Africa. Mid-year population estimates 2025 (P0302). statssa.gov.za/publications/P0302/P03022025.pdf</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4</a:t>
            </a:fld>
            <a:endParaRPr lang="en-US" dirty="0"/>
          </a:p>
        </p:txBody>
      </p:sp>
      <p:pic>
        <p:nvPicPr>
          <p:cNvPr id="20" name="Picture 4">
            <a:extLst>
              <a:ext uri="{FF2B5EF4-FFF2-40B4-BE49-F238E27FC236}">
                <a16:creationId xmlns:a16="http://schemas.microsoft.com/office/drawing/2014/main" id="{EFA0EAD2-6C6B-8A6C-0DFC-7B469E03B5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94360" y="594360"/>
            <a:ext cx="4114800" cy="228600"/>
          </a:xfrm>
          <a:prstGeom prst="rect">
            <a:avLst/>
          </a:prstGeom>
          <a:noFill/>
          <a:ln/>
        </p:spPr>
        <p:txBody>
          <a:bodyPr wrap="square" lIns="0" tIns="0" rIns="0" bIns="0" rtlCol="0" anchor="ctr"/>
          <a:lstStyle/>
          <a:p>
            <a:pPr marL="0" indent="0">
              <a:buNone/>
            </a:pPr>
            <a:r>
              <a:rPr lang="en-US" sz="1050" b="1" kern="0" spc="140" dirty="0">
                <a:solidFill>
                  <a:srgbClr val="2AA8C7"/>
                </a:solidFill>
                <a:latin typeface="Arial" panose="020B0604020202020204" pitchFamily="34" charset="0"/>
              </a:rPr>
              <a:t>WHY PRIMARY CARE IS CHANGING</a:t>
            </a:r>
            <a:endParaRPr lang="en-US" sz="1050" dirty="0">
              <a:latin typeface="Arial" panose="020B0604020202020204" pitchFamily="34" charset="0"/>
            </a:endParaRPr>
          </a:p>
        </p:txBody>
      </p:sp>
      <p:sp>
        <p:nvSpPr>
          <p:cNvPr id="3" name="Text 1"/>
          <p:cNvSpPr/>
          <p:nvPr/>
        </p:nvSpPr>
        <p:spPr>
          <a:xfrm>
            <a:off x="594360" y="896112"/>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1. The patient has changed</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4" name="Text 2"/>
          <p:cNvSpPr/>
          <p:nvPr/>
        </p:nvSpPr>
        <p:spPr>
          <a:xfrm>
            <a:off x="731520" y="1572768"/>
            <a:ext cx="6583680" cy="4389120"/>
          </a:xfrm>
          <a:prstGeom prst="rect">
            <a:avLst/>
          </a:prstGeom>
          <a:noFill/>
          <a:ln/>
        </p:spPr>
        <p:txBody>
          <a:bodyPr wrap="square" lIns="508" tIns="508" rIns="508" bIns="508" rtlCol="0" anchor="ctr">
            <a:normAutofit lnSpcReduction="10000"/>
          </a:bodyPr>
          <a:lstStyle/>
          <a:p>
            <a:pPr marL="203200" indent="-203200">
              <a:buSzPct val="100000"/>
              <a:buChar char="•"/>
            </a:pPr>
            <a:r>
              <a:rPr lang="en-US" sz="1800" dirty="0">
                <a:solidFill>
                  <a:srgbClr val="172A3A"/>
                </a:solidFill>
                <a:latin typeface="Arial" panose="020B0604020202020204" pitchFamily="34" charset="0"/>
              </a:rPr>
              <a:t>Longer survival — with more years lived with chronic disease</a:t>
            </a:r>
          </a:p>
          <a:p>
            <a:pPr marL="203200" indent="-203200">
              <a:buSzPct val="100000"/>
              <a:buChar char="•"/>
            </a:pPr>
            <a:endParaRPr lang="en-US" sz="1800" dirty="0">
              <a:latin typeface="Arial" panose="020B0604020202020204" pitchFamily="34" charset="0"/>
            </a:endParaRPr>
          </a:p>
          <a:p>
            <a:pPr marL="203200" indent="-203200">
              <a:buSzPct val="100000"/>
              <a:buChar char="•"/>
            </a:pPr>
            <a:r>
              <a:rPr lang="en-US" sz="1800" dirty="0">
                <a:solidFill>
                  <a:srgbClr val="172A3A"/>
                </a:solidFill>
                <a:latin typeface="Arial" panose="020B0604020202020204" pitchFamily="34" charset="0"/>
              </a:rPr>
              <a:t>Multimorbidity and polypharmacy are becoming routine, not exceptional</a:t>
            </a:r>
          </a:p>
          <a:p>
            <a:pPr marL="203200" indent="-203200">
              <a:buSzPct val="100000"/>
              <a:buChar char="•"/>
            </a:pPr>
            <a:endParaRPr lang="en-US" sz="1800" dirty="0">
              <a:latin typeface="Arial" panose="020B0604020202020204" pitchFamily="34" charset="0"/>
            </a:endParaRPr>
          </a:p>
          <a:p>
            <a:pPr marL="203200" indent="-203200">
              <a:buSzPct val="100000"/>
              <a:buChar char="•"/>
            </a:pPr>
            <a:r>
              <a:rPr lang="en-US" sz="1800" dirty="0">
                <a:solidFill>
                  <a:srgbClr val="172A3A"/>
                </a:solidFill>
                <a:latin typeface="Arial" panose="020B0604020202020204" pitchFamily="34" charset="0"/>
              </a:rPr>
              <a:t>Obesity, diabetes, CKD and cardiovascular disease increasingly overlap</a:t>
            </a:r>
          </a:p>
          <a:p>
            <a:pPr marL="203200" indent="-203200">
              <a:buSzPct val="100000"/>
              <a:buChar char="•"/>
            </a:pPr>
            <a:endParaRPr lang="en-US" sz="1800" dirty="0">
              <a:latin typeface="Arial" panose="020B0604020202020204" pitchFamily="34" charset="0"/>
            </a:endParaRPr>
          </a:p>
          <a:p>
            <a:pPr marL="203200" indent="-203200">
              <a:buSzPct val="100000"/>
              <a:buChar char="•"/>
            </a:pPr>
            <a:r>
              <a:rPr lang="en-US" sz="1800" dirty="0">
                <a:solidFill>
                  <a:srgbClr val="172A3A"/>
                </a:solidFill>
                <a:latin typeface="Arial" panose="020B0604020202020204" pitchFamily="34" charset="0"/>
              </a:rPr>
              <a:t>HIV is increasingly managed as a chronic disease across the life course</a:t>
            </a:r>
          </a:p>
          <a:p>
            <a:pPr marL="203200" indent="-203200">
              <a:buSzPct val="100000"/>
              <a:buChar char="•"/>
            </a:pPr>
            <a:endParaRPr lang="en-US" sz="1800" dirty="0">
              <a:latin typeface="Arial" panose="020B0604020202020204" pitchFamily="34" charset="0"/>
            </a:endParaRPr>
          </a:p>
          <a:p>
            <a:pPr marL="203200" indent="-203200">
              <a:buSzPct val="100000"/>
              <a:buChar char="•"/>
            </a:pPr>
            <a:r>
              <a:rPr lang="en-US" sz="1800" dirty="0">
                <a:solidFill>
                  <a:srgbClr val="172A3A"/>
                </a:solidFill>
                <a:latin typeface="Arial" panose="020B0604020202020204" pitchFamily="34" charset="0"/>
              </a:rPr>
              <a:t>Mental health, cancer survivorship and ageing now sit squarely in primary care</a:t>
            </a:r>
          </a:p>
          <a:p>
            <a:pPr marL="203200" indent="-203200">
              <a:buSzPct val="100000"/>
              <a:buChar char="•"/>
            </a:pPr>
            <a:endParaRPr lang="en-US" sz="1800" dirty="0">
              <a:latin typeface="Arial" panose="020B0604020202020204" pitchFamily="34" charset="0"/>
            </a:endParaRPr>
          </a:p>
          <a:p>
            <a:pPr marL="203200" indent="-203200">
              <a:buSzPct val="100000"/>
              <a:buChar char="•"/>
            </a:pPr>
            <a:r>
              <a:rPr lang="en-US" sz="1800" dirty="0">
                <a:solidFill>
                  <a:srgbClr val="172A3A"/>
                </a:solidFill>
                <a:latin typeface="Arial" panose="020B0604020202020204" pitchFamily="34" charset="0"/>
              </a:rPr>
              <a:t>Patients generate data outside the consulting room — and expect preventive answers</a:t>
            </a:r>
            <a:endParaRPr lang="en-US" sz="1800" dirty="0">
              <a:latin typeface="Arial" panose="020B0604020202020204" pitchFamily="34" charset="0"/>
            </a:endParaRPr>
          </a:p>
        </p:txBody>
      </p:sp>
      <p:sp>
        <p:nvSpPr>
          <p:cNvPr id="5" name="Shape 3"/>
          <p:cNvSpPr/>
          <p:nvPr/>
        </p:nvSpPr>
        <p:spPr>
          <a:xfrm>
            <a:off x="7863840" y="1508760"/>
            <a:ext cx="3474720" cy="3383280"/>
          </a:xfrm>
          <a:prstGeom prst="roundRect">
            <a:avLst/>
          </a:prstGeom>
          <a:solidFill>
            <a:srgbClr val="EAF1F5"/>
          </a:solidFill>
          <a:ln w="12700">
            <a:solidFill>
              <a:srgbClr val="C9D8E3"/>
            </a:solidFill>
            <a:prstDash val="solid"/>
          </a:ln>
        </p:spPr>
        <p:txBody>
          <a:bodyPr/>
          <a:lstStyle/>
          <a:p>
            <a:endParaRPr lang="en-ZA" dirty="0">
              <a:latin typeface="Arial" panose="020B0604020202020204" pitchFamily="34" charset="0"/>
            </a:endParaRPr>
          </a:p>
        </p:txBody>
      </p:sp>
      <p:sp>
        <p:nvSpPr>
          <p:cNvPr id="6" name="Text 4"/>
          <p:cNvSpPr/>
          <p:nvPr/>
        </p:nvSpPr>
        <p:spPr>
          <a:xfrm>
            <a:off x="8275320" y="1874520"/>
            <a:ext cx="2651760" cy="274320"/>
          </a:xfrm>
          <a:prstGeom prst="rect">
            <a:avLst/>
          </a:prstGeom>
          <a:noFill/>
          <a:ln/>
        </p:spPr>
        <p:txBody>
          <a:bodyPr wrap="square" lIns="0" tIns="0" rIns="0" bIns="0" rtlCol="0" anchor="ctr"/>
          <a:lstStyle/>
          <a:p>
            <a:pPr marL="0" indent="0" algn="ctr">
              <a:buNone/>
            </a:pPr>
            <a:r>
              <a:rPr lang="en-US" sz="1100" b="1" dirty="0">
                <a:solidFill>
                  <a:srgbClr val="2AA8C7"/>
                </a:solidFill>
                <a:latin typeface="Arial" panose="020B0604020202020204" pitchFamily="34" charset="0"/>
              </a:rPr>
              <a:t>THE NEW QUESTION NOW IS??</a:t>
            </a:r>
            <a:endParaRPr lang="en-US" sz="1100" dirty="0">
              <a:latin typeface="Arial" panose="020B0604020202020204" pitchFamily="34" charset="0"/>
            </a:endParaRPr>
          </a:p>
        </p:txBody>
      </p:sp>
      <p:sp>
        <p:nvSpPr>
          <p:cNvPr id="7" name="Text 5"/>
          <p:cNvSpPr/>
          <p:nvPr/>
        </p:nvSpPr>
        <p:spPr>
          <a:xfrm>
            <a:off x="8275320" y="2468880"/>
            <a:ext cx="2651760" cy="1417320"/>
          </a:xfrm>
          <a:prstGeom prst="rect">
            <a:avLst/>
          </a:prstGeom>
          <a:noFill/>
          <a:ln/>
        </p:spPr>
        <p:txBody>
          <a:bodyPr wrap="square" lIns="635" tIns="635" rIns="635" bIns="635" rtlCol="0" anchor="ctr">
            <a:normAutofit/>
          </a:bodyPr>
          <a:lstStyle/>
          <a:p>
            <a:pPr marL="0" indent="0" algn="ctr">
              <a:buNone/>
            </a:pPr>
            <a:r>
              <a:rPr lang="en-US" sz="2200" b="1" dirty="0">
                <a:solidFill>
                  <a:srgbClr val="0B2E4F"/>
                </a:solidFill>
                <a:latin typeface="Arial" panose="020B0604020202020204" pitchFamily="34" charset="0"/>
              </a:rPr>
              <a:t>“Doctor, what can I do now to prevent what may happen to me in 20 years?”</a:t>
            </a:r>
            <a:endParaRPr lang="en-US" sz="2200" dirty="0">
              <a:latin typeface="Arial" panose="020B0604020202020204" pitchFamily="34" charset="0"/>
            </a:endParaRPr>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5</a:t>
            </a:fld>
            <a:endParaRPr lang="en-US" dirty="0"/>
          </a:p>
        </p:txBody>
      </p:sp>
      <p:pic>
        <p:nvPicPr>
          <p:cNvPr id="8" name="Picture 4">
            <a:extLst>
              <a:ext uri="{FF2B5EF4-FFF2-40B4-BE49-F238E27FC236}">
                <a16:creationId xmlns:a16="http://schemas.microsoft.com/office/drawing/2014/main" id="{B39A9D27-C417-8191-742D-BE87783B08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94360" y="658368"/>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2. The central paradigm shift</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1005840" y="1463040"/>
            <a:ext cx="3657600" cy="365760"/>
          </a:xfrm>
          <a:prstGeom prst="rect">
            <a:avLst/>
          </a:prstGeom>
          <a:noFill/>
          <a:ln/>
        </p:spPr>
        <p:txBody>
          <a:bodyPr wrap="square" lIns="0" tIns="0" rIns="0" bIns="0" rtlCol="0" anchor="ctr"/>
          <a:lstStyle/>
          <a:p>
            <a:pPr marL="0" indent="0" algn="ctr">
              <a:buNone/>
            </a:pPr>
            <a:r>
              <a:rPr lang="en-US" sz="2000" b="1" dirty="0">
                <a:solidFill>
                  <a:srgbClr val="60788A"/>
                </a:solidFill>
                <a:latin typeface="Arial" panose="020B0604020202020204" pitchFamily="34" charset="0"/>
              </a:rPr>
              <a:t>TRADITIONAL</a:t>
            </a:r>
            <a:endParaRPr lang="en-US" dirty="0">
              <a:latin typeface="Arial" panose="020B0604020202020204" pitchFamily="34" charset="0"/>
            </a:endParaRPr>
          </a:p>
        </p:txBody>
      </p:sp>
      <p:sp>
        <p:nvSpPr>
          <p:cNvPr id="4" name="Text 2"/>
          <p:cNvSpPr/>
          <p:nvPr/>
        </p:nvSpPr>
        <p:spPr>
          <a:xfrm>
            <a:off x="7406640" y="1463040"/>
            <a:ext cx="3657600" cy="365760"/>
          </a:xfrm>
          <a:prstGeom prst="rect">
            <a:avLst/>
          </a:prstGeom>
          <a:noFill/>
          <a:ln/>
        </p:spPr>
        <p:txBody>
          <a:bodyPr wrap="square" lIns="0" tIns="0" rIns="0" bIns="0" rtlCol="0" anchor="ctr"/>
          <a:lstStyle/>
          <a:p>
            <a:pPr marL="0" indent="0" algn="ctr">
              <a:buNone/>
            </a:pPr>
            <a:r>
              <a:rPr lang="en-US" sz="2000" b="1" dirty="0">
                <a:solidFill>
                  <a:srgbClr val="2AA8C7"/>
                </a:solidFill>
                <a:latin typeface="Arial" panose="020B0604020202020204" pitchFamily="34" charset="0"/>
              </a:rPr>
              <a:t>EMERGING</a:t>
            </a:r>
            <a:endParaRPr lang="en-US" sz="2000" dirty="0">
              <a:latin typeface="Arial" panose="020B0604020202020204" pitchFamily="34" charset="0"/>
            </a:endParaRPr>
          </a:p>
        </p:txBody>
      </p:sp>
      <p:sp>
        <p:nvSpPr>
          <p:cNvPr id="5" name="Text 3"/>
          <p:cNvSpPr/>
          <p:nvPr/>
        </p:nvSpPr>
        <p:spPr>
          <a:xfrm>
            <a:off x="1143000" y="1874520"/>
            <a:ext cx="3200400" cy="320040"/>
          </a:xfrm>
          <a:prstGeom prst="rect">
            <a:avLst/>
          </a:prstGeom>
          <a:noFill/>
          <a:ln/>
        </p:spPr>
        <p:txBody>
          <a:bodyPr wrap="square" lIns="0" tIns="0" rIns="0" bIns="0" rtlCol="0" anchor="ctr"/>
          <a:lstStyle/>
          <a:p>
            <a:pPr marL="0" indent="0" algn="ctr">
              <a:buNone/>
            </a:pPr>
            <a:r>
              <a:rPr lang="en-US" sz="1800" b="1" dirty="0">
                <a:solidFill>
                  <a:srgbClr val="425563"/>
                </a:solidFill>
                <a:latin typeface="Arial" panose="020B0604020202020204" pitchFamily="34" charset="0"/>
              </a:rPr>
              <a:t>Disease</a:t>
            </a:r>
            <a:endParaRPr lang="en-US" sz="1800" b="1" dirty="0">
              <a:latin typeface="Arial" panose="020B0604020202020204" pitchFamily="34" charset="0"/>
            </a:endParaRPr>
          </a:p>
        </p:txBody>
      </p:sp>
      <p:sp>
        <p:nvSpPr>
          <p:cNvPr id="6" name="Shape 4"/>
          <p:cNvSpPr/>
          <p:nvPr/>
        </p:nvSpPr>
        <p:spPr>
          <a:xfrm>
            <a:off x="5166360" y="1855216"/>
            <a:ext cx="1737360" cy="256032"/>
          </a:xfrm>
          <a:prstGeom prst="chevron">
            <a:avLst/>
          </a:prstGeom>
          <a:solidFill>
            <a:schemeClr val="tx2">
              <a:lumMod val="60000"/>
              <a:lumOff val="40000"/>
            </a:schemeClr>
          </a:solidFill>
          <a:ln w="12700">
            <a:solidFill>
              <a:srgbClr val="C8D7E2"/>
            </a:solidFill>
            <a:prstDash val="solid"/>
          </a:ln>
        </p:spPr>
        <p:txBody>
          <a:bodyPr/>
          <a:lstStyle/>
          <a:p>
            <a:endParaRPr lang="en-ZA" dirty="0">
              <a:latin typeface="Arial" panose="020B0604020202020204" pitchFamily="34" charset="0"/>
            </a:endParaRPr>
          </a:p>
        </p:txBody>
      </p:sp>
      <p:sp>
        <p:nvSpPr>
          <p:cNvPr id="7" name="Text 5"/>
          <p:cNvSpPr/>
          <p:nvPr/>
        </p:nvSpPr>
        <p:spPr>
          <a:xfrm>
            <a:off x="7543800" y="1874520"/>
            <a:ext cx="3200400" cy="320040"/>
          </a:xfrm>
          <a:prstGeom prst="rect">
            <a:avLst/>
          </a:prstGeom>
          <a:noFill/>
          <a:ln/>
        </p:spPr>
        <p:txBody>
          <a:bodyPr wrap="square" lIns="0" tIns="0" rIns="0" bIns="0" rtlCol="0" anchor="ctr"/>
          <a:lstStyle/>
          <a:p>
            <a:pPr marL="0" indent="0" algn="ctr">
              <a:buNone/>
            </a:pPr>
            <a:r>
              <a:rPr lang="en-US" sz="1800" b="1" dirty="0">
                <a:solidFill>
                  <a:srgbClr val="0B2E4F"/>
                </a:solidFill>
                <a:latin typeface="Arial" panose="020B0604020202020204" pitchFamily="34" charset="0"/>
              </a:rPr>
              <a:t>Risk</a:t>
            </a:r>
            <a:endParaRPr lang="en-US" sz="1800" dirty="0">
              <a:latin typeface="Arial" panose="020B0604020202020204" pitchFamily="34" charset="0"/>
            </a:endParaRPr>
          </a:p>
        </p:txBody>
      </p:sp>
      <p:sp>
        <p:nvSpPr>
          <p:cNvPr id="8" name="Text 6"/>
          <p:cNvSpPr/>
          <p:nvPr/>
        </p:nvSpPr>
        <p:spPr>
          <a:xfrm>
            <a:off x="1143000" y="2404872"/>
            <a:ext cx="3200400" cy="320040"/>
          </a:xfrm>
          <a:prstGeom prst="rect">
            <a:avLst/>
          </a:prstGeom>
          <a:noFill/>
          <a:ln/>
        </p:spPr>
        <p:txBody>
          <a:bodyPr wrap="square" lIns="0" tIns="0" rIns="0" bIns="0" rtlCol="0" anchor="ctr"/>
          <a:lstStyle/>
          <a:p>
            <a:pPr marL="0" indent="0" algn="ctr">
              <a:buNone/>
            </a:pPr>
            <a:r>
              <a:rPr lang="en-US" sz="1800" b="1" dirty="0">
                <a:solidFill>
                  <a:srgbClr val="425563"/>
                </a:solidFill>
                <a:latin typeface="Arial" panose="020B0604020202020204" pitchFamily="34" charset="0"/>
              </a:rPr>
              <a:t>Reactive</a:t>
            </a:r>
            <a:endParaRPr lang="en-US" sz="1800" b="1" dirty="0">
              <a:latin typeface="Arial" panose="020B0604020202020204" pitchFamily="34" charset="0"/>
            </a:endParaRPr>
          </a:p>
        </p:txBody>
      </p:sp>
      <p:sp>
        <p:nvSpPr>
          <p:cNvPr id="9" name="Shape 7"/>
          <p:cNvSpPr/>
          <p:nvPr/>
        </p:nvSpPr>
        <p:spPr>
          <a:xfrm>
            <a:off x="5166360" y="2432304"/>
            <a:ext cx="1737360" cy="256032"/>
          </a:xfrm>
          <a:prstGeom prst="chevron">
            <a:avLst/>
          </a:prstGeom>
          <a:solidFill>
            <a:schemeClr val="tx2">
              <a:lumMod val="60000"/>
              <a:lumOff val="40000"/>
            </a:schemeClr>
          </a:solidFill>
          <a:ln w="12700">
            <a:solidFill>
              <a:srgbClr val="C8D7E2"/>
            </a:solidFill>
            <a:prstDash val="solid"/>
          </a:ln>
        </p:spPr>
        <p:txBody>
          <a:bodyPr/>
          <a:lstStyle/>
          <a:p>
            <a:endParaRPr lang="en-ZA" dirty="0">
              <a:latin typeface="Arial" panose="020B0604020202020204" pitchFamily="34" charset="0"/>
            </a:endParaRPr>
          </a:p>
        </p:txBody>
      </p:sp>
      <p:sp>
        <p:nvSpPr>
          <p:cNvPr id="10" name="Text 8"/>
          <p:cNvSpPr/>
          <p:nvPr/>
        </p:nvSpPr>
        <p:spPr>
          <a:xfrm>
            <a:off x="7543800" y="2404872"/>
            <a:ext cx="3200400" cy="320040"/>
          </a:xfrm>
          <a:prstGeom prst="rect">
            <a:avLst/>
          </a:prstGeom>
          <a:noFill/>
          <a:ln/>
        </p:spPr>
        <p:txBody>
          <a:bodyPr wrap="square" lIns="0" tIns="0" rIns="0" bIns="0" rtlCol="0" anchor="ctr"/>
          <a:lstStyle/>
          <a:p>
            <a:pPr marL="0" indent="0" algn="ctr">
              <a:buNone/>
            </a:pPr>
            <a:r>
              <a:rPr lang="en-US" sz="1800" b="1" dirty="0">
                <a:solidFill>
                  <a:srgbClr val="0B2E4F"/>
                </a:solidFill>
                <a:latin typeface="Arial" panose="020B0604020202020204" pitchFamily="34" charset="0"/>
              </a:rPr>
              <a:t>Anticipatory</a:t>
            </a:r>
            <a:endParaRPr lang="en-US" sz="1800" dirty="0">
              <a:latin typeface="Arial" panose="020B0604020202020204" pitchFamily="34" charset="0"/>
            </a:endParaRPr>
          </a:p>
        </p:txBody>
      </p:sp>
      <p:sp>
        <p:nvSpPr>
          <p:cNvPr id="11" name="Text 9"/>
          <p:cNvSpPr/>
          <p:nvPr/>
        </p:nvSpPr>
        <p:spPr>
          <a:xfrm>
            <a:off x="1143000" y="2935224"/>
            <a:ext cx="3200400" cy="320040"/>
          </a:xfrm>
          <a:prstGeom prst="rect">
            <a:avLst/>
          </a:prstGeom>
          <a:noFill/>
          <a:ln/>
        </p:spPr>
        <p:txBody>
          <a:bodyPr wrap="square" lIns="0" tIns="0" rIns="0" bIns="0" rtlCol="0" anchor="ctr"/>
          <a:lstStyle/>
          <a:p>
            <a:pPr marL="0" indent="0" algn="ctr">
              <a:buNone/>
            </a:pPr>
            <a:r>
              <a:rPr lang="en-US" sz="1800" b="1" dirty="0">
                <a:solidFill>
                  <a:srgbClr val="425563"/>
                </a:solidFill>
                <a:latin typeface="Arial" panose="020B0604020202020204" pitchFamily="34" charset="0"/>
              </a:rPr>
              <a:t>Episodic</a:t>
            </a:r>
            <a:endParaRPr lang="en-US" sz="1800" b="1" dirty="0">
              <a:latin typeface="Arial" panose="020B0604020202020204" pitchFamily="34" charset="0"/>
            </a:endParaRPr>
          </a:p>
        </p:txBody>
      </p:sp>
      <p:sp>
        <p:nvSpPr>
          <p:cNvPr id="12" name="Shape 10"/>
          <p:cNvSpPr/>
          <p:nvPr/>
        </p:nvSpPr>
        <p:spPr>
          <a:xfrm>
            <a:off x="5166360" y="2962656"/>
            <a:ext cx="1737360" cy="256032"/>
          </a:xfrm>
          <a:prstGeom prst="chevron">
            <a:avLst/>
          </a:prstGeom>
          <a:solidFill>
            <a:schemeClr val="tx2">
              <a:lumMod val="60000"/>
              <a:lumOff val="40000"/>
            </a:schemeClr>
          </a:solidFill>
          <a:ln w="12700">
            <a:solidFill>
              <a:srgbClr val="C8D7E2"/>
            </a:solidFill>
            <a:prstDash val="solid"/>
          </a:ln>
        </p:spPr>
        <p:txBody>
          <a:bodyPr/>
          <a:lstStyle/>
          <a:p>
            <a:endParaRPr lang="en-ZA" dirty="0">
              <a:latin typeface="Arial" panose="020B0604020202020204" pitchFamily="34" charset="0"/>
            </a:endParaRPr>
          </a:p>
        </p:txBody>
      </p:sp>
      <p:sp>
        <p:nvSpPr>
          <p:cNvPr id="13" name="Text 11"/>
          <p:cNvSpPr/>
          <p:nvPr/>
        </p:nvSpPr>
        <p:spPr>
          <a:xfrm>
            <a:off x="7543800" y="2935224"/>
            <a:ext cx="3200400" cy="320040"/>
          </a:xfrm>
          <a:prstGeom prst="rect">
            <a:avLst/>
          </a:prstGeom>
          <a:noFill/>
          <a:ln/>
        </p:spPr>
        <p:txBody>
          <a:bodyPr wrap="square" lIns="0" tIns="0" rIns="0" bIns="0" rtlCol="0" anchor="ctr"/>
          <a:lstStyle/>
          <a:p>
            <a:pPr marL="0" indent="0" algn="ctr">
              <a:buNone/>
            </a:pPr>
            <a:r>
              <a:rPr lang="en-US" sz="1800" b="1" dirty="0">
                <a:solidFill>
                  <a:srgbClr val="0B2E4F"/>
                </a:solidFill>
                <a:latin typeface="Arial" panose="020B0604020202020204" pitchFamily="34" charset="0"/>
              </a:rPr>
              <a:t>Longitudinal</a:t>
            </a:r>
            <a:endParaRPr lang="en-US" sz="1800" dirty="0">
              <a:latin typeface="Arial" panose="020B0604020202020204" pitchFamily="34" charset="0"/>
            </a:endParaRPr>
          </a:p>
        </p:txBody>
      </p:sp>
      <p:sp>
        <p:nvSpPr>
          <p:cNvPr id="14" name="Text 12"/>
          <p:cNvSpPr/>
          <p:nvPr/>
        </p:nvSpPr>
        <p:spPr>
          <a:xfrm>
            <a:off x="1143000" y="3465576"/>
            <a:ext cx="3200400" cy="320040"/>
          </a:xfrm>
          <a:prstGeom prst="rect">
            <a:avLst/>
          </a:prstGeom>
          <a:noFill/>
          <a:ln/>
        </p:spPr>
        <p:txBody>
          <a:bodyPr wrap="square" lIns="0" tIns="0" rIns="0" bIns="0" rtlCol="0" anchor="ctr"/>
          <a:lstStyle/>
          <a:p>
            <a:pPr marL="0" indent="0" algn="ctr">
              <a:buNone/>
            </a:pPr>
            <a:r>
              <a:rPr lang="en-US" sz="1800" b="1" dirty="0">
                <a:solidFill>
                  <a:srgbClr val="425563"/>
                </a:solidFill>
                <a:latin typeface="Arial" panose="020B0604020202020204" pitchFamily="34" charset="0"/>
              </a:rPr>
              <a:t>Single disease</a:t>
            </a:r>
            <a:endParaRPr lang="en-US" sz="1800" b="1" dirty="0">
              <a:latin typeface="Arial" panose="020B0604020202020204" pitchFamily="34" charset="0"/>
            </a:endParaRPr>
          </a:p>
        </p:txBody>
      </p:sp>
      <p:sp>
        <p:nvSpPr>
          <p:cNvPr id="15" name="Shape 13"/>
          <p:cNvSpPr/>
          <p:nvPr/>
        </p:nvSpPr>
        <p:spPr>
          <a:xfrm>
            <a:off x="5166360" y="3493008"/>
            <a:ext cx="1737360" cy="256032"/>
          </a:xfrm>
          <a:prstGeom prst="chevron">
            <a:avLst/>
          </a:prstGeom>
          <a:solidFill>
            <a:schemeClr val="tx2">
              <a:lumMod val="60000"/>
              <a:lumOff val="40000"/>
            </a:schemeClr>
          </a:solidFill>
          <a:ln w="12700">
            <a:solidFill>
              <a:srgbClr val="C8D7E2"/>
            </a:solidFill>
            <a:prstDash val="solid"/>
          </a:ln>
        </p:spPr>
        <p:txBody>
          <a:bodyPr/>
          <a:lstStyle/>
          <a:p>
            <a:endParaRPr lang="en-ZA" dirty="0">
              <a:latin typeface="Arial" panose="020B0604020202020204" pitchFamily="34" charset="0"/>
            </a:endParaRPr>
          </a:p>
        </p:txBody>
      </p:sp>
      <p:sp>
        <p:nvSpPr>
          <p:cNvPr id="16" name="Text 14"/>
          <p:cNvSpPr/>
          <p:nvPr/>
        </p:nvSpPr>
        <p:spPr>
          <a:xfrm>
            <a:off x="7543800" y="3465576"/>
            <a:ext cx="3200400" cy="320040"/>
          </a:xfrm>
          <a:prstGeom prst="rect">
            <a:avLst/>
          </a:prstGeom>
          <a:noFill/>
          <a:ln/>
        </p:spPr>
        <p:txBody>
          <a:bodyPr wrap="square" lIns="0" tIns="0" rIns="0" bIns="0" rtlCol="0" anchor="ctr"/>
          <a:lstStyle/>
          <a:p>
            <a:pPr marL="0" indent="0" algn="ctr">
              <a:buNone/>
            </a:pPr>
            <a:r>
              <a:rPr lang="en-US" sz="1800" b="1" dirty="0">
                <a:solidFill>
                  <a:srgbClr val="0B2E4F"/>
                </a:solidFill>
                <a:latin typeface="Arial" panose="020B0604020202020204" pitchFamily="34" charset="0"/>
              </a:rPr>
              <a:t>Multimorbidity</a:t>
            </a:r>
            <a:endParaRPr lang="en-US" sz="1800" dirty="0">
              <a:latin typeface="Arial" panose="020B0604020202020204" pitchFamily="34" charset="0"/>
            </a:endParaRPr>
          </a:p>
        </p:txBody>
      </p:sp>
      <p:sp>
        <p:nvSpPr>
          <p:cNvPr id="17" name="Text 15"/>
          <p:cNvSpPr/>
          <p:nvPr/>
        </p:nvSpPr>
        <p:spPr>
          <a:xfrm>
            <a:off x="1143000" y="3995928"/>
            <a:ext cx="3200400" cy="320040"/>
          </a:xfrm>
          <a:prstGeom prst="rect">
            <a:avLst/>
          </a:prstGeom>
          <a:noFill/>
          <a:ln/>
        </p:spPr>
        <p:txBody>
          <a:bodyPr wrap="square" lIns="0" tIns="0" rIns="0" bIns="0" rtlCol="0" anchor="ctr"/>
          <a:lstStyle/>
          <a:p>
            <a:pPr marL="0" indent="0" algn="ctr">
              <a:buNone/>
            </a:pPr>
            <a:r>
              <a:rPr lang="en-US" sz="1800" b="1" dirty="0">
                <a:solidFill>
                  <a:srgbClr val="425563"/>
                </a:solidFill>
                <a:latin typeface="Arial" panose="020B0604020202020204" pitchFamily="34" charset="0"/>
              </a:rPr>
              <a:t>Population average</a:t>
            </a:r>
            <a:endParaRPr lang="en-US" sz="1800" b="1" dirty="0">
              <a:latin typeface="Arial" panose="020B0604020202020204" pitchFamily="34" charset="0"/>
            </a:endParaRPr>
          </a:p>
        </p:txBody>
      </p:sp>
      <p:sp>
        <p:nvSpPr>
          <p:cNvPr id="18" name="Shape 16"/>
          <p:cNvSpPr/>
          <p:nvPr/>
        </p:nvSpPr>
        <p:spPr>
          <a:xfrm>
            <a:off x="5166360" y="4023360"/>
            <a:ext cx="1737360" cy="256032"/>
          </a:xfrm>
          <a:prstGeom prst="chevron">
            <a:avLst/>
          </a:prstGeom>
          <a:solidFill>
            <a:schemeClr val="tx2">
              <a:lumMod val="60000"/>
              <a:lumOff val="40000"/>
            </a:schemeClr>
          </a:solidFill>
          <a:ln w="12700">
            <a:solidFill>
              <a:srgbClr val="C8D7E2"/>
            </a:solidFill>
            <a:prstDash val="solid"/>
          </a:ln>
        </p:spPr>
        <p:txBody>
          <a:bodyPr/>
          <a:lstStyle/>
          <a:p>
            <a:endParaRPr lang="en-ZA" dirty="0">
              <a:latin typeface="Arial" panose="020B0604020202020204" pitchFamily="34" charset="0"/>
            </a:endParaRPr>
          </a:p>
        </p:txBody>
      </p:sp>
      <p:sp>
        <p:nvSpPr>
          <p:cNvPr id="19" name="Text 17"/>
          <p:cNvSpPr/>
          <p:nvPr/>
        </p:nvSpPr>
        <p:spPr>
          <a:xfrm>
            <a:off x="7543800" y="3995928"/>
            <a:ext cx="3200400" cy="320040"/>
          </a:xfrm>
          <a:prstGeom prst="rect">
            <a:avLst/>
          </a:prstGeom>
          <a:noFill/>
          <a:ln/>
        </p:spPr>
        <p:txBody>
          <a:bodyPr wrap="square" lIns="0" tIns="0" rIns="0" bIns="0" rtlCol="0" anchor="ctr"/>
          <a:lstStyle/>
          <a:p>
            <a:pPr marL="0" indent="0" algn="ctr">
              <a:buNone/>
            </a:pPr>
            <a:r>
              <a:rPr lang="en-US" sz="1800" b="1" dirty="0">
                <a:solidFill>
                  <a:srgbClr val="0B2E4F"/>
                </a:solidFill>
                <a:latin typeface="Arial" panose="020B0604020202020204" pitchFamily="34" charset="0"/>
              </a:rPr>
              <a:t>Personalised risk</a:t>
            </a:r>
            <a:endParaRPr lang="en-US" sz="1800" dirty="0">
              <a:latin typeface="Arial" panose="020B0604020202020204" pitchFamily="34" charset="0"/>
            </a:endParaRPr>
          </a:p>
        </p:txBody>
      </p:sp>
      <p:sp>
        <p:nvSpPr>
          <p:cNvPr id="20" name="Text 18"/>
          <p:cNvSpPr/>
          <p:nvPr/>
        </p:nvSpPr>
        <p:spPr>
          <a:xfrm>
            <a:off x="1143000" y="4526280"/>
            <a:ext cx="3200400" cy="320040"/>
          </a:xfrm>
          <a:prstGeom prst="rect">
            <a:avLst/>
          </a:prstGeom>
          <a:noFill/>
          <a:ln/>
        </p:spPr>
        <p:txBody>
          <a:bodyPr wrap="square" lIns="0" tIns="0" rIns="0" bIns="0" rtlCol="0" anchor="ctr"/>
          <a:lstStyle/>
          <a:p>
            <a:pPr marL="0" indent="0" algn="ctr">
              <a:buNone/>
            </a:pPr>
            <a:r>
              <a:rPr lang="en-US" sz="1800" b="1" dirty="0">
                <a:solidFill>
                  <a:srgbClr val="425563"/>
                </a:solidFill>
                <a:latin typeface="Arial" panose="020B0604020202020204" pitchFamily="34" charset="0"/>
              </a:rPr>
              <a:t>Clinic measurement</a:t>
            </a:r>
            <a:endParaRPr lang="en-US" sz="1800" b="1" dirty="0">
              <a:latin typeface="Arial" panose="020B0604020202020204" pitchFamily="34" charset="0"/>
            </a:endParaRPr>
          </a:p>
        </p:txBody>
      </p:sp>
      <p:sp>
        <p:nvSpPr>
          <p:cNvPr id="21" name="Shape 19"/>
          <p:cNvSpPr/>
          <p:nvPr/>
        </p:nvSpPr>
        <p:spPr>
          <a:xfrm>
            <a:off x="5166360" y="4553712"/>
            <a:ext cx="1737360" cy="256032"/>
          </a:xfrm>
          <a:prstGeom prst="chevron">
            <a:avLst/>
          </a:prstGeom>
          <a:solidFill>
            <a:schemeClr val="tx2">
              <a:lumMod val="60000"/>
              <a:lumOff val="40000"/>
            </a:schemeClr>
          </a:solidFill>
          <a:ln w="12700">
            <a:solidFill>
              <a:srgbClr val="C8D7E2"/>
            </a:solidFill>
            <a:prstDash val="solid"/>
          </a:ln>
        </p:spPr>
        <p:txBody>
          <a:bodyPr/>
          <a:lstStyle/>
          <a:p>
            <a:endParaRPr lang="en-ZA" dirty="0">
              <a:latin typeface="Arial" panose="020B0604020202020204" pitchFamily="34" charset="0"/>
            </a:endParaRPr>
          </a:p>
        </p:txBody>
      </p:sp>
      <p:sp>
        <p:nvSpPr>
          <p:cNvPr id="22" name="Text 20"/>
          <p:cNvSpPr/>
          <p:nvPr/>
        </p:nvSpPr>
        <p:spPr>
          <a:xfrm>
            <a:off x="7543800" y="4526280"/>
            <a:ext cx="3200400" cy="320040"/>
          </a:xfrm>
          <a:prstGeom prst="rect">
            <a:avLst/>
          </a:prstGeom>
          <a:noFill/>
          <a:ln/>
        </p:spPr>
        <p:txBody>
          <a:bodyPr wrap="square" lIns="0" tIns="0" rIns="0" bIns="0" rtlCol="0" anchor="ctr"/>
          <a:lstStyle/>
          <a:p>
            <a:pPr marL="0" indent="0" algn="ctr">
              <a:buNone/>
            </a:pPr>
            <a:r>
              <a:rPr lang="en-US" sz="1800" b="1" dirty="0">
                <a:solidFill>
                  <a:srgbClr val="0B2E4F"/>
                </a:solidFill>
                <a:latin typeface="Arial" panose="020B0604020202020204" pitchFamily="34" charset="0"/>
              </a:rPr>
              <a:t>Continuous data</a:t>
            </a:r>
            <a:endParaRPr lang="en-US" sz="1800" dirty="0">
              <a:latin typeface="Arial" panose="020B0604020202020204" pitchFamily="34" charset="0"/>
            </a:endParaRPr>
          </a:p>
        </p:txBody>
      </p:sp>
      <p:sp>
        <p:nvSpPr>
          <p:cNvPr id="23" name="Text 21"/>
          <p:cNvSpPr/>
          <p:nvPr/>
        </p:nvSpPr>
        <p:spPr>
          <a:xfrm>
            <a:off x="1143000" y="5056632"/>
            <a:ext cx="3200400" cy="320040"/>
          </a:xfrm>
          <a:prstGeom prst="rect">
            <a:avLst/>
          </a:prstGeom>
          <a:noFill/>
          <a:ln/>
        </p:spPr>
        <p:txBody>
          <a:bodyPr wrap="square" lIns="0" tIns="0" rIns="0" bIns="0" rtlCol="0" anchor="ctr"/>
          <a:lstStyle/>
          <a:p>
            <a:pPr marL="0" indent="0" algn="ctr">
              <a:buNone/>
            </a:pPr>
            <a:r>
              <a:rPr lang="en-US" sz="1800" b="1" dirty="0">
                <a:solidFill>
                  <a:srgbClr val="425563"/>
                </a:solidFill>
                <a:latin typeface="Arial" panose="020B0604020202020204" pitchFamily="34" charset="0"/>
              </a:rPr>
              <a:t>Life-span</a:t>
            </a:r>
            <a:endParaRPr lang="en-US" sz="1800" b="1" dirty="0">
              <a:latin typeface="Arial" panose="020B0604020202020204" pitchFamily="34" charset="0"/>
            </a:endParaRPr>
          </a:p>
        </p:txBody>
      </p:sp>
      <p:sp>
        <p:nvSpPr>
          <p:cNvPr id="24" name="Shape 22"/>
          <p:cNvSpPr/>
          <p:nvPr/>
        </p:nvSpPr>
        <p:spPr>
          <a:xfrm>
            <a:off x="5166360" y="5084064"/>
            <a:ext cx="1737360" cy="256032"/>
          </a:xfrm>
          <a:prstGeom prst="chevron">
            <a:avLst/>
          </a:prstGeom>
          <a:solidFill>
            <a:schemeClr val="tx2">
              <a:lumMod val="60000"/>
              <a:lumOff val="40000"/>
            </a:schemeClr>
          </a:solidFill>
          <a:ln w="12700">
            <a:solidFill>
              <a:srgbClr val="C8D7E2"/>
            </a:solidFill>
            <a:prstDash val="solid"/>
          </a:ln>
        </p:spPr>
        <p:txBody>
          <a:bodyPr/>
          <a:lstStyle/>
          <a:p>
            <a:endParaRPr lang="en-ZA" dirty="0">
              <a:latin typeface="Arial" panose="020B0604020202020204" pitchFamily="34" charset="0"/>
            </a:endParaRPr>
          </a:p>
        </p:txBody>
      </p:sp>
      <p:sp>
        <p:nvSpPr>
          <p:cNvPr id="25" name="Text 23"/>
          <p:cNvSpPr/>
          <p:nvPr/>
        </p:nvSpPr>
        <p:spPr>
          <a:xfrm>
            <a:off x="7543800" y="5056632"/>
            <a:ext cx="3200400" cy="320040"/>
          </a:xfrm>
          <a:prstGeom prst="rect">
            <a:avLst/>
          </a:prstGeom>
          <a:noFill/>
          <a:ln/>
        </p:spPr>
        <p:txBody>
          <a:bodyPr wrap="square" lIns="0" tIns="0" rIns="0" bIns="0" rtlCol="0" anchor="ctr"/>
          <a:lstStyle/>
          <a:p>
            <a:pPr marL="0" indent="0" algn="ctr">
              <a:buNone/>
            </a:pPr>
            <a:r>
              <a:rPr lang="en-US" sz="1800" b="1" dirty="0">
                <a:solidFill>
                  <a:srgbClr val="0B2E4F"/>
                </a:solidFill>
                <a:latin typeface="Arial" panose="020B0604020202020204" pitchFamily="34" charset="0"/>
              </a:rPr>
              <a:t>Health-span</a:t>
            </a:r>
            <a:endParaRPr lang="en-US" sz="1800" dirty="0">
              <a:latin typeface="Arial" panose="020B0604020202020204" pitchFamily="34" charset="0"/>
            </a:endParaRPr>
          </a:p>
        </p:txBody>
      </p:sp>
      <p:sp>
        <p:nvSpPr>
          <p:cNvPr id="26"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6</a:t>
            </a:fld>
            <a:endParaRPr lang="en-US" dirty="0"/>
          </a:p>
        </p:txBody>
      </p:sp>
      <p:pic>
        <p:nvPicPr>
          <p:cNvPr id="27" name="Picture 4">
            <a:extLst>
              <a:ext uri="{FF2B5EF4-FFF2-40B4-BE49-F238E27FC236}">
                <a16:creationId xmlns:a16="http://schemas.microsoft.com/office/drawing/2014/main" id="{528DBB46-1D87-95CF-C622-A604C89C26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22960" y="685800"/>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Six paradigms that organise the talk</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777240" y="1563624"/>
            <a:ext cx="3246120" cy="1417320"/>
          </a:xfrm>
          <a:prstGeom prst="roundRect">
            <a:avLst/>
          </a:prstGeom>
          <a:solidFill>
            <a:srgbClr val="E9F4F8"/>
          </a:solidFill>
          <a:ln w="12700">
            <a:solidFill>
              <a:srgbClr val="B9DDE8"/>
            </a:solidFill>
            <a:prstDash val="solid"/>
          </a:ln>
        </p:spPr>
        <p:txBody>
          <a:bodyPr/>
          <a:lstStyle/>
          <a:p>
            <a:endParaRPr lang="en-ZA" dirty="0">
              <a:latin typeface="Arial" panose="020B0604020202020204" pitchFamily="34" charset="0"/>
            </a:endParaRPr>
          </a:p>
        </p:txBody>
      </p:sp>
      <p:sp>
        <p:nvSpPr>
          <p:cNvPr id="4" name="Text 2"/>
          <p:cNvSpPr/>
          <p:nvPr/>
        </p:nvSpPr>
        <p:spPr>
          <a:xfrm>
            <a:off x="1005840" y="1810512"/>
            <a:ext cx="2880360" cy="320040"/>
          </a:xfrm>
          <a:prstGeom prst="rect">
            <a:avLst/>
          </a:prstGeom>
          <a:noFill/>
          <a:ln/>
        </p:spPr>
        <p:txBody>
          <a:bodyPr wrap="square" lIns="0" tIns="0" rIns="0" bIns="0" rtlCol="0" anchor="ctr">
            <a:normAutofit/>
          </a:bodyPr>
          <a:lstStyle/>
          <a:p>
            <a:pPr marL="0" indent="0" algn="ctr">
              <a:buNone/>
            </a:pPr>
            <a:r>
              <a:rPr lang="en-US" b="1" dirty="0">
                <a:solidFill>
                  <a:srgbClr val="0B2E4F"/>
                </a:solidFill>
                <a:latin typeface="Arial" panose="020B0604020202020204" pitchFamily="34" charset="0"/>
              </a:rPr>
              <a:t>LIFE-COURSE</a:t>
            </a:r>
            <a:endParaRPr lang="en-US" dirty="0">
              <a:latin typeface="Arial" panose="020B0604020202020204" pitchFamily="34" charset="0"/>
            </a:endParaRPr>
          </a:p>
        </p:txBody>
      </p:sp>
      <p:sp>
        <p:nvSpPr>
          <p:cNvPr id="5" name="Text 3"/>
          <p:cNvSpPr/>
          <p:nvPr/>
        </p:nvSpPr>
        <p:spPr>
          <a:xfrm>
            <a:off x="1097280" y="2304288"/>
            <a:ext cx="2697480" cy="320040"/>
          </a:xfrm>
          <a:prstGeom prst="rect">
            <a:avLst/>
          </a:prstGeom>
          <a:noFill/>
          <a:ln/>
        </p:spPr>
        <p:txBody>
          <a:bodyPr wrap="square" lIns="0" tIns="0" rIns="0" bIns="0" rtlCol="0" anchor="ctr">
            <a:normAutofit fontScale="92500"/>
          </a:bodyPr>
          <a:lstStyle/>
          <a:p>
            <a:pPr marL="0" indent="0" algn="ctr">
              <a:buNone/>
            </a:pPr>
            <a:r>
              <a:rPr lang="en-US" sz="1600" b="1" dirty="0">
                <a:latin typeface="Arial" panose="020B0604020202020204" pitchFamily="34" charset="0"/>
              </a:rPr>
              <a:t>Critical periods &amp; trajectories</a:t>
            </a:r>
          </a:p>
        </p:txBody>
      </p:sp>
      <p:sp>
        <p:nvSpPr>
          <p:cNvPr id="6" name="Shape 4"/>
          <p:cNvSpPr/>
          <p:nvPr/>
        </p:nvSpPr>
        <p:spPr>
          <a:xfrm>
            <a:off x="4572000" y="1554480"/>
            <a:ext cx="3246120" cy="1417320"/>
          </a:xfrm>
          <a:prstGeom prst="roundRect">
            <a:avLst/>
          </a:prstGeom>
          <a:solidFill>
            <a:srgbClr val="E9F4F8"/>
          </a:solidFill>
          <a:ln w="12700">
            <a:solidFill>
              <a:srgbClr val="B9DDE8"/>
            </a:solidFill>
            <a:prstDash val="solid"/>
          </a:ln>
        </p:spPr>
        <p:txBody>
          <a:bodyPr/>
          <a:lstStyle/>
          <a:p>
            <a:endParaRPr lang="en-ZA" dirty="0">
              <a:latin typeface="Arial" panose="020B0604020202020204" pitchFamily="34" charset="0"/>
            </a:endParaRPr>
          </a:p>
        </p:txBody>
      </p:sp>
      <p:sp>
        <p:nvSpPr>
          <p:cNvPr id="7" name="Text 5"/>
          <p:cNvSpPr/>
          <p:nvPr/>
        </p:nvSpPr>
        <p:spPr>
          <a:xfrm>
            <a:off x="4754880" y="1810512"/>
            <a:ext cx="2880360" cy="320040"/>
          </a:xfrm>
          <a:prstGeom prst="rect">
            <a:avLst/>
          </a:prstGeom>
          <a:noFill/>
          <a:ln/>
        </p:spPr>
        <p:txBody>
          <a:bodyPr wrap="square" lIns="0" tIns="0" rIns="0" bIns="0" rtlCol="0" anchor="ctr">
            <a:normAutofit fontScale="92500"/>
          </a:bodyPr>
          <a:lstStyle/>
          <a:p>
            <a:pPr marL="0" indent="0" algn="ctr">
              <a:buNone/>
            </a:pPr>
            <a:r>
              <a:rPr lang="en-US" b="1" dirty="0">
                <a:solidFill>
                  <a:srgbClr val="0B2E4F"/>
                </a:solidFill>
                <a:latin typeface="Arial" panose="020B0604020202020204" pitchFamily="34" charset="0"/>
              </a:rPr>
              <a:t>PREDICTIVE &amp; PROMOTIVE</a:t>
            </a:r>
            <a:endParaRPr lang="en-US" dirty="0">
              <a:latin typeface="Arial" panose="020B0604020202020204" pitchFamily="34" charset="0"/>
            </a:endParaRPr>
          </a:p>
        </p:txBody>
      </p:sp>
      <p:sp>
        <p:nvSpPr>
          <p:cNvPr id="8" name="Text 6"/>
          <p:cNvSpPr/>
          <p:nvPr/>
        </p:nvSpPr>
        <p:spPr>
          <a:xfrm>
            <a:off x="4846320" y="2304288"/>
            <a:ext cx="2697480" cy="320040"/>
          </a:xfrm>
          <a:prstGeom prst="rect">
            <a:avLst/>
          </a:prstGeom>
          <a:noFill/>
          <a:ln/>
        </p:spPr>
        <p:txBody>
          <a:bodyPr wrap="square" lIns="0" tIns="0" rIns="0" bIns="0" rtlCol="0" anchor="ctr">
            <a:normAutofit/>
          </a:bodyPr>
          <a:lstStyle/>
          <a:p>
            <a:pPr marL="0" indent="0" algn="ctr">
              <a:buNone/>
            </a:pPr>
            <a:r>
              <a:rPr lang="en-US" sz="1600" b="1" dirty="0">
                <a:latin typeface="Arial" panose="020B0604020202020204" pitchFamily="34" charset="0"/>
              </a:rPr>
              <a:t>Risk before disease</a:t>
            </a:r>
          </a:p>
        </p:txBody>
      </p:sp>
      <p:sp>
        <p:nvSpPr>
          <p:cNvPr id="9" name="Shape 7"/>
          <p:cNvSpPr/>
          <p:nvPr/>
        </p:nvSpPr>
        <p:spPr>
          <a:xfrm>
            <a:off x="8321040" y="1554480"/>
            <a:ext cx="3246120" cy="1417320"/>
          </a:xfrm>
          <a:prstGeom prst="roundRect">
            <a:avLst/>
          </a:prstGeom>
          <a:solidFill>
            <a:srgbClr val="E9F4F8"/>
          </a:solidFill>
          <a:ln w="12700">
            <a:solidFill>
              <a:srgbClr val="B9DDE8"/>
            </a:solidFill>
            <a:prstDash val="solid"/>
          </a:ln>
        </p:spPr>
        <p:txBody>
          <a:bodyPr/>
          <a:lstStyle/>
          <a:p>
            <a:endParaRPr lang="en-ZA" dirty="0">
              <a:latin typeface="Arial" panose="020B0604020202020204" pitchFamily="34" charset="0"/>
            </a:endParaRPr>
          </a:p>
        </p:txBody>
      </p:sp>
      <p:sp>
        <p:nvSpPr>
          <p:cNvPr id="10" name="Text 8"/>
          <p:cNvSpPr/>
          <p:nvPr/>
        </p:nvSpPr>
        <p:spPr>
          <a:xfrm>
            <a:off x="8321040" y="1810512"/>
            <a:ext cx="3246120" cy="310896"/>
          </a:xfrm>
          <a:prstGeom prst="rect">
            <a:avLst/>
          </a:prstGeom>
          <a:noFill/>
          <a:ln/>
        </p:spPr>
        <p:txBody>
          <a:bodyPr wrap="square" lIns="0" tIns="0" rIns="0" bIns="0" rtlCol="0" anchor="ctr">
            <a:normAutofit/>
          </a:bodyPr>
          <a:lstStyle/>
          <a:p>
            <a:pPr marL="0" indent="0" algn="ctr">
              <a:buNone/>
            </a:pPr>
            <a:r>
              <a:rPr lang="en-US" sz="1600" b="1" dirty="0">
                <a:solidFill>
                  <a:srgbClr val="0B2E4F"/>
                </a:solidFill>
                <a:latin typeface="Arial" panose="020B0604020202020204" pitchFamily="34" charset="0"/>
              </a:rPr>
              <a:t>CARDIO-RENAL-METABOLIC</a:t>
            </a:r>
            <a:endParaRPr lang="en-US" sz="1600" dirty="0">
              <a:latin typeface="Arial" panose="020B0604020202020204" pitchFamily="34" charset="0"/>
            </a:endParaRPr>
          </a:p>
        </p:txBody>
      </p:sp>
      <p:sp>
        <p:nvSpPr>
          <p:cNvPr id="11" name="Text 9"/>
          <p:cNvSpPr/>
          <p:nvPr/>
        </p:nvSpPr>
        <p:spPr>
          <a:xfrm>
            <a:off x="8595360" y="2304288"/>
            <a:ext cx="2697480" cy="320040"/>
          </a:xfrm>
          <a:prstGeom prst="rect">
            <a:avLst/>
          </a:prstGeom>
          <a:noFill/>
          <a:ln/>
        </p:spPr>
        <p:txBody>
          <a:bodyPr wrap="square" lIns="0" tIns="0" rIns="0" bIns="0" rtlCol="0" anchor="ctr">
            <a:normAutofit/>
          </a:bodyPr>
          <a:lstStyle/>
          <a:p>
            <a:pPr marL="0" indent="0" algn="ctr">
              <a:buNone/>
            </a:pPr>
            <a:r>
              <a:rPr lang="en-US" sz="1600" b="1" dirty="0">
                <a:latin typeface="Arial" panose="020B0604020202020204" pitchFamily="34" charset="0"/>
              </a:rPr>
              <a:t>Integrated biology</a:t>
            </a:r>
          </a:p>
        </p:txBody>
      </p:sp>
      <p:sp>
        <p:nvSpPr>
          <p:cNvPr id="12" name="Shape 10"/>
          <p:cNvSpPr/>
          <p:nvPr/>
        </p:nvSpPr>
        <p:spPr>
          <a:xfrm>
            <a:off x="822960" y="3520440"/>
            <a:ext cx="3246120" cy="1417320"/>
          </a:xfrm>
          <a:prstGeom prst="roundRect">
            <a:avLst/>
          </a:prstGeom>
          <a:solidFill>
            <a:srgbClr val="EEF3F5"/>
          </a:solidFill>
          <a:ln w="12700">
            <a:solidFill>
              <a:srgbClr val="CDD9E1"/>
            </a:solidFill>
            <a:prstDash val="solid"/>
          </a:ln>
        </p:spPr>
        <p:txBody>
          <a:bodyPr/>
          <a:lstStyle/>
          <a:p>
            <a:endParaRPr lang="en-ZA" dirty="0">
              <a:latin typeface="Arial" panose="020B0604020202020204" pitchFamily="34" charset="0"/>
            </a:endParaRPr>
          </a:p>
        </p:txBody>
      </p:sp>
      <p:sp>
        <p:nvSpPr>
          <p:cNvPr id="13" name="Text 11"/>
          <p:cNvSpPr/>
          <p:nvPr/>
        </p:nvSpPr>
        <p:spPr>
          <a:xfrm>
            <a:off x="1005840" y="3776472"/>
            <a:ext cx="2880360" cy="320040"/>
          </a:xfrm>
          <a:prstGeom prst="rect">
            <a:avLst/>
          </a:prstGeom>
          <a:noFill/>
          <a:ln/>
        </p:spPr>
        <p:txBody>
          <a:bodyPr wrap="square" lIns="0" tIns="0" rIns="0" bIns="0" rtlCol="0" anchor="ctr">
            <a:normAutofit/>
          </a:bodyPr>
          <a:lstStyle/>
          <a:p>
            <a:pPr marL="0" indent="0" algn="ctr">
              <a:buNone/>
            </a:pPr>
            <a:r>
              <a:rPr lang="en-US" b="1" dirty="0">
                <a:solidFill>
                  <a:srgbClr val="0B2E4F"/>
                </a:solidFill>
                <a:latin typeface="Arial" panose="020B0604020202020204" pitchFamily="34" charset="0"/>
              </a:rPr>
              <a:t>PERSONALISED</a:t>
            </a:r>
            <a:endParaRPr lang="en-US" dirty="0">
              <a:latin typeface="Arial" panose="020B0604020202020204" pitchFamily="34" charset="0"/>
            </a:endParaRPr>
          </a:p>
        </p:txBody>
      </p:sp>
      <p:sp>
        <p:nvSpPr>
          <p:cNvPr id="14" name="Text 12"/>
          <p:cNvSpPr/>
          <p:nvPr/>
        </p:nvSpPr>
        <p:spPr>
          <a:xfrm>
            <a:off x="914400" y="4270248"/>
            <a:ext cx="2971800" cy="320040"/>
          </a:xfrm>
          <a:prstGeom prst="rect">
            <a:avLst/>
          </a:prstGeom>
          <a:noFill/>
          <a:ln/>
        </p:spPr>
        <p:txBody>
          <a:bodyPr wrap="square" lIns="0" tIns="0" rIns="0" bIns="0" rtlCol="0" anchor="ctr">
            <a:normAutofit fontScale="92500"/>
          </a:bodyPr>
          <a:lstStyle/>
          <a:p>
            <a:pPr marL="0" indent="0" algn="ctr">
              <a:buNone/>
            </a:pPr>
            <a:r>
              <a:rPr lang="en-US" sz="1600" b="1" dirty="0">
                <a:latin typeface="Arial" panose="020B0604020202020204" pitchFamily="34" charset="0"/>
              </a:rPr>
              <a:t>Right intervention, right patient</a:t>
            </a:r>
          </a:p>
        </p:txBody>
      </p:sp>
      <p:sp>
        <p:nvSpPr>
          <p:cNvPr id="15" name="Shape 13"/>
          <p:cNvSpPr/>
          <p:nvPr/>
        </p:nvSpPr>
        <p:spPr>
          <a:xfrm>
            <a:off x="4572000" y="3520440"/>
            <a:ext cx="3246120" cy="1417320"/>
          </a:xfrm>
          <a:prstGeom prst="roundRect">
            <a:avLst/>
          </a:prstGeom>
          <a:solidFill>
            <a:srgbClr val="EEF3F5"/>
          </a:solidFill>
          <a:ln w="12700">
            <a:solidFill>
              <a:srgbClr val="CDD9E1"/>
            </a:solidFill>
            <a:prstDash val="solid"/>
          </a:ln>
        </p:spPr>
        <p:txBody>
          <a:bodyPr/>
          <a:lstStyle/>
          <a:p>
            <a:endParaRPr lang="en-ZA" dirty="0">
              <a:latin typeface="Arial" panose="020B0604020202020204" pitchFamily="34" charset="0"/>
            </a:endParaRPr>
          </a:p>
        </p:txBody>
      </p:sp>
      <p:sp>
        <p:nvSpPr>
          <p:cNvPr id="16" name="Text 14"/>
          <p:cNvSpPr/>
          <p:nvPr/>
        </p:nvSpPr>
        <p:spPr>
          <a:xfrm>
            <a:off x="4754880" y="3776472"/>
            <a:ext cx="2880360" cy="320040"/>
          </a:xfrm>
          <a:prstGeom prst="rect">
            <a:avLst/>
          </a:prstGeom>
          <a:noFill/>
          <a:ln/>
        </p:spPr>
        <p:txBody>
          <a:bodyPr wrap="square" lIns="0" tIns="0" rIns="0" bIns="0" rtlCol="0" anchor="ctr">
            <a:normAutofit/>
          </a:bodyPr>
          <a:lstStyle/>
          <a:p>
            <a:pPr marL="0" indent="0" algn="ctr">
              <a:buNone/>
            </a:pPr>
            <a:r>
              <a:rPr lang="en-US" b="1" dirty="0">
                <a:solidFill>
                  <a:srgbClr val="0B2E4F"/>
                </a:solidFill>
                <a:latin typeface="Arial" panose="020B0604020202020204" pitchFamily="34" charset="0"/>
              </a:rPr>
              <a:t>DIGITAL + AI</a:t>
            </a:r>
            <a:endParaRPr lang="en-US" dirty="0">
              <a:latin typeface="Arial" panose="020B0604020202020204" pitchFamily="34" charset="0"/>
            </a:endParaRPr>
          </a:p>
        </p:txBody>
      </p:sp>
      <p:sp>
        <p:nvSpPr>
          <p:cNvPr id="17" name="Text 15"/>
          <p:cNvSpPr/>
          <p:nvPr/>
        </p:nvSpPr>
        <p:spPr>
          <a:xfrm>
            <a:off x="4846320" y="4270248"/>
            <a:ext cx="2697480" cy="320040"/>
          </a:xfrm>
          <a:prstGeom prst="rect">
            <a:avLst/>
          </a:prstGeom>
          <a:noFill/>
          <a:ln/>
        </p:spPr>
        <p:txBody>
          <a:bodyPr wrap="square" lIns="0" tIns="0" rIns="0" bIns="0" rtlCol="0" anchor="ctr">
            <a:normAutofit/>
          </a:bodyPr>
          <a:lstStyle/>
          <a:p>
            <a:pPr marL="0" indent="0" algn="ctr">
              <a:buNone/>
            </a:pPr>
            <a:r>
              <a:rPr lang="en-US" sz="1600" b="1" dirty="0">
                <a:latin typeface="Arial" panose="020B0604020202020204" pitchFamily="34" charset="0"/>
              </a:rPr>
              <a:t>Data beyond the clinic</a:t>
            </a:r>
          </a:p>
        </p:txBody>
      </p:sp>
      <p:sp>
        <p:nvSpPr>
          <p:cNvPr id="18" name="Shape 16"/>
          <p:cNvSpPr/>
          <p:nvPr/>
        </p:nvSpPr>
        <p:spPr>
          <a:xfrm>
            <a:off x="8321040" y="3520440"/>
            <a:ext cx="3246120" cy="1417320"/>
          </a:xfrm>
          <a:prstGeom prst="roundRect">
            <a:avLst/>
          </a:prstGeom>
          <a:solidFill>
            <a:srgbClr val="EEF3F5"/>
          </a:solidFill>
          <a:ln w="12700">
            <a:solidFill>
              <a:srgbClr val="CDD9E1"/>
            </a:solidFill>
            <a:prstDash val="solid"/>
          </a:ln>
        </p:spPr>
        <p:txBody>
          <a:bodyPr/>
          <a:lstStyle/>
          <a:p>
            <a:endParaRPr lang="en-ZA" dirty="0">
              <a:latin typeface="Arial" panose="020B0604020202020204" pitchFamily="34" charset="0"/>
            </a:endParaRPr>
          </a:p>
        </p:txBody>
      </p:sp>
      <p:sp>
        <p:nvSpPr>
          <p:cNvPr id="19" name="Text 17"/>
          <p:cNvSpPr/>
          <p:nvPr/>
        </p:nvSpPr>
        <p:spPr>
          <a:xfrm>
            <a:off x="8503920" y="3776472"/>
            <a:ext cx="2880360" cy="320040"/>
          </a:xfrm>
          <a:prstGeom prst="rect">
            <a:avLst/>
          </a:prstGeom>
          <a:noFill/>
          <a:ln/>
        </p:spPr>
        <p:txBody>
          <a:bodyPr wrap="square" lIns="0" tIns="0" rIns="0" bIns="0" rtlCol="0" anchor="ctr">
            <a:normAutofit/>
          </a:bodyPr>
          <a:lstStyle/>
          <a:p>
            <a:pPr marL="0" indent="0" algn="ctr">
              <a:buNone/>
            </a:pPr>
            <a:r>
              <a:rPr lang="en-US" b="1" dirty="0">
                <a:solidFill>
                  <a:srgbClr val="0B2E4F"/>
                </a:solidFill>
                <a:latin typeface="Arial" panose="020B0604020202020204" pitchFamily="34" charset="0"/>
              </a:rPr>
              <a:t>LONGEVITY</a:t>
            </a:r>
            <a:endParaRPr lang="en-US" dirty="0">
              <a:latin typeface="Arial" panose="020B0604020202020204" pitchFamily="34" charset="0"/>
            </a:endParaRPr>
          </a:p>
        </p:txBody>
      </p:sp>
      <p:sp>
        <p:nvSpPr>
          <p:cNvPr id="20" name="Text 18"/>
          <p:cNvSpPr/>
          <p:nvPr/>
        </p:nvSpPr>
        <p:spPr>
          <a:xfrm>
            <a:off x="8595360" y="4270248"/>
            <a:ext cx="2697480" cy="320040"/>
          </a:xfrm>
          <a:prstGeom prst="rect">
            <a:avLst/>
          </a:prstGeom>
          <a:noFill/>
          <a:ln/>
        </p:spPr>
        <p:txBody>
          <a:bodyPr wrap="square" lIns="0" tIns="0" rIns="0" bIns="0" rtlCol="0" anchor="ctr">
            <a:normAutofit/>
          </a:bodyPr>
          <a:lstStyle/>
          <a:p>
            <a:pPr marL="0" indent="0" algn="ctr">
              <a:buNone/>
            </a:pPr>
            <a:r>
              <a:rPr lang="en-US" sz="1600" b="1" dirty="0">
                <a:latin typeface="Arial" panose="020B0604020202020204" pitchFamily="34" charset="0"/>
              </a:rPr>
              <a:t>Function and healthspan</a:t>
            </a: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7</a:t>
            </a:fld>
            <a:endParaRPr lang="en-US" dirty="0"/>
          </a:p>
        </p:txBody>
      </p:sp>
      <p:pic>
        <p:nvPicPr>
          <p:cNvPr id="21" name="Picture 4">
            <a:extLst>
              <a:ext uri="{FF2B5EF4-FFF2-40B4-BE49-F238E27FC236}">
                <a16:creationId xmlns:a16="http://schemas.microsoft.com/office/drawing/2014/main" id="{47E1EB74-D6A9-4D8F-CEBE-5FB38A551C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solidFill>
              <a:srgbClr val="0B2E4F"/>
            </a:solidFill>
            <a:prstDash val="solid"/>
          </a:ln>
        </p:spPr>
        <p:txBody>
          <a:bodyPr/>
          <a:lstStyle/>
          <a:p>
            <a:endParaRPr lang="en-ZA" dirty="0">
              <a:latin typeface="Arial" panose="020B0604020202020204" pitchFamily="34" charset="0"/>
            </a:endParaRPr>
          </a:p>
        </p:txBody>
      </p:sp>
      <p:sp>
        <p:nvSpPr>
          <p:cNvPr id="3" name="Text 1"/>
          <p:cNvSpPr/>
          <p:nvPr/>
        </p:nvSpPr>
        <p:spPr>
          <a:xfrm>
            <a:off x="731520" y="1188720"/>
            <a:ext cx="1097280" cy="640080"/>
          </a:xfrm>
          <a:prstGeom prst="rect">
            <a:avLst/>
          </a:prstGeom>
          <a:noFill/>
          <a:ln/>
        </p:spPr>
        <p:txBody>
          <a:bodyPr wrap="square" lIns="0" tIns="0" rIns="0" bIns="0" rtlCol="0" anchor="ctr"/>
          <a:lstStyle/>
          <a:p>
            <a:pPr marL="0" indent="0">
              <a:buNone/>
            </a:pPr>
            <a:r>
              <a:rPr lang="en-US" sz="3400" b="1" dirty="0">
                <a:solidFill>
                  <a:srgbClr val="2AA8C7"/>
                </a:solidFill>
                <a:latin typeface="Arial" panose="020B0604020202020204" pitchFamily="34" charset="0"/>
              </a:rPr>
              <a:t>01</a:t>
            </a:r>
            <a:endParaRPr lang="en-US" sz="3400" dirty="0">
              <a:latin typeface="Arial" panose="020B0604020202020204" pitchFamily="34" charset="0"/>
            </a:endParaRPr>
          </a:p>
        </p:txBody>
      </p:sp>
      <p:sp>
        <p:nvSpPr>
          <p:cNvPr id="4" name="Text 2"/>
          <p:cNvSpPr/>
          <p:nvPr/>
        </p:nvSpPr>
        <p:spPr>
          <a:xfrm>
            <a:off x="731520" y="1965960"/>
            <a:ext cx="10515600" cy="1097280"/>
          </a:xfrm>
          <a:prstGeom prst="rect">
            <a:avLst/>
          </a:prstGeom>
          <a:noFill/>
          <a:ln/>
        </p:spPr>
        <p:txBody>
          <a:bodyPr wrap="square" lIns="0" tIns="0" rIns="0" bIns="0" rtlCol="0" anchor="ctr">
            <a:normAutofit/>
          </a:bodyPr>
          <a:lstStyle/>
          <a:p>
            <a:pPr marL="0" indent="0">
              <a:buNone/>
            </a:pPr>
            <a:r>
              <a:rPr lang="en-US" sz="3400" b="1" dirty="0">
                <a:solidFill>
                  <a:srgbClr val="FF0000"/>
                </a:solidFill>
                <a:effectLst>
                  <a:outerShdw blurRad="38100" dist="38100" dir="2700000" algn="tl">
                    <a:srgbClr val="000000">
                      <a:alpha val="43137"/>
                    </a:srgbClr>
                  </a:outerShdw>
                </a:effectLst>
                <a:latin typeface="Arial" panose="020B0604020202020204" pitchFamily="34" charset="0"/>
              </a:rPr>
              <a:t>Life-course medicine</a:t>
            </a:r>
            <a:endParaRPr lang="en-US" sz="34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5" name="Text 3"/>
          <p:cNvSpPr/>
          <p:nvPr/>
        </p:nvSpPr>
        <p:spPr>
          <a:xfrm>
            <a:off x="731520" y="2818004"/>
            <a:ext cx="9967180" cy="2503804"/>
          </a:xfrm>
          <a:prstGeom prst="rect">
            <a:avLst/>
          </a:prstGeom>
          <a:noFill/>
          <a:ln/>
        </p:spPr>
        <p:txBody>
          <a:bodyPr wrap="square" lIns="0" tIns="0" rIns="0" bIns="0" rtlCol="0" anchor="ctr">
            <a:normAutofit/>
          </a:bodyPr>
          <a:lstStyle/>
          <a:p>
            <a:pPr marL="0" indent="0">
              <a:buNone/>
            </a:pPr>
            <a:r>
              <a:rPr lang="en-US" sz="2400" b="1" dirty="0">
                <a:latin typeface="Arial" panose="020B0604020202020204" pitchFamily="34" charset="0"/>
              </a:rPr>
              <a:t>Health is a trajectory shaped by: </a:t>
            </a:r>
          </a:p>
          <a:p>
            <a:pPr marL="800100" lvl="1" indent="-342900">
              <a:buFont typeface="Arial" panose="020B0604020202020204" pitchFamily="34" charset="0"/>
              <a:buChar char="•"/>
            </a:pPr>
            <a:r>
              <a:rPr lang="en-US" sz="2400" b="1" dirty="0">
                <a:latin typeface="Arial" panose="020B0604020202020204" pitchFamily="34" charset="0"/>
              </a:rPr>
              <a:t>critical periods</a:t>
            </a:r>
          </a:p>
          <a:p>
            <a:pPr marL="800100" lvl="1" indent="-342900">
              <a:buFont typeface="Arial" panose="020B0604020202020204" pitchFamily="34" charset="0"/>
              <a:buChar char="•"/>
            </a:pPr>
            <a:r>
              <a:rPr lang="en-US" sz="2400" b="1" dirty="0">
                <a:latin typeface="Arial" panose="020B0604020202020204" pitchFamily="34" charset="0"/>
              </a:rPr>
              <a:t>cumulative exposures</a:t>
            </a:r>
          </a:p>
          <a:p>
            <a:pPr marL="800100" lvl="1" indent="-342900">
              <a:buFont typeface="Arial" panose="020B0604020202020204" pitchFamily="34" charset="0"/>
              <a:buChar char="•"/>
            </a:pPr>
            <a:r>
              <a:rPr lang="en-US" sz="2400" b="1" dirty="0">
                <a:latin typeface="Arial" panose="020B0604020202020204" pitchFamily="34" charset="0"/>
              </a:rPr>
              <a:t>intergenerational influences.</a:t>
            </a:r>
          </a:p>
        </p:txBody>
      </p:sp>
      <p:sp>
        <p:nvSpPr>
          <p:cNvPr id="6" name="Text 4"/>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WHO. Framework to implement a life course approach in practice. 2025. who.int/publications/i/item/9789240112575</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8</a:t>
            </a:fld>
            <a:endParaRPr lang="en-US" dirty="0"/>
          </a:p>
        </p:txBody>
      </p:sp>
      <p:pic>
        <p:nvPicPr>
          <p:cNvPr id="7" name="Picture 4">
            <a:extLst>
              <a:ext uri="{FF2B5EF4-FFF2-40B4-BE49-F238E27FC236}">
                <a16:creationId xmlns:a16="http://schemas.microsoft.com/office/drawing/2014/main" id="{9EA0CD9C-9554-783D-1D31-48FE27A174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94360" y="594360"/>
            <a:ext cx="4114800" cy="228600"/>
          </a:xfrm>
          <a:prstGeom prst="rect">
            <a:avLst/>
          </a:prstGeom>
          <a:noFill/>
          <a:ln/>
        </p:spPr>
        <p:txBody>
          <a:bodyPr wrap="square" lIns="0" tIns="0" rIns="0" bIns="0" rtlCol="0" anchor="ctr"/>
          <a:lstStyle/>
          <a:p>
            <a:pPr marL="0" indent="0">
              <a:buNone/>
            </a:pPr>
            <a:r>
              <a:rPr lang="en-US" sz="900" b="1" kern="0" spc="140" dirty="0">
                <a:solidFill>
                  <a:srgbClr val="2AA8C7"/>
                </a:solidFill>
                <a:latin typeface="Arial" panose="020B0604020202020204" pitchFamily="34" charset="0"/>
              </a:rPr>
              <a:t>LIFE-COURSE MEDICINE</a:t>
            </a:r>
            <a:endParaRPr lang="en-US" sz="900" dirty="0">
              <a:latin typeface="Arial" panose="020B0604020202020204" pitchFamily="34" charset="0"/>
            </a:endParaRPr>
          </a:p>
        </p:txBody>
      </p:sp>
      <p:sp>
        <p:nvSpPr>
          <p:cNvPr id="3" name="Text 1"/>
          <p:cNvSpPr/>
          <p:nvPr/>
        </p:nvSpPr>
        <p:spPr>
          <a:xfrm>
            <a:off x="594360" y="896112"/>
            <a:ext cx="11109960" cy="704088"/>
          </a:xfrm>
          <a:prstGeom prst="rect">
            <a:avLst/>
          </a:prstGeom>
          <a:noFill/>
          <a:ln/>
        </p:spPr>
        <p:txBody>
          <a:bodyPr wrap="square" lIns="0" tIns="0" rIns="0" bIns="0" rtlCol="0" anchor="ctr"/>
          <a:lstStyle/>
          <a:p>
            <a:pPr marL="0" indent="0">
              <a:buNone/>
            </a:pPr>
            <a:r>
              <a:rPr lang="en-US" sz="3200" b="1" dirty="0">
                <a:solidFill>
                  <a:srgbClr val="FF0000"/>
                </a:solidFill>
                <a:effectLst>
                  <a:outerShdw blurRad="38100" dist="38100" dir="2700000" algn="tl">
                    <a:srgbClr val="000000">
                      <a:alpha val="43137"/>
                    </a:srgbClr>
                  </a:outerShdw>
                </a:effectLst>
                <a:latin typeface="Arial" panose="020B0604020202020204" pitchFamily="34" charset="0"/>
              </a:rPr>
              <a:t>Health is a trajectory</a:t>
            </a:r>
            <a:endParaRPr lang="en-US" sz="32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4" name="Shape 2"/>
          <p:cNvSpPr/>
          <p:nvPr/>
        </p:nvSpPr>
        <p:spPr>
          <a:xfrm>
            <a:off x="640080" y="2011680"/>
            <a:ext cx="1691640" cy="1691640"/>
          </a:xfrm>
          <a:prstGeom prst="ellipse">
            <a:avLst/>
          </a:prstGeom>
          <a:solidFill>
            <a:srgbClr val="2AA8C7"/>
          </a:solidFill>
          <a:ln w="12700">
            <a:solidFill>
              <a:srgbClr val="2AA8C7"/>
            </a:solidFill>
            <a:prstDash val="solid"/>
          </a:ln>
        </p:spPr>
        <p:txBody>
          <a:bodyPr/>
          <a:lstStyle/>
          <a:p>
            <a:endParaRPr lang="en-ZA" dirty="0">
              <a:latin typeface="Arial" panose="020B0604020202020204" pitchFamily="34" charset="0"/>
            </a:endParaRPr>
          </a:p>
        </p:txBody>
      </p:sp>
      <p:sp>
        <p:nvSpPr>
          <p:cNvPr id="5" name="Text 3"/>
          <p:cNvSpPr/>
          <p:nvPr/>
        </p:nvSpPr>
        <p:spPr>
          <a:xfrm>
            <a:off x="713232" y="2487168"/>
            <a:ext cx="1475110" cy="76123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Fetal life</a:t>
            </a:r>
            <a:endParaRPr lang="en-US" sz="1600" dirty="0">
              <a:latin typeface="Arial" panose="020B0604020202020204" pitchFamily="34" charset="0"/>
            </a:endParaRPr>
          </a:p>
        </p:txBody>
      </p:sp>
      <p:sp>
        <p:nvSpPr>
          <p:cNvPr id="7" name="Shape 5"/>
          <p:cNvSpPr/>
          <p:nvPr/>
        </p:nvSpPr>
        <p:spPr>
          <a:xfrm>
            <a:off x="2514600" y="2011680"/>
            <a:ext cx="1691640" cy="1691640"/>
          </a:xfrm>
          <a:prstGeom prst="ellipse">
            <a:avLst/>
          </a:prstGeom>
          <a:solidFill>
            <a:srgbClr val="176B9B"/>
          </a:solidFill>
          <a:ln w="12700">
            <a:solidFill>
              <a:srgbClr val="176B9B"/>
            </a:solidFill>
            <a:prstDash val="solid"/>
          </a:ln>
        </p:spPr>
        <p:txBody>
          <a:bodyPr/>
          <a:lstStyle/>
          <a:p>
            <a:endParaRPr lang="en-ZA" dirty="0">
              <a:latin typeface="Arial" panose="020B0604020202020204" pitchFamily="34" charset="0"/>
            </a:endParaRPr>
          </a:p>
        </p:txBody>
      </p:sp>
      <p:sp>
        <p:nvSpPr>
          <p:cNvPr id="8" name="Text 6"/>
          <p:cNvSpPr/>
          <p:nvPr/>
        </p:nvSpPr>
        <p:spPr>
          <a:xfrm>
            <a:off x="2587752" y="2487168"/>
            <a:ext cx="1475110" cy="76123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Childhood</a:t>
            </a:r>
            <a:endParaRPr lang="en-US" sz="1600" dirty="0">
              <a:latin typeface="Arial" panose="020B0604020202020204" pitchFamily="34" charset="0"/>
            </a:endParaRPr>
          </a:p>
        </p:txBody>
      </p:sp>
      <p:sp>
        <p:nvSpPr>
          <p:cNvPr id="10" name="Shape 8"/>
          <p:cNvSpPr/>
          <p:nvPr/>
        </p:nvSpPr>
        <p:spPr>
          <a:xfrm>
            <a:off x="4389120" y="2011680"/>
            <a:ext cx="1691640" cy="1691640"/>
          </a:xfrm>
          <a:prstGeom prst="ellipse">
            <a:avLst/>
          </a:prstGeom>
          <a:solidFill>
            <a:srgbClr val="188C8C"/>
          </a:solidFill>
          <a:ln w="12700">
            <a:solidFill>
              <a:srgbClr val="188C8C"/>
            </a:solidFill>
            <a:prstDash val="solid"/>
          </a:ln>
        </p:spPr>
        <p:txBody>
          <a:bodyPr/>
          <a:lstStyle/>
          <a:p>
            <a:endParaRPr lang="en-ZA" dirty="0">
              <a:latin typeface="Arial" panose="020B0604020202020204" pitchFamily="34" charset="0"/>
            </a:endParaRPr>
          </a:p>
        </p:txBody>
      </p:sp>
      <p:sp>
        <p:nvSpPr>
          <p:cNvPr id="11" name="Text 9"/>
          <p:cNvSpPr/>
          <p:nvPr/>
        </p:nvSpPr>
        <p:spPr>
          <a:xfrm>
            <a:off x="4530975" y="2476881"/>
            <a:ext cx="1475110" cy="76123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Adolescence</a:t>
            </a:r>
            <a:endParaRPr lang="en-US" sz="1600" dirty="0">
              <a:latin typeface="Arial" panose="020B0604020202020204" pitchFamily="34" charset="0"/>
            </a:endParaRPr>
          </a:p>
        </p:txBody>
      </p:sp>
      <p:sp>
        <p:nvSpPr>
          <p:cNvPr id="13" name="Shape 11"/>
          <p:cNvSpPr/>
          <p:nvPr/>
        </p:nvSpPr>
        <p:spPr>
          <a:xfrm>
            <a:off x="6263640" y="2011680"/>
            <a:ext cx="1691640" cy="1691640"/>
          </a:xfrm>
          <a:prstGeom prst="ellipse">
            <a:avLst/>
          </a:prstGeom>
          <a:solidFill>
            <a:srgbClr val="4B8F6B"/>
          </a:solidFill>
          <a:ln w="12700">
            <a:solidFill>
              <a:srgbClr val="4B8F6B"/>
            </a:solidFill>
            <a:prstDash val="solid"/>
          </a:ln>
        </p:spPr>
        <p:txBody>
          <a:bodyPr/>
          <a:lstStyle/>
          <a:p>
            <a:endParaRPr lang="en-ZA" dirty="0">
              <a:latin typeface="Arial" panose="020B0604020202020204" pitchFamily="34" charset="0"/>
            </a:endParaRPr>
          </a:p>
        </p:txBody>
      </p:sp>
      <p:sp>
        <p:nvSpPr>
          <p:cNvPr id="14" name="Text 12"/>
          <p:cNvSpPr/>
          <p:nvPr/>
        </p:nvSpPr>
        <p:spPr>
          <a:xfrm>
            <a:off x="6429055" y="2487168"/>
            <a:ext cx="1475110" cy="76123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Adulthood</a:t>
            </a:r>
            <a:endParaRPr lang="en-US" sz="1600" dirty="0">
              <a:latin typeface="Arial" panose="020B0604020202020204" pitchFamily="34" charset="0"/>
            </a:endParaRPr>
          </a:p>
        </p:txBody>
      </p:sp>
      <p:sp>
        <p:nvSpPr>
          <p:cNvPr id="16" name="Shape 14"/>
          <p:cNvSpPr/>
          <p:nvPr/>
        </p:nvSpPr>
        <p:spPr>
          <a:xfrm>
            <a:off x="8138160" y="2011680"/>
            <a:ext cx="1691640" cy="1691640"/>
          </a:xfrm>
          <a:prstGeom prst="ellipse">
            <a:avLst/>
          </a:prstGeom>
          <a:solidFill>
            <a:srgbClr val="D77A36"/>
          </a:solidFill>
          <a:ln w="12700">
            <a:solidFill>
              <a:srgbClr val="D77A36"/>
            </a:solidFill>
            <a:prstDash val="solid"/>
          </a:ln>
        </p:spPr>
        <p:txBody>
          <a:bodyPr/>
          <a:lstStyle/>
          <a:p>
            <a:endParaRPr lang="en-ZA" dirty="0">
              <a:latin typeface="Arial" panose="020B0604020202020204" pitchFamily="34" charset="0"/>
            </a:endParaRPr>
          </a:p>
        </p:txBody>
      </p:sp>
      <p:sp>
        <p:nvSpPr>
          <p:cNvPr id="17" name="Text 15"/>
          <p:cNvSpPr/>
          <p:nvPr/>
        </p:nvSpPr>
        <p:spPr>
          <a:xfrm>
            <a:off x="8211312" y="2487168"/>
            <a:ext cx="1475110" cy="76123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Midlife</a:t>
            </a:r>
            <a:endParaRPr lang="en-US" sz="1600" dirty="0">
              <a:latin typeface="Arial" panose="020B0604020202020204" pitchFamily="34" charset="0"/>
            </a:endParaRPr>
          </a:p>
        </p:txBody>
      </p:sp>
      <p:sp>
        <p:nvSpPr>
          <p:cNvPr id="19" name="Shape 17"/>
          <p:cNvSpPr/>
          <p:nvPr/>
        </p:nvSpPr>
        <p:spPr>
          <a:xfrm>
            <a:off x="10012680" y="2011680"/>
            <a:ext cx="1691640" cy="1691640"/>
          </a:xfrm>
          <a:prstGeom prst="ellipse">
            <a:avLst/>
          </a:prstGeom>
          <a:solidFill>
            <a:srgbClr val="0B2E4F"/>
          </a:solidFill>
          <a:ln w="12700">
            <a:solidFill>
              <a:srgbClr val="0B2E4F"/>
            </a:solidFill>
            <a:prstDash val="solid"/>
          </a:ln>
        </p:spPr>
        <p:txBody>
          <a:bodyPr/>
          <a:lstStyle/>
          <a:p>
            <a:endParaRPr lang="en-ZA" dirty="0">
              <a:latin typeface="Arial" panose="020B0604020202020204" pitchFamily="34" charset="0"/>
            </a:endParaRPr>
          </a:p>
        </p:txBody>
      </p:sp>
      <p:sp>
        <p:nvSpPr>
          <p:cNvPr id="20" name="Text 18"/>
          <p:cNvSpPr/>
          <p:nvPr/>
        </p:nvSpPr>
        <p:spPr>
          <a:xfrm>
            <a:off x="10085832" y="2487168"/>
            <a:ext cx="1475110" cy="761238"/>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Older age</a:t>
            </a:r>
            <a:endParaRPr lang="en-US" sz="1600" dirty="0">
              <a:latin typeface="Arial" panose="020B0604020202020204" pitchFamily="34" charset="0"/>
            </a:endParaRPr>
          </a:p>
        </p:txBody>
      </p:sp>
      <p:sp>
        <p:nvSpPr>
          <p:cNvPr id="21" name="Text 19"/>
          <p:cNvSpPr/>
          <p:nvPr/>
        </p:nvSpPr>
        <p:spPr>
          <a:xfrm>
            <a:off x="182880" y="3931920"/>
            <a:ext cx="11927840" cy="502920"/>
          </a:xfrm>
          <a:prstGeom prst="rect">
            <a:avLst/>
          </a:prstGeom>
          <a:noFill/>
          <a:ln/>
        </p:spPr>
        <p:txBody>
          <a:bodyPr wrap="square" lIns="0" tIns="0" rIns="0" bIns="0" rtlCol="0" anchor="ctr">
            <a:normAutofit/>
          </a:bodyPr>
          <a:lstStyle/>
          <a:p>
            <a:pPr marL="0" indent="0" algn="ctr">
              <a:buNone/>
            </a:pPr>
            <a:r>
              <a:rPr lang="en-US" sz="1600" b="1" dirty="0">
                <a:solidFill>
                  <a:srgbClr val="60788A"/>
                </a:solidFill>
                <a:latin typeface="Arial" panose="020B0604020202020204" pitchFamily="34" charset="0"/>
              </a:rPr>
              <a:t>GENETICS  •  NUTRITION  •  ENVIRONMENT  •  SOCIAL DETERMINANTS  •  INFECTION  •  STRESS  •  HEALTHCARE</a:t>
            </a:r>
            <a:endParaRPr lang="en-US" sz="1600" dirty="0">
              <a:latin typeface="Arial" panose="020B0604020202020204" pitchFamily="34" charset="0"/>
            </a:endParaRPr>
          </a:p>
        </p:txBody>
      </p:sp>
      <p:sp>
        <p:nvSpPr>
          <p:cNvPr id="22" name="Text 20"/>
          <p:cNvSpPr/>
          <p:nvPr/>
        </p:nvSpPr>
        <p:spPr>
          <a:xfrm>
            <a:off x="594360" y="4892040"/>
            <a:ext cx="11109960" cy="640080"/>
          </a:xfrm>
          <a:prstGeom prst="rect">
            <a:avLst/>
          </a:prstGeom>
          <a:noFill/>
          <a:ln/>
        </p:spPr>
        <p:txBody>
          <a:bodyPr wrap="square" lIns="0" tIns="0" rIns="0" bIns="0" rtlCol="0" anchor="ctr">
            <a:normAutofit/>
          </a:bodyPr>
          <a:lstStyle/>
          <a:p>
            <a:pPr marL="0" indent="0" algn="ctr">
              <a:buNone/>
            </a:pPr>
            <a:r>
              <a:rPr lang="en-US" sz="2400" b="1" dirty="0">
                <a:solidFill>
                  <a:srgbClr val="0B2E4F"/>
                </a:solidFill>
                <a:latin typeface="Arial" panose="020B0604020202020204" pitchFamily="34" charset="0"/>
              </a:rPr>
              <a:t>Critical periods + cumulative exposures → future resilience or disease</a:t>
            </a:r>
            <a:endParaRPr lang="en-US" sz="2400" dirty="0">
              <a:latin typeface="Arial" panose="020B0604020202020204" pitchFamily="34" charset="0"/>
            </a:endParaRPr>
          </a:p>
        </p:txBody>
      </p:sp>
      <p:sp>
        <p:nvSpPr>
          <p:cNvPr id="23" name="Text 21"/>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WHO. Framework to implement a life course approach in practice. 2025. who.int/publications/i/item/9789240112575</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9</a:t>
            </a:fld>
            <a:endParaRPr lang="en-US" dirty="0"/>
          </a:p>
        </p:txBody>
      </p:sp>
      <p:pic>
        <p:nvPicPr>
          <p:cNvPr id="24" name="Picture 4">
            <a:extLst>
              <a:ext uri="{FF2B5EF4-FFF2-40B4-BE49-F238E27FC236}">
                <a16:creationId xmlns:a16="http://schemas.microsoft.com/office/drawing/2014/main" id="{9697F436-CCF5-07BF-5376-3211E3109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hape 10"/>
          <p:cNvSpPr/>
          <p:nvPr/>
        </p:nvSpPr>
        <p:spPr>
          <a:xfrm>
            <a:off x="6042661" y="2587752"/>
            <a:ext cx="441958" cy="566928"/>
          </a:xfrm>
          <a:prstGeom prst="chevron">
            <a:avLst/>
          </a:prstGeom>
          <a:solidFill>
            <a:schemeClr val="tx1"/>
          </a:solidFill>
          <a:ln w="12700">
            <a:solidFill>
              <a:srgbClr val="C7D7E2"/>
            </a:solidFill>
            <a:prstDash val="solid"/>
          </a:ln>
        </p:spPr>
        <p:txBody>
          <a:bodyPr/>
          <a:lstStyle/>
          <a:p>
            <a:endParaRPr lang="en-ZA" sz="1600" dirty="0">
              <a:latin typeface="Arial" panose="020B0604020202020204" pitchFamily="34" charset="0"/>
            </a:endParaRPr>
          </a:p>
        </p:txBody>
      </p:sp>
      <p:sp>
        <p:nvSpPr>
          <p:cNvPr id="26" name="Shape 10">
            <a:extLst>
              <a:ext uri="{FF2B5EF4-FFF2-40B4-BE49-F238E27FC236}">
                <a16:creationId xmlns:a16="http://schemas.microsoft.com/office/drawing/2014/main" id="{B0568E0A-6DE7-1BED-94F3-A98BCD8C7A28}"/>
              </a:ext>
            </a:extLst>
          </p:cNvPr>
          <p:cNvSpPr/>
          <p:nvPr/>
        </p:nvSpPr>
        <p:spPr>
          <a:xfrm>
            <a:off x="2091437" y="2587752"/>
            <a:ext cx="441958" cy="566928"/>
          </a:xfrm>
          <a:prstGeom prst="chevron">
            <a:avLst/>
          </a:prstGeom>
          <a:solidFill>
            <a:schemeClr val="tx1"/>
          </a:solidFill>
          <a:ln w="12700">
            <a:solidFill>
              <a:srgbClr val="C7D7E2"/>
            </a:solidFill>
            <a:prstDash val="solid"/>
          </a:ln>
        </p:spPr>
        <p:txBody>
          <a:bodyPr/>
          <a:lstStyle/>
          <a:p>
            <a:endParaRPr lang="en-ZA" sz="1600" dirty="0">
              <a:latin typeface="Arial" panose="020B0604020202020204" pitchFamily="34" charset="0"/>
            </a:endParaRPr>
          </a:p>
        </p:txBody>
      </p:sp>
      <p:sp>
        <p:nvSpPr>
          <p:cNvPr id="27" name="Shape 10">
            <a:extLst>
              <a:ext uri="{FF2B5EF4-FFF2-40B4-BE49-F238E27FC236}">
                <a16:creationId xmlns:a16="http://schemas.microsoft.com/office/drawing/2014/main" id="{147D5F9F-51A2-39A7-4175-7A708037110D}"/>
              </a:ext>
            </a:extLst>
          </p:cNvPr>
          <p:cNvSpPr/>
          <p:nvPr/>
        </p:nvSpPr>
        <p:spPr>
          <a:xfrm>
            <a:off x="9721475" y="2587752"/>
            <a:ext cx="441958" cy="566928"/>
          </a:xfrm>
          <a:prstGeom prst="chevron">
            <a:avLst/>
          </a:prstGeom>
          <a:solidFill>
            <a:schemeClr val="tx1"/>
          </a:solidFill>
          <a:ln w="12700">
            <a:solidFill>
              <a:srgbClr val="C7D7E2"/>
            </a:solidFill>
            <a:prstDash val="solid"/>
          </a:ln>
        </p:spPr>
        <p:txBody>
          <a:bodyPr/>
          <a:lstStyle/>
          <a:p>
            <a:endParaRPr lang="en-ZA" sz="1600" dirty="0">
              <a:latin typeface="Arial" panose="020B0604020202020204" pitchFamily="34" charset="0"/>
            </a:endParaRPr>
          </a:p>
        </p:txBody>
      </p:sp>
      <p:sp>
        <p:nvSpPr>
          <p:cNvPr id="28" name="Shape 10">
            <a:extLst>
              <a:ext uri="{FF2B5EF4-FFF2-40B4-BE49-F238E27FC236}">
                <a16:creationId xmlns:a16="http://schemas.microsoft.com/office/drawing/2014/main" id="{10473F6C-A830-C832-49DB-92B96DDBEFCC}"/>
              </a:ext>
            </a:extLst>
          </p:cNvPr>
          <p:cNvSpPr/>
          <p:nvPr/>
        </p:nvSpPr>
        <p:spPr>
          <a:xfrm>
            <a:off x="7848600" y="2587752"/>
            <a:ext cx="441958" cy="566928"/>
          </a:xfrm>
          <a:prstGeom prst="chevron">
            <a:avLst/>
          </a:prstGeom>
          <a:solidFill>
            <a:schemeClr val="tx1"/>
          </a:solidFill>
          <a:ln w="12700">
            <a:solidFill>
              <a:srgbClr val="C7D7E2"/>
            </a:solidFill>
            <a:prstDash val="solid"/>
          </a:ln>
        </p:spPr>
        <p:txBody>
          <a:bodyPr/>
          <a:lstStyle/>
          <a:p>
            <a:endParaRPr lang="en-ZA" sz="1600" dirty="0">
              <a:latin typeface="Arial" panose="020B0604020202020204" pitchFamily="34" charset="0"/>
            </a:endParaRPr>
          </a:p>
        </p:txBody>
      </p:sp>
      <p:sp>
        <p:nvSpPr>
          <p:cNvPr id="29" name="Shape 10">
            <a:extLst>
              <a:ext uri="{FF2B5EF4-FFF2-40B4-BE49-F238E27FC236}">
                <a16:creationId xmlns:a16="http://schemas.microsoft.com/office/drawing/2014/main" id="{290BA1FA-695C-2F1D-A3F1-F3BB4D1C3EB1}"/>
              </a:ext>
            </a:extLst>
          </p:cNvPr>
          <p:cNvSpPr/>
          <p:nvPr/>
        </p:nvSpPr>
        <p:spPr>
          <a:xfrm>
            <a:off x="4062730" y="2587752"/>
            <a:ext cx="441958" cy="566928"/>
          </a:xfrm>
          <a:prstGeom prst="chevron">
            <a:avLst/>
          </a:prstGeom>
          <a:solidFill>
            <a:schemeClr val="tx1"/>
          </a:solidFill>
          <a:ln w="12700">
            <a:solidFill>
              <a:srgbClr val="C7D7E2"/>
            </a:solidFill>
            <a:prstDash val="solid"/>
          </a:ln>
        </p:spPr>
        <p:txBody>
          <a:bodyPr/>
          <a:lstStyle/>
          <a:p>
            <a:endParaRPr lang="en-ZA" sz="1600" dirty="0">
              <a:latin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94360" y="594360"/>
            <a:ext cx="4114800" cy="228600"/>
          </a:xfrm>
          <a:prstGeom prst="rect">
            <a:avLst/>
          </a:prstGeom>
          <a:noFill/>
          <a:ln/>
        </p:spPr>
        <p:txBody>
          <a:bodyPr wrap="square" lIns="0" tIns="0" rIns="0" bIns="0" rtlCol="0" anchor="ctr"/>
          <a:lstStyle/>
          <a:p>
            <a:pPr marL="0" indent="0">
              <a:buNone/>
            </a:pPr>
            <a:r>
              <a:rPr lang="en-US" sz="900" b="1" kern="0" spc="140" dirty="0">
                <a:solidFill>
                  <a:srgbClr val="2AA8C7"/>
                </a:solidFill>
                <a:latin typeface="Arial" panose="020B0604020202020204" pitchFamily="34" charset="0"/>
              </a:rPr>
              <a:t>DEVELOPMENTAL ORIGINS OF HEALTH AND DISEASE</a:t>
            </a:r>
            <a:endParaRPr lang="en-US" sz="900" dirty="0">
              <a:latin typeface="Arial" panose="020B0604020202020204" pitchFamily="34" charset="0"/>
            </a:endParaRPr>
          </a:p>
        </p:txBody>
      </p:sp>
      <p:sp>
        <p:nvSpPr>
          <p:cNvPr id="3" name="Text 1"/>
          <p:cNvSpPr/>
          <p:nvPr/>
        </p:nvSpPr>
        <p:spPr>
          <a:xfrm>
            <a:off x="594360" y="896112"/>
            <a:ext cx="10972800" cy="566928"/>
          </a:xfrm>
          <a:prstGeom prst="rect">
            <a:avLst/>
          </a:prstGeom>
          <a:noFill/>
          <a:ln/>
        </p:spPr>
        <p:txBody>
          <a:bodyPr wrap="square" lIns="0" tIns="0" rIns="0" bIns="0" rtlCol="0" anchor="ctr"/>
          <a:lstStyle/>
          <a:p>
            <a:pPr marL="0" indent="0">
              <a:buNone/>
            </a:pPr>
            <a:r>
              <a:rPr lang="en-US" sz="2700" b="1" dirty="0">
                <a:solidFill>
                  <a:srgbClr val="FF0000"/>
                </a:solidFill>
                <a:latin typeface="Arial" panose="020B0604020202020204" pitchFamily="34" charset="0"/>
              </a:rPr>
              <a:t>Prevention may begin before birth</a:t>
            </a:r>
            <a:endParaRPr lang="en-US" sz="2700" dirty="0">
              <a:solidFill>
                <a:srgbClr val="FF0000"/>
              </a:solidFill>
              <a:latin typeface="Arial" panose="020B0604020202020204" pitchFamily="34" charset="0"/>
            </a:endParaRPr>
          </a:p>
        </p:txBody>
      </p:sp>
      <p:sp>
        <p:nvSpPr>
          <p:cNvPr id="4" name="Shape 2"/>
          <p:cNvSpPr/>
          <p:nvPr/>
        </p:nvSpPr>
        <p:spPr>
          <a:xfrm>
            <a:off x="685800" y="1518920"/>
            <a:ext cx="2514600" cy="566928"/>
          </a:xfrm>
          <a:prstGeom prst="roundRect">
            <a:avLst>
              <a:gd name="adj" fmla="val 17391"/>
            </a:avLst>
          </a:prstGeom>
          <a:solidFill>
            <a:srgbClr val="176B9B"/>
          </a:solidFill>
          <a:ln w="12700">
            <a:solidFill>
              <a:srgbClr val="176B9B"/>
            </a:solidFill>
            <a:prstDash val="solid"/>
          </a:ln>
        </p:spPr>
        <p:txBody>
          <a:bodyPr/>
          <a:lstStyle/>
          <a:p>
            <a:endParaRPr lang="en-ZA" dirty="0">
              <a:latin typeface="Arial" panose="020B0604020202020204" pitchFamily="34" charset="0"/>
            </a:endParaRPr>
          </a:p>
        </p:txBody>
      </p:sp>
      <p:sp>
        <p:nvSpPr>
          <p:cNvPr id="5" name="Text 3"/>
          <p:cNvSpPr/>
          <p:nvPr/>
        </p:nvSpPr>
        <p:spPr>
          <a:xfrm>
            <a:off x="758951" y="1651000"/>
            <a:ext cx="2356821" cy="24649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rPr>
              <a:t>Maternal obesity</a:t>
            </a:r>
            <a:endParaRPr lang="en-US" dirty="0">
              <a:latin typeface="Arial" panose="020B0604020202020204" pitchFamily="34" charset="0"/>
            </a:endParaRPr>
          </a:p>
        </p:txBody>
      </p:sp>
      <p:sp>
        <p:nvSpPr>
          <p:cNvPr id="6" name="Shape 4"/>
          <p:cNvSpPr/>
          <p:nvPr/>
        </p:nvSpPr>
        <p:spPr>
          <a:xfrm>
            <a:off x="3429000" y="1518920"/>
            <a:ext cx="2514600" cy="566928"/>
          </a:xfrm>
          <a:prstGeom prst="roundRect">
            <a:avLst>
              <a:gd name="adj" fmla="val 17391"/>
            </a:avLst>
          </a:prstGeom>
          <a:solidFill>
            <a:srgbClr val="176B9B"/>
          </a:solidFill>
          <a:ln w="12700">
            <a:solidFill>
              <a:srgbClr val="176B9B"/>
            </a:solidFill>
            <a:prstDash val="solid"/>
          </a:ln>
        </p:spPr>
        <p:txBody>
          <a:bodyPr/>
          <a:lstStyle/>
          <a:p>
            <a:endParaRPr lang="en-ZA" dirty="0">
              <a:latin typeface="Arial" panose="020B0604020202020204" pitchFamily="34" charset="0"/>
            </a:endParaRPr>
          </a:p>
        </p:txBody>
      </p:sp>
      <p:sp>
        <p:nvSpPr>
          <p:cNvPr id="7" name="Text 5"/>
          <p:cNvSpPr/>
          <p:nvPr/>
        </p:nvSpPr>
        <p:spPr>
          <a:xfrm>
            <a:off x="3502151" y="1671320"/>
            <a:ext cx="2356821" cy="24649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rPr>
              <a:t>Diabetes</a:t>
            </a:r>
            <a:endParaRPr lang="en-US" dirty="0">
              <a:latin typeface="Arial" panose="020B0604020202020204" pitchFamily="34" charset="0"/>
            </a:endParaRPr>
          </a:p>
        </p:txBody>
      </p:sp>
      <p:sp>
        <p:nvSpPr>
          <p:cNvPr id="8" name="Shape 6"/>
          <p:cNvSpPr/>
          <p:nvPr/>
        </p:nvSpPr>
        <p:spPr>
          <a:xfrm>
            <a:off x="6172200" y="1518920"/>
            <a:ext cx="2514600" cy="566928"/>
          </a:xfrm>
          <a:prstGeom prst="roundRect">
            <a:avLst>
              <a:gd name="adj" fmla="val 17391"/>
            </a:avLst>
          </a:prstGeom>
          <a:solidFill>
            <a:srgbClr val="176B9B"/>
          </a:solidFill>
          <a:ln w="12700">
            <a:solidFill>
              <a:srgbClr val="176B9B"/>
            </a:solidFill>
            <a:prstDash val="solid"/>
          </a:ln>
        </p:spPr>
        <p:txBody>
          <a:bodyPr/>
          <a:lstStyle/>
          <a:p>
            <a:endParaRPr lang="en-ZA" dirty="0">
              <a:latin typeface="Arial" panose="020B0604020202020204" pitchFamily="34" charset="0"/>
            </a:endParaRPr>
          </a:p>
        </p:txBody>
      </p:sp>
      <p:sp>
        <p:nvSpPr>
          <p:cNvPr id="9" name="Text 7"/>
          <p:cNvSpPr/>
          <p:nvPr/>
        </p:nvSpPr>
        <p:spPr>
          <a:xfrm>
            <a:off x="6245351" y="1661160"/>
            <a:ext cx="2356821" cy="24649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rPr>
              <a:t>Hypertension</a:t>
            </a:r>
            <a:endParaRPr lang="en-US" dirty="0">
              <a:latin typeface="Arial" panose="020B0604020202020204" pitchFamily="34" charset="0"/>
            </a:endParaRPr>
          </a:p>
        </p:txBody>
      </p:sp>
      <p:sp>
        <p:nvSpPr>
          <p:cNvPr id="10" name="Shape 8"/>
          <p:cNvSpPr/>
          <p:nvPr/>
        </p:nvSpPr>
        <p:spPr>
          <a:xfrm>
            <a:off x="8915400" y="1518920"/>
            <a:ext cx="2514600" cy="566928"/>
          </a:xfrm>
          <a:prstGeom prst="roundRect">
            <a:avLst>
              <a:gd name="adj" fmla="val 17391"/>
            </a:avLst>
          </a:prstGeom>
          <a:solidFill>
            <a:srgbClr val="176B9B"/>
          </a:solidFill>
          <a:ln w="12700">
            <a:solidFill>
              <a:srgbClr val="176B9B"/>
            </a:solidFill>
            <a:prstDash val="solid"/>
          </a:ln>
        </p:spPr>
        <p:txBody>
          <a:bodyPr/>
          <a:lstStyle/>
          <a:p>
            <a:endParaRPr lang="en-ZA" sz="1600" dirty="0">
              <a:latin typeface="Arial" panose="020B0604020202020204" pitchFamily="34" charset="0"/>
            </a:endParaRPr>
          </a:p>
        </p:txBody>
      </p:sp>
      <p:sp>
        <p:nvSpPr>
          <p:cNvPr id="11" name="Text 9"/>
          <p:cNvSpPr/>
          <p:nvPr/>
        </p:nvSpPr>
        <p:spPr>
          <a:xfrm>
            <a:off x="8988551" y="1661160"/>
            <a:ext cx="2356821" cy="24649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rPr>
              <a:t>Smoking / alcohol</a:t>
            </a:r>
            <a:endParaRPr lang="en-US" dirty="0">
              <a:latin typeface="Arial" panose="020B0604020202020204" pitchFamily="34" charset="0"/>
            </a:endParaRPr>
          </a:p>
        </p:txBody>
      </p:sp>
      <p:sp>
        <p:nvSpPr>
          <p:cNvPr id="12" name="Shape 10"/>
          <p:cNvSpPr/>
          <p:nvPr/>
        </p:nvSpPr>
        <p:spPr>
          <a:xfrm>
            <a:off x="685800" y="2159000"/>
            <a:ext cx="2514600" cy="566928"/>
          </a:xfrm>
          <a:prstGeom prst="roundRect">
            <a:avLst>
              <a:gd name="adj" fmla="val 17391"/>
            </a:avLst>
          </a:prstGeom>
          <a:solidFill>
            <a:srgbClr val="188C8C"/>
          </a:solidFill>
          <a:ln w="12700">
            <a:solidFill>
              <a:srgbClr val="188C8C"/>
            </a:solidFill>
            <a:prstDash val="solid"/>
          </a:ln>
        </p:spPr>
        <p:txBody>
          <a:bodyPr/>
          <a:lstStyle/>
          <a:p>
            <a:endParaRPr lang="en-ZA" dirty="0">
              <a:latin typeface="Arial" panose="020B0604020202020204" pitchFamily="34" charset="0"/>
            </a:endParaRPr>
          </a:p>
        </p:txBody>
      </p:sp>
      <p:sp>
        <p:nvSpPr>
          <p:cNvPr id="13" name="Text 11"/>
          <p:cNvSpPr/>
          <p:nvPr/>
        </p:nvSpPr>
        <p:spPr>
          <a:xfrm>
            <a:off x="758951" y="2301240"/>
            <a:ext cx="2356821" cy="24649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rPr>
              <a:t>Nutrition</a:t>
            </a:r>
            <a:endParaRPr lang="en-US" dirty="0">
              <a:latin typeface="Arial" panose="020B0604020202020204" pitchFamily="34" charset="0"/>
            </a:endParaRPr>
          </a:p>
        </p:txBody>
      </p:sp>
      <p:sp>
        <p:nvSpPr>
          <p:cNvPr id="14" name="Shape 12"/>
          <p:cNvSpPr/>
          <p:nvPr/>
        </p:nvSpPr>
        <p:spPr>
          <a:xfrm>
            <a:off x="3429000" y="2159000"/>
            <a:ext cx="2514600" cy="566928"/>
          </a:xfrm>
          <a:prstGeom prst="roundRect">
            <a:avLst>
              <a:gd name="adj" fmla="val 17391"/>
            </a:avLst>
          </a:prstGeom>
          <a:solidFill>
            <a:srgbClr val="188C8C"/>
          </a:solidFill>
          <a:ln w="12700">
            <a:solidFill>
              <a:srgbClr val="188C8C"/>
            </a:solidFill>
            <a:prstDash val="solid"/>
          </a:ln>
        </p:spPr>
        <p:txBody>
          <a:bodyPr/>
          <a:lstStyle/>
          <a:p>
            <a:endParaRPr lang="en-ZA" dirty="0">
              <a:latin typeface="Arial" panose="020B0604020202020204" pitchFamily="34" charset="0"/>
            </a:endParaRPr>
          </a:p>
        </p:txBody>
      </p:sp>
      <p:sp>
        <p:nvSpPr>
          <p:cNvPr id="15" name="Text 13"/>
          <p:cNvSpPr/>
          <p:nvPr/>
        </p:nvSpPr>
        <p:spPr>
          <a:xfrm>
            <a:off x="3502151" y="2295542"/>
            <a:ext cx="2356821" cy="24649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rPr>
              <a:t>Placental dysfunction</a:t>
            </a:r>
            <a:endParaRPr lang="en-US" dirty="0">
              <a:latin typeface="Arial" panose="020B0604020202020204" pitchFamily="34" charset="0"/>
            </a:endParaRPr>
          </a:p>
        </p:txBody>
      </p:sp>
      <p:sp>
        <p:nvSpPr>
          <p:cNvPr id="16" name="Shape 14"/>
          <p:cNvSpPr/>
          <p:nvPr/>
        </p:nvSpPr>
        <p:spPr>
          <a:xfrm>
            <a:off x="6172200" y="2159000"/>
            <a:ext cx="2514600" cy="566928"/>
          </a:xfrm>
          <a:prstGeom prst="roundRect">
            <a:avLst>
              <a:gd name="adj" fmla="val 17391"/>
            </a:avLst>
          </a:prstGeom>
          <a:solidFill>
            <a:srgbClr val="188C8C"/>
          </a:solidFill>
          <a:ln w="12700">
            <a:solidFill>
              <a:srgbClr val="188C8C"/>
            </a:solidFill>
            <a:prstDash val="solid"/>
          </a:ln>
        </p:spPr>
        <p:txBody>
          <a:bodyPr/>
          <a:lstStyle/>
          <a:p>
            <a:endParaRPr lang="en-ZA" dirty="0">
              <a:latin typeface="Arial" panose="020B0604020202020204" pitchFamily="34" charset="0"/>
            </a:endParaRPr>
          </a:p>
        </p:txBody>
      </p:sp>
      <p:sp>
        <p:nvSpPr>
          <p:cNvPr id="17" name="Text 15"/>
          <p:cNvSpPr/>
          <p:nvPr/>
        </p:nvSpPr>
        <p:spPr>
          <a:xfrm>
            <a:off x="6245351" y="2291080"/>
            <a:ext cx="2356821" cy="24649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rPr>
              <a:t>Prematurity / FGR</a:t>
            </a:r>
            <a:endParaRPr lang="en-US" dirty="0">
              <a:latin typeface="Arial" panose="020B0604020202020204" pitchFamily="34" charset="0"/>
            </a:endParaRPr>
          </a:p>
        </p:txBody>
      </p:sp>
      <p:sp>
        <p:nvSpPr>
          <p:cNvPr id="18" name="Shape 16"/>
          <p:cNvSpPr/>
          <p:nvPr/>
        </p:nvSpPr>
        <p:spPr>
          <a:xfrm rot="5400000">
            <a:off x="5678932" y="3045968"/>
            <a:ext cx="803656" cy="502920"/>
          </a:xfrm>
          <a:prstGeom prst="chevron">
            <a:avLst/>
          </a:prstGeom>
          <a:solidFill>
            <a:schemeClr val="tx1">
              <a:lumMod val="65000"/>
              <a:lumOff val="35000"/>
            </a:schemeClr>
          </a:solidFill>
          <a:ln w="12700">
            <a:solidFill>
              <a:srgbClr val="BCD2DF"/>
            </a:solidFill>
            <a:prstDash val="solid"/>
          </a:ln>
        </p:spPr>
        <p:txBody>
          <a:bodyPr/>
          <a:lstStyle/>
          <a:p>
            <a:endParaRPr lang="en-ZA" dirty="0">
              <a:latin typeface="Arial" panose="020B0604020202020204" pitchFamily="34" charset="0"/>
            </a:endParaRPr>
          </a:p>
        </p:txBody>
      </p:sp>
      <p:sp>
        <p:nvSpPr>
          <p:cNvPr id="19" name="Text 17"/>
          <p:cNvSpPr/>
          <p:nvPr/>
        </p:nvSpPr>
        <p:spPr>
          <a:xfrm>
            <a:off x="3291840" y="3840480"/>
            <a:ext cx="5669280" cy="411480"/>
          </a:xfrm>
          <a:prstGeom prst="rect">
            <a:avLst/>
          </a:prstGeom>
          <a:noFill/>
          <a:ln/>
        </p:spPr>
        <p:txBody>
          <a:bodyPr wrap="square" lIns="0" tIns="0" rIns="0" bIns="0" rtlCol="0" anchor="ctr"/>
          <a:lstStyle/>
          <a:p>
            <a:pPr marL="0" indent="0" algn="ctr">
              <a:buNone/>
            </a:pPr>
            <a:r>
              <a:rPr lang="en-US" sz="2000" b="1" dirty="0">
                <a:solidFill>
                  <a:srgbClr val="0B2E4F"/>
                </a:solidFill>
                <a:latin typeface="Arial" panose="020B0604020202020204" pitchFamily="34" charset="0"/>
              </a:rPr>
              <a:t>ALTERED DEVELOPMENTAL TRAJECTORY</a:t>
            </a:r>
            <a:endParaRPr lang="en-US" sz="2000" dirty="0">
              <a:latin typeface="Arial" panose="020B0604020202020204" pitchFamily="34" charset="0"/>
            </a:endParaRPr>
          </a:p>
        </p:txBody>
      </p:sp>
      <p:sp>
        <p:nvSpPr>
          <p:cNvPr id="20" name="Text 18"/>
          <p:cNvSpPr/>
          <p:nvPr/>
        </p:nvSpPr>
        <p:spPr>
          <a:xfrm>
            <a:off x="2669540" y="4509008"/>
            <a:ext cx="7325360" cy="502920"/>
          </a:xfrm>
          <a:prstGeom prst="rect">
            <a:avLst/>
          </a:prstGeom>
          <a:noFill/>
          <a:ln/>
        </p:spPr>
        <p:txBody>
          <a:bodyPr wrap="square" lIns="0" tIns="0" rIns="0" bIns="0" rtlCol="0" anchor="ctr"/>
          <a:lstStyle/>
          <a:p>
            <a:pPr marL="0" indent="0" algn="ctr">
              <a:buNone/>
            </a:pPr>
            <a:r>
              <a:rPr lang="en-US" sz="2400" b="1" dirty="0">
                <a:solidFill>
                  <a:srgbClr val="B64A4A"/>
                </a:solidFill>
                <a:latin typeface="Arial" panose="020B0604020202020204" pitchFamily="34" charset="0"/>
              </a:rPr>
              <a:t>Cardiometabolic • renal • neurodevelopmental risk</a:t>
            </a:r>
            <a:endParaRPr lang="en-US" sz="2400" b="1" dirty="0">
              <a:latin typeface="Arial" panose="020B0604020202020204" pitchFamily="34" charset="0"/>
            </a:endParaRPr>
          </a:p>
        </p:txBody>
      </p:sp>
      <p:sp>
        <p:nvSpPr>
          <p:cNvPr id="21" name="Text 19"/>
          <p:cNvSpPr/>
          <p:nvPr/>
        </p:nvSpPr>
        <p:spPr>
          <a:xfrm>
            <a:off x="822960" y="5342238"/>
            <a:ext cx="10515599" cy="502920"/>
          </a:xfrm>
          <a:prstGeom prst="rect">
            <a:avLst/>
          </a:prstGeom>
          <a:noFill/>
          <a:ln/>
        </p:spPr>
        <p:txBody>
          <a:bodyPr wrap="square" lIns="0" tIns="0" rIns="0" bIns="0" rtlCol="0" anchor="ctr">
            <a:normAutofit/>
          </a:bodyPr>
          <a:lstStyle/>
          <a:p>
            <a:pPr marL="0" indent="0" algn="ctr">
              <a:buNone/>
            </a:pPr>
            <a:r>
              <a:rPr lang="en-US" sz="2000" b="1" dirty="0">
                <a:solidFill>
                  <a:srgbClr val="0B2E4F"/>
                </a:solidFill>
                <a:latin typeface="Arial" panose="020B0604020202020204" pitchFamily="34" charset="0"/>
              </a:rPr>
              <a:t>The first cardiovascular prevention consultation may occur before the patient is born.</a:t>
            </a:r>
            <a:endParaRPr lang="en-US" sz="2000" dirty="0">
              <a:latin typeface="Arial" panose="020B0604020202020204" pitchFamily="34" charset="0"/>
            </a:endParaRPr>
          </a:p>
        </p:txBody>
      </p:sp>
      <p:sp>
        <p:nvSpPr>
          <p:cNvPr id="22" name="Text 20"/>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WHO. Framework to implement a life course approach in practice. 2025. who.int/publications/i/item/9789240112575</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10</a:t>
            </a:fld>
            <a:endParaRPr lang="en-US" dirty="0"/>
          </a:p>
        </p:txBody>
      </p:sp>
      <p:pic>
        <p:nvPicPr>
          <p:cNvPr id="23" name="Picture 4">
            <a:extLst>
              <a:ext uri="{FF2B5EF4-FFF2-40B4-BE49-F238E27FC236}">
                <a16:creationId xmlns:a16="http://schemas.microsoft.com/office/drawing/2014/main" id="{5A32C919-3DD0-007F-C8F2-76E05BF1D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1095" y="5593571"/>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94360" y="658368"/>
            <a:ext cx="10972800" cy="758952"/>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Preconception becomes primary care</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731520" y="1417320"/>
            <a:ext cx="5212080" cy="4389120"/>
          </a:xfrm>
          <a:prstGeom prst="rect">
            <a:avLst/>
          </a:prstGeom>
          <a:noFill/>
          <a:ln/>
        </p:spPr>
        <p:txBody>
          <a:bodyPr wrap="square" lIns="508" tIns="508" rIns="508" bIns="508" rtlCol="0" anchor="ctr">
            <a:normAutofit fontScale="92500"/>
          </a:bodyPr>
          <a:lstStyle/>
          <a:p>
            <a:pPr marL="203200" indent="-203200">
              <a:lnSpc>
                <a:spcPct val="150000"/>
              </a:lnSpc>
              <a:buSzPct val="100000"/>
              <a:buChar char="•"/>
            </a:pPr>
            <a:r>
              <a:rPr lang="en-US" sz="2000" b="1" dirty="0">
                <a:solidFill>
                  <a:srgbClr val="172A3A"/>
                </a:solidFill>
                <a:latin typeface="Arial" panose="020B0604020202020204" pitchFamily="34" charset="0"/>
              </a:rPr>
              <a:t>Reproductive intention and timing</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BMI, nutrition and metabolic health</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Blood pressure and diabetes </a:t>
            </a:r>
            <a:r>
              <a:rPr lang="en-US" sz="2000" b="1" dirty="0" err="1">
                <a:solidFill>
                  <a:srgbClr val="172A3A"/>
                </a:solidFill>
                <a:latin typeface="Arial" panose="020B0604020202020204" pitchFamily="34" charset="0"/>
              </a:rPr>
              <a:t>optimisation</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Medication teratogenicity / suitability</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Smoking, alcohol and substance exposure</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Folate and vaccination status</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Family history / genetic risk where relevant</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Mental health and social context</a:t>
            </a:r>
            <a:endParaRPr lang="en-US" sz="2000" b="1" dirty="0">
              <a:latin typeface="Arial" panose="020B0604020202020204" pitchFamily="34" charset="0"/>
            </a:endParaRPr>
          </a:p>
        </p:txBody>
      </p:sp>
      <p:sp>
        <p:nvSpPr>
          <p:cNvPr id="4" name="Shape 2"/>
          <p:cNvSpPr/>
          <p:nvPr/>
        </p:nvSpPr>
        <p:spPr>
          <a:xfrm>
            <a:off x="6675120" y="1645920"/>
            <a:ext cx="4297680" cy="3291840"/>
          </a:xfrm>
          <a:prstGeom prst="roundRect">
            <a:avLst/>
          </a:prstGeom>
          <a:solidFill>
            <a:srgbClr val="E9F4F8"/>
          </a:solidFill>
          <a:ln w="12700">
            <a:solidFill>
              <a:srgbClr val="B9DDE8"/>
            </a:solidFill>
            <a:prstDash val="solid"/>
          </a:ln>
        </p:spPr>
        <p:txBody>
          <a:bodyPr/>
          <a:lstStyle/>
          <a:p>
            <a:endParaRPr lang="en-ZA" dirty="0">
              <a:latin typeface="Arial" panose="020B0604020202020204" pitchFamily="34" charset="0"/>
            </a:endParaRPr>
          </a:p>
        </p:txBody>
      </p:sp>
      <p:sp>
        <p:nvSpPr>
          <p:cNvPr id="5" name="Text 3"/>
          <p:cNvSpPr/>
          <p:nvPr/>
        </p:nvSpPr>
        <p:spPr>
          <a:xfrm>
            <a:off x="7132320" y="2148840"/>
            <a:ext cx="3383280" cy="914400"/>
          </a:xfrm>
          <a:prstGeom prst="rect">
            <a:avLst/>
          </a:prstGeom>
          <a:noFill/>
          <a:ln/>
        </p:spPr>
        <p:txBody>
          <a:bodyPr wrap="square" lIns="0" tIns="0" rIns="0" bIns="0" rtlCol="0" anchor="ctr">
            <a:normAutofit/>
          </a:bodyPr>
          <a:lstStyle/>
          <a:p>
            <a:pPr marL="0" indent="0" algn="ctr">
              <a:buNone/>
            </a:pPr>
            <a:r>
              <a:rPr lang="en-US" sz="2700" b="1" dirty="0">
                <a:solidFill>
                  <a:srgbClr val="0B2E4F"/>
                </a:solidFill>
                <a:latin typeface="Arial" panose="020B0604020202020204" pitchFamily="34" charset="0"/>
              </a:rPr>
              <a:t>PRECONCEPTION</a:t>
            </a:r>
            <a:endParaRPr lang="en-US" sz="2700" dirty="0">
              <a:latin typeface="Arial" panose="020B0604020202020204" pitchFamily="34" charset="0"/>
            </a:endParaRPr>
          </a:p>
          <a:p>
            <a:pPr marL="0" indent="0" algn="ctr">
              <a:buNone/>
            </a:pPr>
            <a:r>
              <a:rPr lang="en-US" sz="2700" b="1" dirty="0">
                <a:solidFill>
                  <a:srgbClr val="0B2E4F"/>
                </a:solidFill>
                <a:latin typeface="Arial" panose="020B0604020202020204" pitchFamily="34" charset="0"/>
              </a:rPr>
              <a:t>IS NOT A NICHE</a:t>
            </a:r>
            <a:endParaRPr lang="en-US" sz="2700" dirty="0">
              <a:latin typeface="Arial" panose="020B0604020202020204" pitchFamily="34" charset="0"/>
            </a:endParaRPr>
          </a:p>
        </p:txBody>
      </p:sp>
      <p:sp>
        <p:nvSpPr>
          <p:cNvPr id="6" name="Text 4"/>
          <p:cNvSpPr/>
          <p:nvPr/>
        </p:nvSpPr>
        <p:spPr>
          <a:xfrm>
            <a:off x="7040880" y="3291840"/>
            <a:ext cx="3657600" cy="1143000"/>
          </a:xfrm>
          <a:prstGeom prst="rect">
            <a:avLst/>
          </a:prstGeom>
          <a:noFill/>
          <a:ln/>
        </p:spPr>
        <p:txBody>
          <a:bodyPr wrap="square" lIns="0" tIns="0" rIns="0" bIns="0" rtlCol="0" anchor="ctr">
            <a:normAutofit/>
          </a:bodyPr>
          <a:lstStyle/>
          <a:p>
            <a:pPr marL="0" indent="0" algn="ctr">
              <a:buNone/>
            </a:pPr>
            <a:r>
              <a:rPr lang="en-US" b="1" dirty="0">
                <a:solidFill>
                  <a:srgbClr val="172A3A"/>
                </a:solidFill>
                <a:latin typeface="Arial" panose="020B0604020202020204" pitchFamily="34" charset="0"/>
              </a:rPr>
              <a:t>It is the first opportunity to optimise the health trajectory of </a:t>
            </a:r>
            <a:r>
              <a:rPr lang="en-US" b="1" dirty="0">
                <a:solidFill>
                  <a:srgbClr val="FF0000"/>
                </a:solidFill>
                <a:latin typeface="Arial" panose="020B0604020202020204" pitchFamily="34" charset="0"/>
              </a:rPr>
              <a:t>two</a:t>
            </a:r>
            <a:r>
              <a:rPr lang="en-US" b="1" dirty="0">
                <a:solidFill>
                  <a:srgbClr val="172A3A"/>
                </a:solidFill>
                <a:latin typeface="Arial" panose="020B0604020202020204" pitchFamily="34" charset="0"/>
              </a:rPr>
              <a:t> generations.</a:t>
            </a:r>
            <a:endParaRPr lang="en-US" b="1"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11</a:t>
            </a:fld>
            <a:endParaRPr lang="en-US" dirty="0"/>
          </a:p>
        </p:txBody>
      </p:sp>
      <p:pic>
        <p:nvPicPr>
          <p:cNvPr id="7" name="Picture 4">
            <a:extLst>
              <a:ext uri="{FF2B5EF4-FFF2-40B4-BE49-F238E27FC236}">
                <a16:creationId xmlns:a16="http://schemas.microsoft.com/office/drawing/2014/main" id="{EA6131D6-DFB0-DBAE-2225-4431A29BB4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94360" y="658368"/>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Pregnancy is a cardiometabolic stress test</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822960" y="1645920"/>
            <a:ext cx="2331720" cy="777240"/>
          </a:xfrm>
          <a:prstGeom prst="roundRect">
            <a:avLst/>
          </a:prstGeom>
          <a:solidFill>
            <a:srgbClr val="FBEDEE"/>
          </a:solidFill>
          <a:ln w="12700">
            <a:solidFill>
              <a:srgbClr val="E7BFC1"/>
            </a:solidFill>
            <a:prstDash val="solid"/>
          </a:ln>
        </p:spPr>
        <p:txBody>
          <a:bodyPr/>
          <a:lstStyle/>
          <a:p>
            <a:endParaRPr lang="en-ZA" sz="2000" dirty="0">
              <a:latin typeface="Arial" panose="020B0604020202020204" pitchFamily="34" charset="0"/>
            </a:endParaRPr>
          </a:p>
        </p:txBody>
      </p:sp>
      <p:sp>
        <p:nvSpPr>
          <p:cNvPr id="4" name="Text 2"/>
          <p:cNvSpPr/>
          <p:nvPr/>
        </p:nvSpPr>
        <p:spPr>
          <a:xfrm>
            <a:off x="960120" y="1874520"/>
            <a:ext cx="2057400" cy="274320"/>
          </a:xfrm>
          <a:prstGeom prst="rect">
            <a:avLst/>
          </a:prstGeom>
          <a:noFill/>
          <a:ln/>
        </p:spPr>
        <p:txBody>
          <a:bodyPr wrap="square" lIns="0" tIns="0" rIns="0" bIns="0" rtlCol="0" anchor="ctr">
            <a:noAutofit/>
          </a:bodyPr>
          <a:lstStyle/>
          <a:p>
            <a:pPr marL="0" indent="0" algn="ctr">
              <a:buNone/>
            </a:pPr>
            <a:r>
              <a:rPr lang="en-US" sz="2000" b="1" dirty="0">
                <a:solidFill>
                  <a:srgbClr val="B64A4A"/>
                </a:solidFill>
                <a:latin typeface="Arial" panose="020B0604020202020204" pitchFamily="34" charset="0"/>
              </a:rPr>
              <a:t>Pre-eclampsia</a:t>
            </a:r>
            <a:endParaRPr lang="en-US" sz="2000" dirty="0">
              <a:latin typeface="Arial" panose="020B0604020202020204" pitchFamily="34" charset="0"/>
            </a:endParaRPr>
          </a:p>
        </p:txBody>
      </p:sp>
      <p:sp>
        <p:nvSpPr>
          <p:cNvPr id="5" name="Shape 3"/>
          <p:cNvSpPr/>
          <p:nvPr/>
        </p:nvSpPr>
        <p:spPr>
          <a:xfrm>
            <a:off x="3611880" y="1645920"/>
            <a:ext cx="2331720" cy="777240"/>
          </a:xfrm>
          <a:prstGeom prst="roundRect">
            <a:avLst/>
          </a:prstGeom>
          <a:solidFill>
            <a:srgbClr val="FBEDEE"/>
          </a:solidFill>
          <a:ln w="12700">
            <a:solidFill>
              <a:srgbClr val="E7BFC1"/>
            </a:solidFill>
            <a:prstDash val="solid"/>
          </a:ln>
        </p:spPr>
        <p:txBody>
          <a:bodyPr/>
          <a:lstStyle/>
          <a:p>
            <a:endParaRPr lang="en-ZA" sz="2000" dirty="0">
              <a:latin typeface="Arial" panose="020B0604020202020204" pitchFamily="34" charset="0"/>
            </a:endParaRPr>
          </a:p>
        </p:txBody>
      </p:sp>
      <p:sp>
        <p:nvSpPr>
          <p:cNvPr id="6" name="Text 4"/>
          <p:cNvSpPr/>
          <p:nvPr/>
        </p:nvSpPr>
        <p:spPr>
          <a:xfrm>
            <a:off x="3749040" y="1874520"/>
            <a:ext cx="2057400" cy="274320"/>
          </a:xfrm>
          <a:prstGeom prst="rect">
            <a:avLst/>
          </a:prstGeom>
          <a:noFill/>
          <a:ln/>
        </p:spPr>
        <p:txBody>
          <a:bodyPr wrap="square" lIns="0" tIns="0" rIns="0" bIns="0" rtlCol="0" anchor="ctr">
            <a:noAutofit/>
          </a:bodyPr>
          <a:lstStyle/>
          <a:p>
            <a:pPr marL="0" indent="0" algn="ctr">
              <a:buNone/>
            </a:pPr>
            <a:r>
              <a:rPr lang="en-US" sz="2000" b="1" dirty="0">
                <a:solidFill>
                  <a:srgbClr val="B64A4A"/>
                </a:solidFill>
                <a:latin typeface="Arial" panose="020B0604020202020204" pitchFamily="34" charset="0"/>
              </a:rPr>
              <a:t>Gestational diabetes</a:t>
            </a:r>
            <a:endParaRPr lang="en-US" sz="2000" dirty="0">
              <a:latin typeface="Arial" panose="020B0604020202020204" pitchFamily="34" charset="0"/>
            </a:endParaRPr>
          </a:p>
        </p:txBody>
      </p:sp>
      <p:sp>
        <p:nvSpPr>
          <p:cNvPr id="7" name="Shape 5"/>
          <p:cNvSpPr/>
          <p:nvPr/>
        </p:nvSpPr>
        <p:spPr>
          <a:xfrm>
            <a:off x="6400800" y="1645920"/>
            <a:ext cx="2331720" cy="777240"/>
          </a:xfrm>
          <a:prstGeom prst="roundRect">
            <a:avLst/>
          </a:prstGeom>
          <a:solidFill>
            <a:srgbClr val="FBEDEE"/>
          </a:solidFill>
          <a:ln w="12700">
            <a:solidFill>
              <a:srgbClr val="E7BFC1"/>
            </a:solidFill>
            <a:prstDash val="solid"/>
          </a:ln>
        </p:spPr>
        <p:txBody>
          <a:bodyPr/>
          <a:lstStyle/>
          <a:p>
            <a:endParaRPr lang="en-ZA" sz="2000" dirty="0">
              <a:latin typeface="Arial" panose="020B0604020202020204" pitchFamily="34" charset="0"/>
            </a:endParaRPr>
          </a:p>
        </p:txBody>
      </p:sp>
      <p:sp>
        <p:nvSpPr>
          <p:cNvPr id="8" name="Text 6"/>
          <p:cNvSpPr/>
          <p:nvPr/>
        </p:nvSpPr>
        <p:spPr>
          <a:xfrm>
            <a:off x="6537960" y="1874520"/>
            <a:ext cx="2057400" cy="274320"/>
          </a:xfrm>
          <a:prstGeom prst="rect">
            <a:avLst/>
          </a:prstGeom>
          <a:noFill/>
          <a:ln/>
        </p:spPr>
        <p:txBody>
          <a:bodyPr wrap="square" lIns="0" tIns="0" rIns="0" bIns="0" rtlCol="0" anchor="ctr">
            <a:noAutofit/>
          </a:bodyPr>
          <a:lstStyle/>
          <a:p>
            <a:pPr marL="0" indent="0" algn="ctr">
              <a:buNone/>
            </a:pPr>
            <a:r>
              <a:rPr lang="en-US" sz="2000" b="1" dirty="0">
                <a:solidFill>
                  <a:srgbClr val="B64A4A"/>
                </a:solidFill>
                <a:latin typeface="Arial" panose="020B0604020202020204" pitchFamily="34" charset="0"/>
              </a:rPr>
              <a:t>Preterm birth</a:t>
            </a:r>
            <a:endParaRPr lang="en-US" sz="2000" dirty="0">
              <a:latin typeface="Arial" panose="020B0604020202020204" pitchFamily="34" charset="0"/>
            </a:endParaRPr>
          </a:p>
        </p:txBody>
      </p:sp>
      <p:sp>
        <p:nvSpPr>
          <p:cNvPr id="9" name="Shape 7"/>
          <p:cNvSpPr/>
          <p:nvPr/>
        </p:nvSpPr>
        <p:spPr>
          <a:xfrm>
            <a:off x="9189720" y="1645920"/>
            <a:ext cx="2331720" cy="777240"/>
          </a:xfrm>
          <a:prstGeom prst="roundRect">
            <a:avLst/>
          </a:prstGeom>
          <a:solidFill>
            <a:srgbClr val="FBEDEE"/>
          </a:solidFill>
          <a:ln w="12700">
            <a:solidFill>
              <a:srgbClr val="E7BFC1"/>
            </a:solidFill>
            <a:prstDash val="solid"/>
          </a:ln>
        </p:spPr>
        <p:txBody>
          <a:bodyPr/>
          <a:lstStyle/>
          <a:p>
            <a:endParaRPr lang="en-ZA" sz="2000" dirty="0">
              <a:latin typeface="Arial" panose="020B0604020202020204" pitchFamily="34" charset="0"/>
            </a:endParaRPr>
          </a:p>
        </p:txBody>
      </p:sp>
      <p:sp>
        <p:nvSpPr>
          <p:cNvPr id="10" name="Text 8"/>
          <p:cNvSpPr/>
          <p:nvPr/>
        </p:nvSpPr>
        <p:spPr>
          <a:xfrm>
            <a:off x="9326880" y="1874520"/>
            <a:ext cx="2057400" cy="274320"/>
          </a:xfrm>
          <a:prstGeom prst="rect">
            <a:avLst/>
          </a:prstGeom>
          <a:noFill/>
          <a:ln/>
        </p:spPr>
        <p:txBody>
          <a:bodyPr wrap="square" lIns="0" tIns="0" rIns="0" bIns="0" rtlCol="0" anchor="ctr">
            <a:noAutofit/>
          </a:bodyPr>
          <a:lstStyle/>
          <a:p>
            <a:pPr marL="0" indent="0" algn="ctr">
              <a:buNone/>
            </a:pPr>
            <a:r>
              <a:rPr lang="en-US" sz="2000" b="1" dirty="0">
                <a:solidFill>
                  <a:srgbClr val="B64A4A"/>
                </a:solidFill>
                <a:latin typeface="Arial" panose="020B0604020202020204" pitchFamily="34" charset="0"/>
              </a:rPr>
              <a:t>Fetal growth restriction</a:t>
            </a:r>
            <a:endParaRPr lang="en-US" sz="2000" dirty="0">
              <a:latin typeface="Arial" panose="020B0604020202020204" pitchFamily="34" charset="0"/>
            </a:endParaRPr>
          </a:p>
        </p:txBody>
      </p:sp>
      <p:sp>
        <p:nvSpPr>
          <p:cNvPr id="11" name="Shape 9"/>
          <p:cNvSpPr/>
          <p:nvPr/>
        </p:nvSpPr>
        <p:spPr>
          <a:xfrm rot="5400000">
            <a:off x="5525770" y="2851150"/>
            <a:ext cx="1109980" cy="502920"/>
          </a:xfrm>
          <a:prstGeom prst="chevron">
            <a:avLst/>
          </a:prstGeom>
          <a:solidFill>
            <a:schemeClr val="tx1">
              <a:lumMod val="65000"/>
              <a:lumOff val="35000"/>
            </a:schemeClr>
          </a:solidFill>
          <a:ln w="12700">
            <a:solidFill>
              <a:srgbClr val="C5D6E1"/>
            </a:solidFill>
            <a:prstDash val="solid"/>
          </a:ln>
        </p:spPr>
        <p:txBody>
          <a:bodyPr/>
          <a:lstStyle/>
          <a:p>
            <a:endParaRPr lang="en-ZA" dirty="0">
              <a:latin typeface="Arial" panose="020B0604020202020204" pitchFamily="34" charset="0"/>
            </a:endParaRPr>
          </a:p>
        </p:txBody>
      </p:sp>
      <p:sp>
        <p:nvSpPr>
          <p:cNvPr id="12" name="Text 10"/>
          <p:cNvSpPr/>
          <p:nvPr/>
        </p:nvSpPr>
        <p:spPr>
          <a:xfrm>
            <a:off x="2971800" y="3712464"/>
            <a:ext cx="6217920" cy="457200"/>
          </a:xfrm>
          <a:prstGeom prst="rect">
            <a:avLst/>
          </a:prstGeom>
          <a:noFill/>
          <a:ln/>
        </p:spPr>
        <p:txBody>
          <a:bodyPr wrap="square" lIns="0" tIns="0" rIns="0" bIns="0" rtlCol="0" anchor="ctr"/>
          <a:lstStyle/>
          <a:p>
            <a:pPr marL="0" indent="0" algn="ctr">
              <a:buNone/>
            </a:pPr>
            <a:r>
              <a:rPr lang="en-US" sz="2200" b="1" dirty="0">
                <a:solidFill>
                  <a:srgbClr val="0B2E4F"/>
                </a:solidFill>
                <a:latin typeface="Arial" panose="020B0604020202020204" pitchFamily="34" charset="0"/>
              </a:rPr>
              <a:t>A FUTURE PRIMARY-CARE RISK SIGNAL</a:t>
            </a:r>
            <a:endParaRPr lang="en-US" sz="2200" dirty="0">
              <a:latin typeface="Arial" panose="020B0604020202020204" pitchFamily="34" charset="0"/>
            </a:endParaRPr>
          </a:p>
        </p:txBody>
      </p:sp>
      <p:sp>
        <p:nvSpPr>
          <p:cNvPr id="13" name="Text 11"/>
          <p:cNvSpPr/>
          <p:nvPr/>
        </p:nvSpPr>
        <p:spPr>
          <a:xfrm>
            <a:off x="132079" y="4224528"/>
            <a:ext cx="11815445" cy="566928"/>
          </a:xfrm>
          <a:prstGeom prst="rect">
            <a:avLst/>
          </a:prstGeom>
          <a:noFill/>
          <a:ln/>
        </p:spPr>
        <p:txBody>
          <a:bodyPr wrap="square" lIns="0" tIns="0" rIns="0" bIns="0" rtlCol="0" anchor="ctr">
            <a:normAutofit fontScale="92500"/>
          </a:bodyPr>
          <a:lstStyle/>
          <a:p>
            <a:pPr marL="0" indent="0" algn="ctr">
              <a:buNone/>
            </a:pPr>
            <a:r>
              <a:rPr lang="en-US" sz="2400" b="1" dirty="0">
                <a:solidFill>
                  <a:srgbClr val="172A3A"/>
                </a:solidFill>
                <a:latin typeface="Arial" panose="020B0604020202020204" pitchFamily="34" charset="0"/>
              </a:rPr>
              <a:t>BP • weight • glycaemia • lipids • renal risk • lifestyle • subsequent pregnancy planning</a:t>
            </a:r>
            <a:endParaRPr lang="en-US" sz="2400" b="1" dirty="0">
              <a:latin typeface="Arial" panose="020B0604020202020204" pitchFamily="34" charset="0"/>
            </a:endParaRPr>
          </a:p>
        </p:txBody>
      </p:sp>
      <p:sp>
        <p:nvSpPr>
          <p:cNvPr id="14" name="Text 12"/>
          <p:cNvSpPr/>
          <p:nvPr/>
        </p:nvSpPr>
        <p:spPr>
          <a:xfrm>
            <a:off x="1181100" y="5303520"/>
            <a:ext cx="9829800" cy="457200"/>
          </a:xfrm>
          <a:prstGeom prst="rect">
            <a:avLst/>
          </a:prstGeom>
          <a:noFill/>
          <a:ln/>
        </p:spPr>
        <p:txBody>
          <a:bodyPr wrap="square" lIns="0" tIns="0" rIns="0" bIns="0" rtlCol="0" anchor="ctr"/>
          <a:lstStyle/>
          <a:p>
            <a:pPr marL="0" indent="0" algn="ctr">
              <a:buNone/>
            </a:pPr>
            <a:r>
              <a:rPr lang="en-US" sz="2400" b="1" dirty="0">
                <a:solidFill>
                  <a:srgbClr val="176B9B"/>
                </a:solidFill>
                <a:latin typeface="Arial" panose="020B0604020202020204" pitchFamily="34" charset="0"/>
              </a:rPr>
              <a:t>The obstetric history should not disappear after the postnatal visit.</a:t>
            </a:r>
            <a:endParaRPr lang="en-US" sz="2400" dirty="0">
              <a:latin typeface="Arial" panose="020B0604020202020204" pitchFamily="34" charset="0"/>
            </a:endParaRPr>
          </a:p>
        </p:txBody>
      </p:sp>
      <p:sp>
        <p:nvSpPr>
          <p:cNvPr id="15" name="Text 13"/>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ACOG. Cardiovascular risk after adverse pregnancy outcomes; postpartum and interpregnancy care guidance.</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12</a:t>
            </a:fld>
            <a:endParaRPr lang="en-US" dirty="0"/>
          </a:p>
        </p:txBody>
      </p:sp>
      <p:pic>
        <p:nvPicPr>
          <p:cNvPr id="16" name="Picture 4">
            <a:extLst>
              <a:ext uri="{FF2B5EF4-FFF2-40B4-BE49-F238E27FC236}">
                <a16:creationId xmlns:a16="http://schemas.microsoft.com/office/drawing/2014/main" id="{908F5437-DA96-8E1E-70C1-A359AA975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94360" y="546354"/>
            <a:ext cx="10972800" cy="797052"/>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Childhood: building biological reserve</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670560" y="1638300"/>
            <a:ext cx="1661160" cy="1661160"/>
          </a:xfrm>
          <a:prstGeom prst="ellipse">
            <a:avLst/>
          </a:prstGeom>
          <a:solidFill>
            <a:srgbClr val="2AA8C7"/>
          </a:solidFill>
          <a:ln w="12700">
            <a:solidFill>
              <a:srgbClr val="2AA8C7"/>
            </a:solidFill>
            <a:prstDash val="solid"/>
          </a:ln>
        </p:spPr>
        <p:txBody>
          <a:bodyPr/>
          <a:lstStyle/>
          <a:p>
            <a:endParaRPr lang="en-ZA" dirty="0">
              <a:latin typeface="Arial" panose="020B0604020202020204" pitchFamily="34" charset="0"/>
            </a:endParaRPr>
          </a:p>
        </p:txBody>
      </p:sp>
      <p:sp>
        <p:nvSpPr>
          <p:cNvPr id="4" name="Text 2"/>
          <p:cNvSpPr/>
          <p:nvPr/>
        </p:nvSpPr>
        <p:spPr>
          <a:xfrm>
            <a:off x="759361" y="2106168"/>
            <a:ext cx="1464282" cy="74752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GROWTH</a:t>
            </a:r>
            <a:endParaRPr lang="en-US" sz="1600" dirty="0">
              <a:latin typeface="Arial" panose="020B0604020202020204" pitchFamily="34" charset="0"/>
            </a:endParaRPr>
          </a:p>
        </p:txBody>
      </p:sp>
      <p:sp>
        <p:nvSpPr>
          <p:cNvPr id="5" name="Shape 3"/>
          <p:cNvSpPr/>
          <p:nvPr/>
        </p:nvSpPr>
        <p:spPr>
          <a:xfrm>
            <a:off x="2531364" y="1638300"/>
            <a:ext cx="1661160" cy="1661160"/>
          </a:xfrm>
          <a:prstGeom prst="ellipse">
            <a:avLst/>
          </a:prstGeom>
          <a:solidFill>
            <a:srgbClr val="176B9B"/>
          </a:solidFill>
          <a:ln w="12700">
            <a:solidFill>
              <a:srgbClr val="176B9B"/>
            </a:solidFill>
            <a:prstDash val="solid"/>
          </a:ln>
        </p:spPr>
        <p:txBody>
          <a:bodyPr/>
          <a:lstStyle/>
          <a:p>
            <a:endParaRPr lang="en-ZA" dirty="0">
              <a:latin typeface="Arial" panose="020B0604020202020204" pitchFamily="34" charset="0"/>
            </a:endParaRPr>
          </a:p>
        </p:txBody>
      </p:sp>
      <p:sp>
        <p:nvSpPr>
          <p:cNvPr id="6" name="Text 4"/>
          <p:cNvSpPr/>
          <p:nvPr/>
        </p:nvSpPr>
        <p:spPr>
          <a:xfrm>
            <a:off x="2576082" y="2106168"/>
            <a:ext cx="1562721" cy="74752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DEVELOPMENT</a:t>
            </a:r>
            <a:endParaRPr lang="en-US" sz="1600" dirty="0">
              <a:latin typeface="Arial" panose="020B0604020202020204" pitchFamily="34" charset="0"/>
            </a:endParaRPr>
          </a:p>
        </p:txBody>
      </p:sp>
      <p:sp>
        <p:nvSpPr>
          <p:cNvPr id="7" name="Shape 5"/>
          <p:cNvSpPr/>
          <p:nvPr/>
        </p:nvSpPr>
        <p:spPr>
          <a:xfrm>
            <a:off x="4429760" y="1638300"/>
            <a:ext cx="1661160" cy="1661160"/>
          </a:xfrm>
          <a:prstGeom prst="ellipse">
            <a:avLst/>
          </a:prstGeom>
          <a:solidFill>
            <a:srgbClr val="188C8C"/>
          </a:solidFill>
          <a:ln w="12700">
            <a:solidFill>
              <a:srgbClr val="188C8C"/>
            </a:solidFill>
            <a:prstDash val="solid"/>
          </a:ln>
        </p:spPr>
        <p:txBody>
          <a:bodyPr/>
          <a:lstStyle/>
          <a:p>
            <a:endParaRPr lang="en-ZA" dirty="0">
              <a:latin typeface="Arial" panose="020B0604020202020204" pitchFamily="34" charset="0"/>
            </a:endParaRPr>
          </a:p>
        </p:txBody>
      </p:sp>
      <p:sp>
        <p:nvSpPr>
          <p:cNvPr id="8" name="Text 6"/>
          <p:cNvSpPr/>
          <p:nvPr/>
        </p:nvSpPr>
        <p:spPr>
          <a:xfrm>
            <a:off x="4538881" y="2106168"/>
            <a:ext cx="1464282" cy="74752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IMMUNITY</a:t>
            </a:r>
            <a:endParaRPr lang="en-US" sz="1600" dirty="0">
              <a:latin typeface="Arial" panose="020B0604020202020204" pitchFamily="34" charset="0"/>
            </a:endParaRPr>
          </a:p>
        </p:txBody>
      </p:sp>
      <p:sp>
        <p:nvSpPr>
          <p:cNvPr id="9" name="Shape 7"/>
          <p:cNvSpPr/>
          <p:nvPr/>
        </p:nvSpPr>
        <p:spPr>
          <a:xfrm>
            <a:off x="6294120" y="1638300"/>
            <a:ext cx="1661160" cy="1661160"/>
          </a:xfrm>
          <a:prstGeom prst="ellipse">
            <a:avLst/>
          </a:prstGeom>
          <a:solidFill>
            <a:srgbClr val="4B8F6B"/>
          </a:solidFill>
          <a:ln w="12700">
            <a:solidFill>
              <a:srgbClr val="4B8F6B"/>
            </a:solidFill>
            <a:prstDash val="solid"/>
          </a:ln>
        </p:spPr>
        <p:txBody>
          <a:bodyPr/>
          <a:lstStyle/>
          <a:p>
            <a:endParaRPr lang="en-ZA" dirty="0">
              <a:latin typeface="Arial" panose="020B0604020202020204" pitchFamily="34" charset="0"/>
            </a:endParaRPr>
          </a:p>
        </p:txBody>
      </p:sp>
      <p:sp>
        <p:nvSpPr>
          <p:cNvPr id="10" name="Text 8"/>
          <p:cNvSpPr/>
          <p:nvPr/>
        </p:nvSpPr>
        <p:spPr>
          <a:xfrm>
            <a:off x="6382921" y="2106168"/>
            <a:ext cx="1464282" cy="74752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NUTRITION</a:t>
            </a:r>
            <a:endParaRPr lang="en-US" sz="1600" dirty="0">
              <a:latin typeface="Arial" panose="020B0604020202020204" pitchFamily="34" charset="0"/>
            </a:endParaRPr>
          </a:p>
        </p:txBody>
      </p:sp>
      <p:sp>
        <p:nvSpPr>
          <p:cNvPr id="11" name="Shape 9"/>
          <p:cNvSpPr/>
          <p:nvPr/>
        </p:nvSpPr>
        <p:spPr>
          <a:xfrm>
            <a:off x="8168640" y="1638300"/>
            <a:ext cx="1661160" cy="1661160"/>
          </a:xfrm>
          <a:prstGeom prst="ellipse">
            <a:avLst/>
          </a:prstGeom>
          <a:solidFill>
            <a:srgbClr val="D77A36"/>
          </a:solidFill>
          <a:ln w="12700">
            <a:solidFill>
              <a:srgbClr val="D77A36"/>
            </a:solidFill>
            <a:prstDash val="solid"/>
          </a:ln>
        </p:spPr>
        <p:txBody>
          <a:bodyPr/>
          <a:lstStyle/>
          <a:p>
            <a:endParaRPr lang="en-ZA" dirty="0">
              <a:latin typeface="Arial" panose="020B0604020202020204" pitchFamily="34" charset="0"/>
            </a:endParaRPr>
          </a:p>
        </p:txBody>
      </p:sp>
      <p:sp>
        <p:nvSpPr>
          <p:cNvPr id="12" name="Text 10"/>
          <p:cNvSpPr/>
          <p:nvPr/>
        </p:nvSpPr>
        <p:spPr>
          <a:xfrm>
            <a:off x="8257441" y="2106168"/>
            <a:ext cx="1464282" cy="74752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MOVEMENT</a:t>
            </a:r>
            <a:endParaRPr lang="en-US" sz="1600" dirty="0">
              <a:latin typeface="Arial" panose="020B0604020202020204" pitchFamily="34" charset="0"/>
            </a:endParaRPr>
          </a:p>
        </p:txBody>
      </p:sp>
      <p:sp>
        <p:nvSpPr>
          <p:cNvPr id="13" name="Shape 11"/>
          <p:cNvSpPr/>
          <p:nvPr/>
        </p:nvSpPr>
        <p:spPr>
          <a:xfrm>
            <a:off x="10043160" y="1638300"/>
            <a:ext cx="1661160" cy="1661160"/>
          </a:xfrm>
          <a:prstGeom prst="ellipse">
            <a:avLst/>
          </a:prstGeom>
          <a:solidFill>
            <a:srgbClr val="0B2E4F"/>
          </a:solidFill>
          <a:ln w="12700">
            <a:solidFill>
              <a:srgbClr val="0B2E4F"/>
            </a:solidFill>
            <a:prstDash val="solid"/>
          </a:ln>
        </p:spPr>
        <p:txBody>
          <a:bodyPr/>
          <a:lstStyle/>
          <a:p>
            <a:endParaRPr lang="en-ZA" dirty="0">
              <a:latin typeface="Arial" panose="020B0604020202020204" pitchFamily="34" charset="0"/>
            </a:endParaRPr>
          </a:p>
        </p:txBody>
      </p:sp>
      <p:sp>
        <p:nvSpPr>
          <p:cNvPr id="14" name="Text 12"/>
          <p:cNvSpPr/>
          <p:nvPr/>
        </p:nvSpPr>
        <p:spPr>
          <a:xfrm>
            <a:off x="10131961" y="2106168"/>
            <a:ext cx="1464282" cy="747522"/>
          </a:xfrm>
          <a:prstGeom prst="rect">
            <a:avLst/>
          </a:prstGeom>
          <a:noFill/>
          <a:ln/>
        </p:spPr>
        <p:txBody>
          <a:bodyPr wrap="square" lIns="0" tIns="0" rIns="0" bIns="0" rtlCol="0" anchor="ctr">
            <a:normAutofit/>
          </a:bodyPr>
          <a:lstStyle/>
          <a:p>
            <a:pPr marL="0" indent="0" algn="ctr">
              <a:buNone/>
            </a:pPr>
            <a:r>
              <a:rPr lang="en-US" sz="1600" b="1" dirty="0">
                <a:solidFill>
                  <a:srgbClr val="FFFFFF"/>
                </a:solidFill>
                <a:latin typeface="Arial" panose="020B0604020202020204" pitchFamily="34" charset="0"/>
              </a:rPr>
              <a:t>MENTAL HEALTH</a:t>
            </a:r>
            <a:endParaRPr lang="en-US" sz="1600" dirty="0">
              <a:latin typeface="Arial" panose="020B0604020202020204" pitchFamily="34" charset="0"/>
            </a:endParaRPr>
          </a:p>
        </p:txBody>
      </p:sp>
      <p:sp>
        <p:nvSpPr>
          <p:cNvPr id="15" name="Text 13"/>
          <p:cNvSpPr/>
          <p:nvPr/>
        </p:nvSpPr>
        <p:spPr>
          <a:xfrm>
            <a:off x="1371600" y="3840480"/>
            <a:ext cx="9418320" cy="594360"/>
          </a:xfrm>
          <a:prstGeom prst="rect">
            <a:avLst/>
          </a:prstGeom>
          <a:noFill/>
          <a:ln/>
        </p:spPr>
        <p:txBody>
          <a:bodyPr wrap="square" lIns="0" tIns="0" rIns="0" bIns="0" rtlCol="0" anchor="ctr"/>
          <a:lstStyle/>
          <a:p>
            <a:pPr marL="0" indent="0" algn="ctr">
              <a:buNone/>
            </a:pPr>
            <a:r>
              <a:rPr lang="en-US" sz="2700" b="1" dirty="0">
                <a:solidFill>
                  <a:srgbClr val="0B2E4F"/>
                </a:solidFill>
                <a:latin typeface="Arial" panose="020B0604020202020204" pitchFamily="34" charset="0"/>
              </a:rPr>
              <a:t>Adult disease prevention — performed decades early</a:t>
            </a:r>
            <a:endParaRPr lang="en-US" sz="2700" dirty="0">
              <a:latin typeface="Arial" panose="020B0604020202020204" pitchFamily="34" charset="0"/>
            </a:endParaRPr>
          </a:p>
        </p:txBody>
      </p:sp>
      <p:sp>
        <p:nvSpPr>
          <p:cNvPr id="16" name="Text 14"/>
          <p:cNvSpPr/>
          <p:nvPr/>
        </p:nvSpPr>
        <p:spPr>
          <a:xfrm>
            <a:off x="1280160" y="4663440"/>
            <a:ext cx="9601200" cy="731520"/>
          </a:xfrm>
          <a:prstGeom prst="rect">
            <a:avLst/>
          </a:prstGeom>
          <a:noFill/>
          <a:ln/>
        </p:spPr>
        <p:txBody>
          <a:bodyPr wrap="square" lIns="0" tIns="0" rIns="0" bIns="0" rtlCol="0" anchor="ctr">
            <a:normAutofit/>
          </a:bodyPr>
          <a:lstStyle/>
          <a:p>
            <a:pPr marL="0" indent="0" algn="ctr">
              <a:buNone/>
            </a:pPr>
            <a:r>
              <a:rPr lang="en-US" sz="2000" b="1" dirty="0">
                <a:latin typeface="Arial" panose="020B0604020202020204" pitchFamily="34" charset="0"/>
              </a:rPr>
              <a:t>Protect development, metabolic health, immunity and psychological resilience — not merely the absence of childhood disease.</a:t>
            </a:r>
          </a:p>
        </p:txBody>
      </p:sp>
      <p:sp>
        <p:nvSpPr>
          <p:cNvPr id="17" name="Text 15"/>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WHO. Framework to implement a life course approach in practice. 2025. who.int/publications/i/item/9789240112575</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13</a:t>
            </a:fld>
            <a:endParaRPr lang="en-US" dirty="0"/>
          </a:p>
        </p:txBody>
      </p:sp>
      <p:pic>
        <p:nvPicPr>
          <p:cNvPr id="18" name="Picture 4">
            <a:extLst>
              <a:ext uri="{FF2B5EF4-FFF2-40B4-BE49-F238E27FC236}">
                <a16:creationId xmlns:a16="http://schemas.microsoft.com/office/drawing/2014/main" id="{8358C600-63D4-ACF2-6ABF-0BF6FB0DD4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94360" y="658368"/>
            <a:ext cx="10972800" cy="774192"/>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Adolescence: the neglected transition</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822960" y="1739392"/>
            <a:ext cx="5166360" cy="59436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4" name="Text 2"/>
          <p:cNvSpPr/>
          <p:nvPr/>
        </p:nvSpPr>
        <p:spPr>
          <a:xfrm>
            <a:off x="896111" y="1881631"/>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Mental health</a:t>
            </a:r>
            <a:endParaRPr lang="en-US" sz="2000" dirty="0">
              <a:latin typeface="Arial" panose="020B0604020202020204" pitchFamily="34" charset="0"/>
            </a:endParaRPr>
          </a:p>
        </p:txBody>
      </p:sp>
      <p:sp>
        <p:nvSpPr>
          <p:cNvPr id="5" name="Shape 3"/>
          <p:cNvSpPr/>
          <p:nvPr/>
        </p:nvSpPr>
        <p:spPr>
          <a:xfrm>
            <a:off x="6217920" y="1739392"/>
            <a:ext cx="5166360" cy="59436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6" name="Text 4"/>
          <p:cNvSpPr/>
          <p:nvPr/>
        </p:nvSpPr>
        <p:spPr>
          <a:xfrm>
            <a:off x="6291071" y="1901951"/>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Sexual &amp; reproductive health</a:t>
            </a:r>
            <a:endParaRPr lang="en-US" sz="2000" dirty="0">
              <a:latin typeface="Arial" panose="020B0604020202020204" pitchFamily="34" charset="0"/>
            </a:endParaRPr>
          </a:p>
        </p:txBody>
      </p:sp>
      <p:sp>
        <p:nvSpPr>
          <p:cNvPr id="7" name="Shape 5"/>
          <p:cNvSpPr/>
          <p:nvPr/>
        </p:nvSpPr>
        <p:spPr>
          <a:xfrm>
            <a:off x="822960" y="2452624"/>
            <a:ext cx="5166360" cy="59436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8" name="Text 6"/>
          <p:cNvSpPr/>
          <p:nvPr/>
        </p:nvSpPr>
        <p:spPr>
          <a:xfrm>
            <a:off x="896111" y="2594863"/>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Obesity / metabolic risk</a:t>
            </a:r>
            <a:endParaRPr lang="en-US" sz="2000" dirty="0">
              <a:latin typeface="Arial" panose="020B0604020202020204" pitchFamily="34" charset="0"/>
            </a:endParaRPr>
          </a:p>
        </p:txBody>
      </p:sp>
      <p:sp>
        <p:nvSpPr>
          <p:cNvPr id="9" name="Shape 7"/>
          <p:cNvSpPr/>
          <p:nvPr/>
        </p:nvSpPr>
        <p:spPr>
          <a:xfrm>
            <a:off x="6217920" y="2452624"/>
            <a:ext cx="5166360" cy="59436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0" name="Text 8"/>
          <p:cNvSpPr/>
          <p:nvPr/>
        </p:nvSpPr>
        <p:spPr>
          <a:xfrm>
            <a:off x="6291071" y="2615183"/>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Sleep</a:t>
            </a:r>
            <a:endParaRPr lang="en-US" sz="2000" dirty="0">
              <a:latin typeface="Arial" panose="020B0604020202020204" pitchFamily="34" charset="0"/>
            </a:endParaRPr>
          </a:p>
        </p:txBody>
      </p:sp>
      <p:sp>
        <p:nvSpPr>
          <p:cNvPr id="11" name="Shape 9"/>
          <p:cNvSpPr/>
          <p:nvPr/>
        </p:nvSpPr>
        <p:spPr>
          <a:xfrm>
            <a:off x="822960" y="3165856"/>
            <a:ext cx="5166360" cy="59436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2" name="Text 10"/>
          <p:cNvSpPr/>
          <p:nvPr/>
        </p:nvSpPr>
        <p:spPr>
          <a:xfrm>
            <a:off x="896111" y="3308095"/>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Substance use &amp; vaping</a:t>
            </a:r>
            <a:endParaRPr lang="en-US" sz="2000" dirty="0">
              <a:latin typeface="Arial" panose="020B0604020202020204" pitchFamily="34" charset="0"/>
            </a:endParaRPr>
          </a:p>
        </p:txBody>
      </p:sp>
      <p:sp>
        <p:nvSpPr>
          <p:cNvPr id="13" name="Shape 11"/>
          <p:cNvSpPr/>
          <p:nvPr/>
        </p:nvSpPr>
        <p:spPr>
          <a:xfrm>
            <a:off x="6217920" y="3165856"/>
            <a:ext cx="5166360" cy="59436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4" name="Text 12"/>
          <p:cNvSpPr/>
          <p:nvPr/>
        </p:nvSpPr>
        <p:spPr>
          <a:xfrm>
            <a:off x="6291071" y="3328415"/>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Physical activity</a:t>
            </a:r>
            <a:endParaRPr lang="en-US" sz="2000" dirty="0">
              <a:latin typeface="Arial" panose="020B0604020202020204" pitchFamily="34" charset="0"/>
            </a:endParaRPr>
          </a:p>
        </p:txBody>
      </p:sp>
      <p:sp>
        <p:nvSpPr>
          <p:cNvPr id="15" name="Shape 13"/>
          <p:cNvSpPr/>
          <p:nvPr/>
        </p:nvSpPr>
        <p:spPr>
          <a:xfrm>
            <a:off x="822960" y="3879088"/>
            <a:ext cx="5166360" cy="59436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6" name="Text 14"/>
          <p:cNvSpPr/>
          <p:nvPr/>
        </p:nvSpPr>
        <p:spPr>
          <a:xfrm>
            <a:off x="896111" y="4021327"/>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Digital environment</a:t>
            </a:r>
            <a:endParaRPr lang="en-US" sz="2000" dirty="0">
              <a:latin typeface="Arial" panose="020B0604020202020204" pitchFamily="34" charset="0"/>
            </a:endParaRPr>
          </a:p>
        </p:txBody>
      </p:sp>
      <p:sp>
        <p:nvSpPr>
          <p:cNvPr id="17" name="Shape 15"/>
          <p:cNvSpPr/>
          <p:nvPr/>
        </p:nvSpPr>
        <p:spPr>
          <a:xfrm>
            <a:off x="6217920" y="3879088"/>
            <a:ext cx="5166360" cy="59436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8" name="Text 16"/>
          <p:cNvSpPr/>
          <p:nvPr/>
        </p:nvSpPr>
        <p:spPr>
          <a:xfrm>
            <a:off x="6291071" y="4041647"/>
            <a:ext cx="5008909" cy="258417"/>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Risk-taking / safety</a:t>
            </a:r>
            <a:endParaRPr lang="en-US" sz="2000" dirty="0">
              <a:latin typeface="Arial" panose="020B0604020202020204" pitchFamily="34" charset="0"/>
            </a:endParaRPr>
          </a:p>
        </p:txBody>
      </p:sp>
      <p:sp>
        <p:nvSpPr>
          <p:cNvPr id="19" name="Text 17"/>
          <p:cNvSpPr/>
          <p:nvPr/>
        </p:nvSpPr>
        <p:spPr>
          <a:xfrm>
            <a:off x="885951" y="4592320"/>
            <a:ext cx="10810240" cy="1250696"/>
          </a:xfrm>
          <a:prstGeom prst="rect">
            <a:avLst/>
          </a:prstGeom>
          <a:noFill/>
          <a:ln/>
        </p:spPr>
        <p:txBody>
          <a:bodyPr wrap="square" lIns="0" tIns="0" rIns="0" bIns="0" rtlCol="0" anchor="ctr"/>
          <a:lstStyle/>
          <a:p>
            <a:pPr marL="0" indent="0" algn="ctr">
              <a:buNone/>
            </a:pPr>
            <a:r>
              <a:rPr lang="en-US" sz="2400" b="1" dirty="0">
                <a:solidFill>
                  <a:srgbClr val="0B2E4F"/>
                </a:solidFill>
                <a:latin typeface="Arial" panose="020B0604020202020204" pitchFamily="34" charset="0"/>
              </a:rPr>
              <a:t>Create space for a confidential, developmentally appropriate consultation.</a:t>
            </a:r>
            <a:endParaRPr lang="en-US" sz="2400" dirty="0">
              <a:latin typeface="Arial" panose="020B0604020202020204" pitchFamily="34" charset="0"/>
            </a:endParaRPr>
          </a:p>
        </p:txBody>
      </p:sp>
      <p:sp>
        <p:nvSpPr>
          <p:cNvPr id="20" name="Text 18"/>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WHO. Child and adolescent mental health resources, 2025.</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14</a:t>
            </a:fld>
            <a:endParaRPr lang="en-US" dirty="0"/>
          </a:p>
        </p:txBody>
      </p:sp>
      <p:pic>
        <p:nvPicPr>
          <p:cNvPr id="21" name="Picture 4">
            <a:extLst>
              <a:ext uri="{FF2B5EF4-FFF2-40B4-BE49-F238E27FC236}">
                <a16:creationId xmlns:a16="http://schemas.microsoft.com/office/drawing/2014/main" id="{50460448-95E2-4B08-DAA6-B62F88126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solidFill>
              <a:srgbClr val="0B2E4F"/>
            </a:solidFill>
            <a:prstDash val="solid"/>
          </a:ln>
        </p:spPr>
        <p:txBody>
          <a:bodyPr/>
          <a:lstStyle/>
          <a:p>
            <a:endParaRPr lang="en-ZA" dirty="0">
              <a:latin typeface="Arial" panose="020B0604020202020204" pitchFamily="34" charset="0"/>
            </a:endParaRPr>
          </a:p>
        </p:txBody>
      </p:sp>
      <p:sp>
        <p:nvSpPr>
          <p:cNvPr id="3" name="Text 1"/>
          <p:cNvSpPr/>
          <p:nvPr/>
        </p:nvSpPr>
        <p:spPr>
          <a:xfrm>
            <a:off x="731520" y="1188720"/>
            <a:ext cx="1097280" cy="640080"/>
          </a:xfrm>
          <a:prstGeom prst="rect">
            <a:avLst/>
          </a:prstGeom>
          <a:noFill/>
          <a:ln/>
        </p:spPr>
        <p:txBody>
          <a:bodyPr wrap="square" lIns="0" tIns="0" rIns="0" bIns="0" rtlCol="0" anchor="ctr"/>
          <a:lstStyle/>
          <a:p>
            <a:pPr marL="0" indent="0">
              <a:buNone/>
            </a:pPr>
            <a:r>
              <a:rPr lang="en-US" sz="3400" b="1" dirty="0">
                <a:solidFill>
                  <a:srgbClr val="2AA8C7"/>
                </a:solidFill>
                <a:latin typeface="Arial" panose="020B0604020202020204" pitchFamily="34" charset="0"/>
              </a:rPr>
              <a:t>02</a:t>
            </a:r>
            <a:endParaRPr lang="en-US" sz="3400" dirty="0">
              <a:latin typeface="Arial" panose="020B0604020202020204" pitchFamily="34" charset="0"/>
            </a:endParaRPr>
          </a:p>
        </p:txBody>
      </p:sp>
      <p:sp>
        <p:nvSpPr>
          <p:cNvPr id="4" name="Text 2"/>
          <p:cNvSpPr/>
          <p:nvPr/>
        </p:nvSpPr>
        <p:spPr>
          <a:xfrm>
            <a:off x="731520" y="1965960"/>
            <a:ext cx="10515600" cy="1097280"/>
          </a:xfrm>
          <a:prstGeom prst="rect">
            <a:avLst/>
          </a:prstGeom>
          <a:noFill/>
          <a:ln/>
        </p:spPr>
        <p:txBody>
          <a:bodyPr wrap="square" lIns="0" tIns="0" rIns="0" bIns="0" rtlCol="0" anchor="ctr">
            <a:normAutofit/>
          </a:bodyPr>
          <a:lstStyle/>
          <a:p>
            <a:pPr marL="0" indent="0">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rPr>
              <a:t>From diagnosis to prediction</a:t>
            </a:r>
            <a:endParaRPr lang="en-US" sz="36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5" name="Text 3"/>
          <p:cNvSpPr/>
          <p:nvPr/>
        </p:nvSpPr>
        <p:spPr>
          <a:xfrm>
            <a:off x="731520" y="3460750"/>
            <a:ext cx="11648661" cy="731520"/>
          </a:xfrm>
          <a:prstGeom prst="rect">
            <a:avLst/>
          </a:prstGeom>
          <a:noFill/>
          <a:ln/>
        </p:spPr>
        <p:txBody>
          <a:bodyPr wrap="square" lIns="0" tIns="0" rIns="0" bIns="0" rtlCol="0" anchor="ctr">
            <a:normAutofit fontScale="92500" lnSpcReduction="10000"/>
          </a:bodyPr>
          <a:lstStyle/>
          <a:p>
            <a:pPr marL="0" indent="0">
              <a:buNone/>
            </a:pPr>
            <a:r>
              <a:rPr lang="en-US" sz="2800" b="1" dirty="0">
                <a:latin typeface="Arial" panose="020B0604020202020204" pitchFamily="34" charset="0"/>
              </a:rPr>
              <a:t>The GP increasingly manages probability </a:t>
            </a:r>
          </a:p>
          <a:p>
            <a:pPr marL="0" indent="0">
              <a:buNone/>
            </a:pPr>
            <a:r>
              <a:rPr lang="en-US" sz="2800" b="1" dirty="0">
                <a:latin typeface="Arial" panose="020B0604020202020204" pitchFamily="34" charset="0"/>
              </a:rPr>
              <a:t>	— not simply the presence or absence of disease</a:t>
            </a:r>
            <a:r>
              <a:rPr lang="en-US" sz="2000" b="1" dirty="0">
                <a:solidFill>
                  <a:srgbClr val="C7D6E2"/>
                </a:solidFill>
                <a:latin typeface="Arial" panose="020B0604020202020204" pitchFamily="34" charset="0"/>
              </a:rPr>
              <a:t>.</a:t>
            </a:r>
            <a:endParaRPr lang="en-US" sz="2000" b="1"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15</a:t>
            </a:fld>
            <a:endParaRPr lang="en-US" dirty="0"/>
          </a:p>
        </p:txBody>
      </p:sp>
      <p:pic>
        <p:nvPicPr>
          <p:cNvPr id="6" name="Picture 4">
            <a:extLst>
              <a:ext uri="{FF2B5EF4-FFF2-40B4-BE49-F238E27FC236}">
                <a16:creationId xmlns:a16="http://schemas.microsoft.com/office/drawing/2014/main" id="{DA67D73F-B3C3-56F6-564C-33D6231D3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94359" y="658368"/>
            <a:ext cx="11353165" cy="988568"/>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Stop just asking: “Does this patient have disease?”</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899795" y="2011521"/>
            <a:ext cx="4114800" cy="320040"/>
          </a:xfrm>
          <a:prstGeom prst="rect">
            <a:avLst/>
          </a:prstGeom>
          <a:noFill/>
          <a:ln/>
        </p:spPr>
        <p:txBody>
          <a:bodyPr wrap="square" lIns="0" tIns="0" rIns="0" bIns="0" rtlCol="0" anchor="ctr"/>
          <a:lstStyle/>
          <a:p>
            <a:pPr marL="0" indent="0" algn="ctr">
              <a:buNone/>
            </a:pPr>
            <a:r>
              <a:rPr lang="en-US" sz="2800" b="1" dirty="0">
                <a:solidFill>
                  <a:srgbClr val="002060"/>
                </a:solidFill>
                <a:latin typeface="Arial" panose="020B0604020202020204" pitchFamily="34" charset="0"/>
              </a:rPr>
              <a:t>OLD QUESTION</a:t>
            </a:r>
            <a:endParaRPr lang="en-US" sz="2800" dirty="0">
              <a:solidFill>
                <a:srgbClr val="002060"/>
              </a:solidFill>
              <a:latin typeface="Arial" panose="020B0604020202020204" pitchFamily="34" charset="0"/>
            </a:endParaRPr>
          </a:p>
        </p:txBody>
      </p:sp>
      <p:sp>
        <p:nvSpPr>
          <p:cNvPr id="4" name="Text 2"/>
          <p:cNvSpPr/>
          <p:nvPr/>
        </p:nvSpPr>
        <p:spPr>
          <a:xfrm>
            <a:off x="899795" y="2569146"/>
            <a:ext cx="4114800" cy="1097280"/>
          </a:xfrm>
          <a:prstGeom prst="rect">
            <a:avLst/>
          </a:prstGeom>
          <a:noFill/>
          <a:ln/>
        </p:spPr>
        <p:txBody>
          <a:bodyPr wrap="square" lIns="0" tIns="0" rIns="0" bIns="0" rtlCol="0" anchor="ctr">
            <a:normAutofit/>
          </a:bodyPr>
          <a:lstStyle/>
          <a:p>
            <a:pPr marL="0" indent="0" algn="ctr">
              <a:buNone/>
            </a:pPr>
            <a:r>
              <a:rPr lang="en-US" sz="2600" b="1" dirty="0">
                <a:latin typeface="Arial" panose="020B0604020202020204" pitchFamily="34" charset="0"/>
              </a:rPr>
              <a:t>Does my patient have cardiovascular disease?</a:t>
            </a:r>
            <a:endParaRPr lang="en-US" sz="2600" dirty="0">
              <a:latin typeface="Arial" panose="020B0604020202020204" pitchFamily="34" charset="0"/>
            </a:endParaRPr>
          </a:p>
        </p:txBody>
      </p:sp>
      <p:sp>
        <p:nvSpPr>
          <p:cNvPr id="5" name="Shape 3"/>
          <p:cNvSpPr/>
          <p:nvPr/>
        </p:nvSpPr>
        <p:spPr>
          <a:xfrm>
            <a:off x="5463540" y="2880550"/>
            <a:ext cx="1325880" cy="548640"/>
          </a:xfrm>
          <a:prstGeom prst="chevron">
            <a:avLst/>
          </a:prstGeom>
          <a:solidFill>
            <a:schemeClr val="accent1">
              <a:lumMod val="40000"/>
              <a:lumOff val="60000"/>
            </a:schemeClr>
          </a:solidFill>
          <a:ln w="12700">
            <a:solidFill>
              <a:srgbClr val="BFD1DD"/>
            </a:solidFill>
            <a:prstDash val="solid"/>
          </a:ln>
        </p:spPr>
        <p:txBody>
          <a:bodyPr/>
          <a:lstStyle/>
          <a:p>
            <a:endParaRPr lang="en-ZA" dirty="0">
              <a:latin typeface="Arial" panose="020B0604020202020204" pitchFamily="34" charset="0"/>
            </a:endParaRPr>
          </a:p>
        </p:txBody>
      </p:sp>
      <p:sp>
        <p:nvSpPr>
          <p:cNvPr id="6" name="Text 4"/>
          <p:cNvSpPr/>
          <p:nvPr/>
        </p:nvSpPr>
        <p:spPr>
          <a:xfrm>
            <a:off x="7340600" y="2061654"/>
            <a:ext cx="4114800" cy="320040"/>
          </a:xfrm>
          <a:prstGeom prst="rect">
            <a:avLst/>
          </a:prstGeom>
          <a:noFill/>
          <a:ln/>
        </p:spPr>
        <p:txBody>
          <a:bodyPr wrap="square" lIns="0" tIns="0" rIns="0" bIns="0" rtlCol="0" anchor="ctr"/>
          <a:lstStyle/>
          <a:p>
            <a:pPr marL="0" indent="0" algn="ctr">
              <a:buNone/>
            </a:pPr>
            <a:r>
              <a:rPr lang="en-US" sz="2800" b="1" dirty="0">
                <a:solidFill>
                  <a:srgbClr val="002060"/>
                </a:solidFill>
                <a:latin typeface="Arial" panose="020B0604020202020204" pitchFamily="34" charset="0"/>
              </a:rPr>
              <a:t>NEW QUESTION</a:t>
            </a:r>
            <a:endParaRPr lang="en-US" sz="2800" dirty="0">
              <a:solidFill>
                <a:srgbClr val="002060"/>
              </a:solidFill>
              <a:latin typeface="Arial" panose="020B0604020202020204" pitchFamily="34" charset="0"/>
            </a:endParaRPr>
          </a:p>
        </p:txBody>
      </p:sp>
      <p:sp>
        <p:nvSpPr>
          <p:cNvPr id="7" name="Text 5"/>
          <p:cNvSpPr/>
          <p:nvPr/>
        </p:nvSpPr>
        <p:spPr>
          <a:xfrm>
            <a:off x="6949440" y="2606230"/>
            <a:ext cx="4897120" cy="1097280"/>
          </a:xfrm>
          <a:prstGeom prst="rect">
            <a:avLst/>
          </a:prstGeom>
          <a:noFill/>
          <a:ln/>
        </p:spPr>
        <p:txBody>
          <a:bodyPr wrap="square" lIns="0" tIns="0" rIns="0" bIns="0" rtlCol="0" anchor="ctr">
            <a:normAutofit/>
          </a:bodyPr>
          <a:lstStyle/>
          <a:p>
            <a:pPr marL="0" indent="0" algn="ctr">
              <a:buNone/>
            </a:pPr>
            <a:r>
              <a:rPr lang="en-US" sz="2600" b="1" dirty="0">
                <a:latin typeface="Arial" panose="020B0604020202020204" pitchFamily="34" charset="0"/>
              </a:rPr>
              <a:t>What is this patient’s future risk — and can I modify it?</a:t>
            </a:r>
            <a:endParaRPr lang="en-US" sz="2600" dirty="0">
              <a:latin typeface="Arial" panose="020B0604020202020204" pitchFamily="34" charset="0"/>
            </a:endParaRPr>
          </a:p>
        </p:txBody>
      </p:sp>
      <p:sp>
        <p:nvSpPr>
          <p:cNvPr id="8" name="Text 6"/>
          <p:cNvSpPr/>
          <p:nvPr/>
        </p:nvSpPr>
        <p:spPr>
          <a:xfrm>
            <a:off x="1487170" y="4451983"/>
            <a:ext cx="9278620" cy="970281"/>
          </a:xfrm>
          <a:prstGeom prst="rect">
            <a:avLst/>
          </a:prstGeom>
          <a:noFill/>
          <a:ln/>
        </p:spPr>
        <p:txBody>
          <a:bodyPr wrap="square" lIns="0" tIns="0" rIns="0" bIns="0" rtlCol="0" anchor="ctr"/>
          <a:lstStyle/>
          <a:p>
            <a:pPr marL="0" indent="0" algn="ctr">
              <a:buNone/>
            </a:pPr>
            <a:r>
              <a:rPr lang="en-US" sz="2800" b="1" dirty="0">
                <a:solidFill>
                  <a:srgbClr val="176B9B"/>
                </a:solidFill>
                <a:latin typeface="Arial" panose="020B0604020202020204" pitchFamily="34" charset="0"/>
              </a:rPr>
              <a:t>Diagnosis  →  Risk prediction  →  Risk modification</a:t>
            </a:r>
            <a:endParaRPr lang="en-US" sz="280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16</a:t>
            </a:fld>
            <a:endParaRPr lang="en-US" dirty="0"/>
          </a:p>
        </p:txBody>
      </p:sp>
      <p:pic>
        <p:nvPicPr>
          <p:cNvPr id="9" name="Picture 4">
            <a:extLst>
              <a:ext uri="{FF2B5EF4-FFF2-40B4-BE49-F238E27FC236}">
                <a16:creationId xmlns:a16="http://schemas.microsoft.com/office/drawing/2014/main" id="{8EB94110-D2AF-30A8-936F-95B4C46A79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94360" y="595965"/>
            <a:ext cx="10972800" cy="967232"/>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Predictive primary care: more inputs, better decisions?</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713232" y="2178304"/>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4" name="Text 2"/>
          <p:cNvSpPr/>
          <p:nvPr/>
        </p:nvSpPr>
        <p:spPr>
          <a:xfrm>
            <a:off x="786384" y="230022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Age / sex</a:t>
            </a:r>
            <a:endParaRPr lang="en-US" sz="2000" dirty="0">
              <a:latin typeface="Arial" panose="020B0604020202020204" pitchFamily="34" charset="0"/>
            </a:endParaRPr>
          </a:p>
        </p:txBody>
      </p:sp>
      <p:sp>
        <p:nvSpPr>
          <p:cNvPr id="5" name="Shape 3"/>
          <p:cNvSpPr/>
          <p:nvPr/>
        </p:nvSpPr>
        <p:spPr>
          <a:xfrm>
            <a:off x="3621024" y="2170143"/>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6" name="Text 4"/>
          <p:cNvSpPr/>
          <p:nvPr/>
        </p:nvSpPr>
        <p:spPr>
          <a:xfrm>
            <a:off x="3621024" y="230022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BP</a:t>
            </a:r>
            <a:endParaRPr lang="en-US" sz="2000" dirty="0">
              <a:latin typeface="Arial" panose="020B0604020202020204" pitchFamily="34" charset="0"/>
            </a:endParaRPr>
          </a:p>
        </p:txBody>
      </p:sp>
      <p:sp>
        <p:nvSpPr>
          <p:cNvPr id="7" name="Shape 5"/>
          <p:cNvSpPr/>
          <p:nvPr/>
        </p:nvSpPr>
        <p:spPr>
          <a:xfrm>
            <a:off x="6382512" y="2162130"/>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8" name="Text 6"/>
          <p:cNvSpPr/>
          <p:nvPr/>
        </p:nvSpPr>
        <p:spPr>
          <a:xfrm>
            <a:off x="6455664" y="230022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Smoking</a:t>
            </a:r>
            <a:endParaRPr lang="en-US" sz="2000" dirty="0">
              <a:latin typeface="Arial" panose="020B0604020202020204" pitchFamily="34" charset="0"/>
            </a:endParaRPr>
          </a:p>
        </p:txBody>
      </p:sp>
      <p:sp>
        <p:nvSpPr>
          <p:cNvPr id="9" name="Shape 7"/>
          <p:cNvSpPr/>
          <p:nvPr/>
        </p:nvSpPr>
        <p:spPr>
          <a:xfrm>
            <a:off x="9144000" y="2134698"/>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0" name="Text 8"/>
          <p:cNvSpPr/>
          <p:nvPr/>
        </p:nvSpPr>
        <p:spPr>
          <a:xfrm>
            <a:off x="9290304" y="230022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Lipids</a:t>
            </a:r>
            <a:endParaRPr lang="en-US" sz="2000" dirty="0">
              <a:latin typeface="Arial" panose="020B0604020202020204" pitchFamily="34" charset="0"/>
            </a:endParaRPr>
          </a:p>
        </p:txBody>
      </p:sp>
      <p:sp>
        <p:nvSpPr>
          <p:cNvPr id="11" name="Shape 9"/>
          <p:cNvSpPr/>
          <p:nvPr/>
        </p:nvSpPr>
        <p:spPr>
          <a:xfrm>
            <a:off x="713232" y="2864104"/>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2" name="Text 10"/>
          <p:cNvSpPr/>
          <p:nvPr/>
        </p:nvSpPr>
        <p:spPr>
          <a:xfrm>
            <a:off x="786384" y="299618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Diabetes</a:t>
            </a:r>
            <a:endParaRPr lang="en-US" sz="2000" dirty="0">
              <a:latin typeface="Arial" panose="020B0604020202020204" pitchFamily="34" charset="0"/>
            </a:endParaRPr>
          </a:p>
        </p:txBody>
      </p:sp>
      <p:sp>
        <p:nvSpPr>
          <p:cNvPr id="13" name="Shape 11"/>
          <p:cNvSpPr/>
          <p:nvPr/>
        </p:nvSpPr>
        <p:spPr>
          <a:xfrm>
            <a:off x="3547872" y="2864104"/>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4" name="Text 12"/>
          <p:cNvSpPr/>
          <p:nvPr/>
        </p:nvSpPr>
        <p:spPr>
          <a:xfrm>
            <a:off x="3621024" y="299618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eGFR + ACR</a:t>
            </a:r>
            <a:endParaRPr lang="en-US" sz="2000" dirty="0">
              <a:latin typeface="Arial" panose="020B0604020202020204" pitchFamily="34" charset="0"/>
            </a:endParaRPr>
          </a:p>
        </p:txBody>
      </p:sp>
      <p:sp>
        <p:nvSpPr>
          <p:cNvPr id="15" name="Shape 13"/>
          <p:cNvSpPr/>
          <p:nvPr/>
        </p:nvSpPr>
        <p:spPr>
          <a:xfrm>
            <a:off x="6382512" y="2864104"/>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6" name="Text 14"/>
          <p:cNvSpPr/>
          <p:nvPr/>
        </p:nvSpPr>
        <p:spPr>
          <a:xfrm>
            <a:off x="6455664" y="299618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Family history</a:t>
            </a:r>
            <a:endParaRPr lang="en-US" sz="2000" dirty="0">
              <a:latin typeface="Arial" panose="020B0604020202020204" pitchFamily="34" charset="0"/>
            </a:endParaRPr>
          </a:p>
        </p:txBody>
      </p:sp>
      <p:sp>
        <p:nvSpPr>
          <p:cNvPr id="17" name="Shape 15"/>
          <p:cNvSpPr/>
          <p:nvPr/>
        </p:nvSpPr>
        <p:spPr>
          <a:xfrm>
            <a:off x="9217152" y="2864104"/>
            <a:ext cx="26212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8" name="Text 16"/>
          <p:cNvSpPr/>
          <p:nvPr/>
        </p:nvSpPr>
        <p:spPr>
          <a:xfrm>
            <a:off x="9290304" y="299618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Pregnancy history</a:t>
            </a:r>
            <a:endParaRPr lang="en-US" sz="2000" dirty="0">
              <a:latin typeface="Arial" panose="020B0604020202020204" pitchFamily="34" charset="0"/>
            </a:endParaRPr>
          </a:p>
        </p:txBody>
      </p:sp>
      <p:sp>
        <p:nvSpPr>
          <p:cNvPr id="19" name="Shape 17"/>
          <p:cNvSpPr/>
          <p:nvPr/>
        </p:nvSpPr>
        <p:spPr>
          <a:xfrm>
            <a:off x="713232" y="3549904"/>
            <a:ext cx="2621280" cy="566928"/>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20" name="Text 18"/>
          <p:cNvSpPr/>
          <p:nvPr/>
        </p:nvSpPr>
        <p:spPr>
          <a:xfrm>
            <a:off x="786384" y="369214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Selected imaging</a:t>
            </a:r>
            <a:endParaRPr lang="en-US" sz="2000" dirty="0">
              <a:latin typeface="Arial" panose="020B0604020202020204" pitchFamily="34" charset="0"/>
            </a:endParaRPr>
          </a:p>
        </p:txBody>
      </p:sp>
      <p:sp>
        <p:nvSpPr>
          <p:cNvPr id="21" name="Shape 19"/>
          <p:cNvSpPr/>
          <p:nvPr/>
        </p:nvSpPr>
        <p:spPr>
          <a:xfrm>
            <a:off x="3547872" y="3549904"/>
            <a:ext cx="2621280" cy="566928"/>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22" name="Text 20"/>
          <p:cNvSpPr/>
          <p:nvPr/>
        </p:nvSpPr>
        <p:spPr>
          <a:xfrm>
            <a:off x="3621024" y="369214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Biomarkers</a:t>
            </a:r>
            <a:endParaRPr lang="en-US" sz="2000" dirty="0">
              <a:latin typeface="Arial" panose="020B0604020202020204" pitchFamily="34" charset="0"/>
            </a:endParaRPr>
          </a:p>
        </p:txBody>
      </p:sp>
      <p:sp>
        <p:nvSpPr>
          <p:cNvPr id="23" name="Shape 21"/>
          <p:cNvSpPr/>
          <p:nvPr/>
        </p:nvSpPr>
        <p:spPr>
          <a:xfrm>
            <a:off x="6382512" y="3549904"/>
            <a:ext cx="2621280" cy="566928"/>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24" name="Text 22"/>
          <p:cNvSpPr/>
          <p:nvPr/>
        </p:nvSpPr>
        <p:spPr>
          <a:xfrm>
            <a:off x="6455664" y="3692144"/>
            <a:ext cx="2459970"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Genomics?</a:t>
            </a:r>
            <a:endParaRPr lang="en-US" sz="2000" dirty="0">
              <a:latin typeface="Arial" panose="020B0604020202020204" pitchFamily="34" charset="0"/>
            </a:endParaRPr>
          </a:p>
        </p:txBody>
      </p:sp>
      <p:sp>
        <p:nvSpPr>
          <p:cNvPr id="25" name="Shape 23"/>
          <p:cNvSpPr/>
          <p:nvPr/>
        </p:nvSpPr>
        <p:spPr>
          <a:xfrm>
            <a:off x="2225040" y="4858514"/>
            <a:ext cx="7660640" cy="1325880"/>
          </a:xfrm>
          <a:prstGeom prst="roundRect">
            <a:avLst/>
          </a:prstGeom>
          <a:solidFill>
            <a:srgbClr val="FFF4E8"/>
          </a:solidFill>
          <a:ln w="12700">
            <a:solidFill>
              <a:srgbClr val="EACBA9"/>
            </a:solidFill>
            <a:prstDash val="solid"/>
          </a:ln>
        </p:spPr>
        <p:txBody>
          <a:bodyPr/>
          <a:lstStyle/>
          <a:p>
            <a:endParaRPr lang="en-ZA" sz="2000" dirty="0">
              <a:latin typeface="Arial" panose="020B0604020202020204" pitchFamily="34" charset="0"/>
            </a:endParaRPr>
          </a:p>
        </p:txBody>
      </p:sp>
      <p:sp>
        <p:nvSpPr>
          <p:cNvPr id="26" name="Text 24"/>
          <p:cNvSpPr/>
          <p:nvPr/>
        </p:nvSpPr>
        <p:spPr>
          <a:xfrm>
            <a:off x="3261360" y="5087114"/>
            <a:ext cx="5669280" cy="320040"/>
          </a:xfrm>
          <a:prstGeom prst="rect">
            <a:avLst/>
          </a:prstGeom>
          <a:noFill/>
          <a:ln/>
        </p:spPr>
        <p:txBody>
          <a:bodyPr wrap="square" lIns="0" tIns="0" rIns="0" bIns="0" rtlCol="0" anchor="ctr"/>
          <a:lstStyle/>
          <a:p>
            <a:pPr marL="0" indent="0" algn="ctr">
              <a:buNone/>
            </a:pPr>
            <a:r>
              <a:rPr lang="en-US" sz="2400" b="1" dirty="0">
                <a:solidFill>
                  <a:srgbClr val="D77A36"/>
                </a:solidFill>
                <a:latin typeface="Arial" panose="020B0604020202020204" pitchFamily="34" charset="0"/>
              </a:rPr>
              <a:t>MORE TESTING ≠ BETTER MEDICINE</a:t>
            </a:r>
            <a:endParaRPr lang="en-US" sz="2400" dirty="0">
              <a:latin typeface="Arial" panose="020B0604020202020204" pitchFamily="34" charset="0"/>
            </a:endParaRPr>
          </a:p>
        </p:txBody>
      </p:sp>
      <p:sp>
        <p:nvSpPr>
          <p:cNvPr id="27" name="Text 25"/>
          <p:cNvSpPr/>
          <p:nvPr/>
        </p:nvSpPr>
        <p:spPr>
          <a:xfrm>
            <a:off x="2225040" y="5399534"/>
            <a:ext cx="7660640" cy="548640"/>
          </a:xfrm>
          <a:prstGeom prst="rect">
            <a:avLst/>
          </a:prstGeom>
          <a:noFill/>
          <a:ln/>
        </p:spPr>
        <p:txBody>
          <a:bodyPr wrap="square" lIns="0" tIns="0" rIns="0" bIns="0" rtlCol="0" anchor="ctr"/>
          <a:lstStyle/>
          <a:p>
            <a:pPr marL="0" indent="0" algn="ctr">
              <a:buNone/>
            </a:pPr>
            <a:r>
              <a:rPr lang="en-US" sz="1700" b="1" dirty="0">
                <a:solidFill>
                  <a:srgbClr val="172A3A"/>
                </a:solidFill>
                <a:latin typeface="Arial" panose="020B0604020202020204" pitchFamily="34" charset="0"/>
              </a:rPr>
              <a:t>A predictive test is useful only if it meaningfully changes management</a:t>
            </a:r>
            <a:r>
              <a:rPr lang="en-US" sz="1700" dirty="0">
                <a:solidFill>
                  <a:srgbClr val="172A3A"/>
                </a:solidFill>
                <a:latin typeface="Arial" panose="020B0604020202020204" pitchFamily="34" charset="0"/>
              </a:rPr>
              <a:t>.</a:t>
            </a:r>
            <a:endParaRPr lang="en-US" sz="1700" dirty="0">
              <a:latin typeface="Arial" panose="020B0604020202020204" pitchFamily="34" charset="0"/>
            </a:endParaRPr>
          </a:p>
        </p:txBody>
      </p:sp>
      <p:sp>
        <p:nvSpPr>
          <p:cNvPr id="28"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17</a:t>
            </a:fld>
            <a:endParaRPr lang="en-US" dirty="0"/>
          </a:p>
        </p:txBody>
      </p:sp>
      <p:pic>
        <p:nvPicPr>
          <p:cNvPr id="29" name="Picture 4">
            <a:extLst>
              <a:ext uri="{FF2B5EF4-FFF2-40B4-BE49-F238E27FC236}">
                <a16:creationId xmlns:a16="http://schemas.microsoft.com/office/drawing/2014/main" id="{EC757206-AB18-ECA4-494D-C15382682E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1020" y="388492"/>
            <a:ext cx="11109960" cy="904875"/>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Hypertension: the shift is already visible</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541020" y="1454076"/>
            <a:ext cx="3657600" cy="274320"/>
          </a:xfrm>
          <a:prstGeom prst="rect">
            <a:avLst/>
          </a:prstGeom>
          <a:noFill/>
          <a:ln/>
        </p:spPr>
        <p:txBody>
          <a:bodyPr wrap="square" lIns="0" tIns="0" rIns="0" bIns="0" rtlCol="0" anchor="ctr"/>
          <a:lstStyle/>
          <a:p>
            <a:pPr marL="0" indent="0">
              <a:buNone/>
            </a:pPr>
            <a:r>
              <a:rPr lang="en-US" sz="2000" b="1" dirty="0">
                <a:solidFill>
                  <a:schemeClr val="accent1">
                    <a:lumMod val="75000"/>
                  </a:schemeClr>
                </a:solidFill>
                <a:latin typeface="Arial" panose="020B0604020202020204" pitchFamily="34" charset="0"/>
              </a:rPr>
              <a:t>INTERNATIONAL DIRECTION </a:t>
            </a:r>
            <a:endParaRPr lang="en-US" sz="2000" dirty="0">
              <a:solidFill>
                <a:schemeClr val="accent1">
                  <a:lumMod val="75000"/>
                </a:schemeClr>
              </a:solidFill>
              <a:latin typeface="Arial" panose="020B0604020202020204" pitchFamily="34" charset="0"/>
            </a:endParaRPr>
          </a:p>
        </p:txBody>
      </p:sp>
      <p:sp>
        <p:nvSpPr>
          <p:cNvPr id="4" name="Text 2"/>
          <p:cNvSpPr/>
          <p:nvPr/>
        </p:nvSpPr>
        <p:spPr>
          <a:xfrm>
            <a:off x="860814" y="1401243"/>
            <a:ext cx="6774426" cy="4857136"/>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b="1" dirty="0">
                <a:solidFill>
                  <a:srgbClr val="172A3A"/>
                </a:solidFill>
                <a:latin typeface="Arial" panose="020B0604020202020204" pitchFamily="34" charset="0"/>
              </a:rPr>
              <a:t>Treat the patient’s total cardiovascular risk, not the BP number alone</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Use validated home BP monitoring to complement office measurements</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Earlier treatment and tighter control in appropriate patients</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Simplify regimens — including single-pill combinations where appropriate</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Integrate renal, metabolic and cardiovascular risk assessment</a:t>
            </a:r>
            <a:endParaRPr lang="en-US" b="1" dirty="0">
              <a:latin typeface="Arial" panose="020B0604020202020204" pitchFamily="34" charset="0"/>
            </a:endParaRPr>
          </a:p>
        </p:txBody>
      </p:sp>
      <p:sp>
        <p:nvSpPr>
          <p:cNvPr id="5" name="Shape 3"/>
          <p:cNvSpPr/>
          <p:nvPr/>
        </p:nvSpPr>
        <p:spPr>
          <a:xfrm>
            <a:off x="7955280" y="1615440"/>
            <a:ext cx="3566160" cy="3383280"/>
          </a:xfrm>
          <a:prstGeom prst="roundRect">
            <a:avLst/>
          </a:prstGeom>
          <a:solidFill>
            <a:srgbClr val="E9F4F8"/>
          </a:solidFill>
          <a:ln w="12700">
            <a:solidFill>
              <a:srgbClr val="B9DDE8"/>
            </a:solidFill>
            <a:prstDash val="solid"/>
          </a:ln>
        </p:spPr>
        <p:txBody>
          <a:bodyPr/>
          <a:lstStyle/>
          <a:p>
            <a:endParaRPr lang="en-ZA" dirty="0">
              <a:latin typeface="Arial" panose="020B0604020202020204" pitchFamily="34" charset="0"/>
            </a:endParaRPr>
          </a:p>
        </p:txBody>
      </p:sp>
      <p:sp>
        <p:nvSpPr>
          <p:cNvPr id="6" name="Text 4"/>
          <p:cNvSpPr/>
          <p:nvPr/>
        </p:nvSpPr>
        <p:spPr>
          <a:xfrm>
            <a:off x="8458200" y="2389125"/>
            <a:ext cx="2560320" cy="640080"/>
          </a:xfrm>
          <a:prstGeom prst="rect">
            <a:avLst/>
          </a:prstGeom>
          <a:noFill/>
          <a:ln/>
        </p:spPr>
        <p:txBody>
          <a:bodyPr wrap="square" lIns="0" tIns="0" rIns="0" bIns="0" rtlCol="0" anchor="ctr"/>
          <a:lstStyle/>
          <a:p>
            <a:pPr marL="0" indent="0" algn="ctr">
              <a:buNone/>
            </a:pPr>
            <a:r>
              <a:rPr lang="en-US" sz="3600" b="1" dirty="0">
                <a:solidFill>
                  <a:srgbClr val="0B2E4F"/>
                </a:solidFill>
                <a:latin typeface="Arial" panose="020B0604020202020204" pitchFamily="34" charset="0"/>
              </a:rPr>
              <a:t>&lt;130/80</a:t>
            </a:r>
            <a:endParaRPr lang="en-US" sz="3600" dirty="0">
              <a:latin typeface="Arial" panose="020B0604020202020204" pitchFamily="34" charset="0"/>
            </a:endParaRPr>
          </a:p>
        </p:txBody>
      </p:sp>
      <p:sp>
        <p:nvSpPr>
          <p:cNvPr id="7" name="Text 5"/>
          <p:cNvSpPr/>
          <p:nvPr/>
        </p:nvSpPr>
        <p:spPr>
          <a:xfrm>
            <a:off x="9098280" y="2945067"/>
            <a:ext cx="1280160" cy="274320"/>
          </a:xfrm>
          <a:prstGeom prst="rect">
            <a:avLst/>
          </a:prstGeom>
          <a:noFill/>
          <a:ln/>
        </p:spPr>
        <p:txBody>
          <a:bodyPr wrap="square" lIns="0" tIns="0" rIns="0" bIns="0" rtlCol="0" anchor="ctr"/>
          <a:lstStyle/>
          <a:p>
            <a:pPr marL="0" indent="0" algn="ctr">
              <a:buNone/>
            </a:pPr>
            <a:r>
              <a:rPr lang="en-US" sz="2000" dirty="0">
                <a:solidFill>
                  <a:srgbClr val="002060"/>
                </a:solidFill>
                <a:latin typeface="Arial" panose="020B0604020202020204" pitchFamily="34" charset="0"/>
              </a:rPr>
              <a:t>mmHg</a:t>
            </a:r>
          </a:p>
        </p:txBody>
      </p:sp>
      <p:sp>
        <p:nvSpPr>
          <p:cNvPr id="8" name="Text 6"/>
          <p:cNvSpPr/>
          <p:nvPr/>
        </p:nvSpPr>
        <p:spPr>
          <a:xfrm>
            <a:off x="8285480" y="3457957"/>
            <a:ext cx="2905760" cy="1191768"/>
          </a:xfrm>
          <a:prstGeom prst="rect">
            <a:avLst/>
          </a:prstGeom>
          <a:noFill/>
          <a:ln/>
        </p:spPr>
        <p:txBody>
          <a:bodyPr wrap="square" lIns="0" tIns="0" rIns="0" bIns="0" rtlCol="0" anchor="ctr">
            <a:normAutofit/>
          </a:bodyPr>
          <a:lstStyle/>
          <a:p>
            <a:pPr marL="0" indent="0" algn="ctr">
              <a:buNone/>
            </a:pPr>
            <a:r>
              <a:rPr lang="en-US" sz="1400" dirty="0">
                <a:solidFill>
                  <a:srgbClr val="172A3A"/>
                </a:solidFill>
                <a:latin typeface="Arial" panose="020B0604020202020204" pitchFamily="34" charset="0"/>
              </a:rPr>
              <a:t>A common target in the 2025 ACC/AHA guideline — individualise and apply local guidance.</a:t>
            </a:r>
            <a:endParaRPr lang="en-US" sz="1400" dirty="0">
              <a:latin typeface="Arial" panose="020B0604020202020204" pitchFamily="34" charset="0"/>
            </a:endParaRPr>
          </a:p>
        </p:txBody>
      </p:sp>
      <p:sp>
        <p:nvSpPr>
          <p:cNvPr id="9" name="Text 7"/>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2025 ACC/AHA High Blood Pressure Guideline. professional.heart.org</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18</a:t>
            </a:fld>
            <a:endParaRPr lang="en-US" dirty="0"/>
          </a:p>
        </p:txBody>
      </p:sp>
      <p:pic>
        <p:nvPicPr>
          <p:cNvPr id="10" name="Picture 4">
            <a:extLst>
              <a:ext uri="{FF2B5EF4-FFF2-40B4-BE49-F238E27FC236}">
                <a16:creationId xmlns:a16="http://schemas.microsoft.com/office/drawing/2014/main" id="{A371ECFE-04B6-B288-7D39-F9BB5AFD6B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solidFill>
              <a:srgbClr val="0B2E4F"/>
            </a:solidFill>
            <a:prstDash val="solid"/>
          </a:ln>
        </p:spPr>
        <p:txBody>
          <a:bodyPr/>
          <a:lstStyle/>
          <a:p>
            <a:endParaRPr lang="en-ZA" dirty="0">
              <a:latin typeface="Arial" panose="020B0604020202020204" pitchFamily="34" charset="0"/>
            </a:endParaRPr>
          </a:p>
        </p:txBody>
      </p:sp>
      <p:sp>
        <p:nvSpPr>
          <p:cNvPr id="3" name="Text 1"/>
          <p:cNvSpPr/>
          <p:nvPr/>
        </p:nvSpPr>
        <p:spPr>
          <a:xfrm>
            <a:off x="731520" y="1188720"/>
            <a:ext cx="1097280" cy="640080"/>
          </a:xfrm>
          <a:prstGeom prst="rect">
            <a:avLst/>
          </a:prstGeom>
          <a:noFill/>
          <a:ln/>
        </p:spPr>
        <p:txBody>
          <a:bodyPr wrap="square" lIns="0" tIns="0" rIns="0" bIns="0" rtlCol="0" anchor="ctr"/>
          <a:lstStyle/>
          <a:p>
            <a:pPr marL="0" indent="0">
              <a:buNone/>
            </a:pPr>
            <a:r>
              <a:rPr lang="en-US" sz="3400" b="1" dirty="0">
                <a:solidFill>
                  <a:srgbClr val="2AA8C7"/>
                </a:solidFill>
                <a:latin typeface="Arial" panose="020B0604020202020204" pitchFamily="34" charset="0"/>
              </a:rPr>
              <a:t>03</a:t>
            </a:r>
            <a:endParaRPr lang="en-US" sz="3400" dirty="0">
              <a:latin typeface="Arial" panose="020B0604020202020204" pitchFamily="34" charset="0"/>
            </a:endParaRPr>
          </a:p>
        </p:txBody>
      </p:sp>
      <p:sp>
        <p:nvSpPr>
          <p:cNvPr id="4" name="Text 2"/>
          <p:cNvSpPr/>
          <p:nvPr/>
        </p:nvSpPr>
        <p:spPr>
          <a:xfrm>
            <a:off x="731520" y="1965960"/>
            <a:ext cx="10515600" cy="1097280"/>
          </a:xfrm>
          <a:prstGeom prst="rect">
            <a:avLst/>
          </a:prstGeom>
          <a:noFill/>
          <a:ln/>
        </p:spPr>
        <p:txBody>
          <a:bodyPr wrap="square" lIns="0" tIns="0" rIns="0" bIns="0" rtlCol="0" anchor="ctr">
            <a:normAutofit/>
          </a:bodyPr>
          <a:lstStyle/>
          <a:p>
            <a:pPr marL="0" indent="0">
              <a:buNone/>
            </a:pPr>
            <a:r>
              <a:rPr lang="en-US" sz="3400" b="1" dirty="0">
                <a:solidFill>
                  <a:srgbClr val="FF0000"/>
                </a:solidFill>
                <a:effectLst>
                  <a:outerShdw blurRad="38100" dist="38100" dir="2700000" algn="tl">
                    <a:srgbClr val="000000">
                      <a:alpha val="43137"/>
                    </a:srgbClr>
                  </a:outerShdw>
                </a:effectLst>
                <a:latin typeface="Arial" panose="020B0604020202020204" pitchFamily="34" charset="0"/>
              </a:rPr>
              <a:t>Cardio–renal–metabolic integration</a:t>
            </a:r>
            <a:endParaRPr lang="en-US" sz="34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5" name="Text 3"/>
          <p:cNvSpPr/>
          <p:nvPr/>
        </p:nvSpPr>
        <p:spPr>
          <a:xfrm>
            <a:off x="749808" y="3063240"/>
            <a:ext cx="11076432" cy="1640840"/>
          </a:xfrm>
          <a:prstGeom prst="rect">
            <a:avLst/>
          </a:prstGeom>
          <a:noFill/>
          <a:ln/>
        </p:spPr>
        <p:txBody>
          <a:bodyPr wrap="square" lIns="0" tIns="0" rIns="0" bIns="0" rtlCol="0" anchor="ctr">
            <a:normAutofit/>
          </a:bodyPr>
          <a:lstStyle/>
          <a:p>
            <a:pPr marL="0" indent="0">
              <a:lnSpc>
                <a:spcPct val="150000"/>
              </a:lnSpc>
              <a:buNone/>
            </a:pPr>
            <a:r>
              <a:rPr lang="en-US" sz="2000" b="1" dirty="0">
                <a:latin typeface="Arial" panose="020B0604020202020204" pitchFamily="34" charset="0"/>
              </a:rPr>
              <a:t>The silos are dissolving: heart, kidney, diabetes and obesity increasingly share mechanisms, risk and therapies.</a:t>
            </a: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19</a:t>
            </a:fld>
            <a:endParaRPr lang="en-US" dirty="0"/>
          </a:p>
        </p:txBody>
      </p:sp>
      <p:pic>
        <p:nvPicPr>
          <p:cNvPr id="6" name="Picture 4">
            <a:extLst>
              <a:ext uri="{FF2B5EF4-FFF2-40B4-BE49-F238E27FC236}">
                <a16:creationId xmlns:a16="http://schemas.microsoft.com/office/drawing/2014/main" id="{26B227D9-6C14-0881-1B09-8B753835F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94360" y="546608"/>
            <a:ext cx="10972800" cy="566928"/>
          </a:xfrm>
          <a:prstGeom prst="rect">
            <a:avLst/>
          </a:prstGeom>
          <a:noFill/>
          <a:ln/>
        </p:spPr>
        <p:txBody>
          <a:bodyPr wrap="square" lIns="0" tIns="0" rIns="0" bIns="0" rtlCol="0" anchor="ctr"/>
          <a:lstStyle/>
          <a:p>
            <a:pPr marL="0" indent="0">
              <a:buNone/>
            </a:pPr>
            <a:r>
              <a:rPr lang="en-US" sz="2700" b="1" dirty="0">
                <a:solidFill>
                  <a:srgbClr val="FF0000"/>
                </a:solidFill>
                <a:latin typeface="Arial" panose="020B0604020202020204" pitchFamily="34" charset="0"/>
              </a:rPr>
              <a:t>The artificial silos are disappearing</a:t>
            </a:r>
            <a:endParaRPr lang="en-US" sz="2700" dirty="0">
              <a:solidFill>
                <a:srgbClr val="FF0000"/>
              </a:solidFill>
              <a:latin typeface="Arial" panose="020B0604020202020204" pitchFamily="34" charset="0"/>
            </a:endParaRPr>
          </a:p>
        </p:txBody>
      </p:sp>
      <p:sp>
        <p:nvSpPr>
          <p:cNvPr id="13" name="Text 11"/>
          <p:cNvSpPr/>
          <p:nvPr/>
        </p:nvSpPr>
        <p:spPr>
          <a:xfrm>
            <a:off x="1463040" y="5356733"/>
            <a:ext cx="9250680" cy="1181227"/>
          </a:xfrm>
          <a:prstGeom prst="rect">
            <a:avLst/>
          </a:prstGeom>
          <a:noFill/>
          <a:ln/>
        </p:spPr>
        <p:txBody>
          <a:bodyPr wrap="square" lIns="0" tIns="0" rIns="0" bIns="0" rtlCol="0" anchor="ctr"/>
          <a:lstStyle/>
          <a:p>
            <a:pPr marL="0" indent="0" algn="ctr">
              <a:buNone/>
            </a:pPr>
            <a:r>
              <a:rPr lang="en-US" sz="2400" b="1" dirty="0">
                <a:solidFill>
                  <a:srgbClr val="0B2E4F"/>
                </a:solidFill>
                <a:latin typeface="Arial" panose="020B0604020202020204" pitchFamily="34" charset="0"/>
              </a:rPr>
              <a:t>Shared biology • shared risk • shared therapeutic opportunities</a:t>
            </a:r>
            <a:endParaRPr lang="en-US" sz="240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20</a:t>
            </a:fld>
            <a:endParaRPr lang="en-US" dirty="0"/>
          </a:p>
        </p:txBody>
      </p:sp>
      <p:pic>
        <p:nvPicPr>
          <p:cNvPr id="14" name="Picture 4">
            <a:extLst>
              <a:ext uri="{FF2B5EF4-FFF2-40B4-BE49-F238E27FC236}">
                <a16:creationId xmlns:a16="http://schemas.microsoft.com/office/drawing/2014/main" id="{ADC13018-9793-94AA-CD86-2A0B776DC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Diagram 14">
            <a:extLst>
              <a:ext uri="{FF2B5EF4-FFF2-40B4-BE49-F238E27FC236}">
                <a16:creationId xmlns:a16="http://schemas.microsoft.com/office/drawing/2014/main" id="{179FF86C-EC61-A314-7723-84C54141340A}"/>
              </a:ext>
            </a:extLst>
          </p:cNvPr>
          <p:cNvGraphicFramePr/>
          <p:nvPr>
            <p:extLst>
              <p:ext uri="{D42A27DB-BD31-4B8C-83A1-F6EECF244321}">
                <p14:modId xmlns:p14="http://schemas.microsoft.com/office/powerpoint/2010/main" val="1652414084"/>
              </p:ext>
            </p:extLst>
          </p:nvPr>
        </p:nvGraphicFramePr>
        <p:xfrm>
          <a:off x="2367280" y="1192467"/>
          <a:ext cx="7457440" cy="4473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94360" y="658367"/>
            <a:ext cx="10972800" cy="904875"/>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CKD: creatinine is not enough</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3444240" y="1861185"/>
            <a:ext cx="2011680" cy="731520"/>
          </a:xfrm>
          <a:prstGeom prst="rect">
            <a:avLst/>
          </a:prstGeom>
          <a:noFill/>
          <a:ln/>
        </p:spPr>
        <p:txBody>
          <a:bodyPr wrap="square" lIns="0" tIns="0" rIns="0" bIns="0" rtlCol="0" anchor="ctr"/>
          <a:lstStyle/>
          <a:p>
            <a:pPr marL="0" indent="0" algn="ctr">
              <a:buNone/>
            </a:pPr>
            <a:r>
              <a:rPr lang="en-US" sz="3800" b="1" dirty="0">
                <a:solidFill>
                  <a:srgbClr val="176B9B"/>
                </a:solidFill>
                <a:latin typeface="Arial" panose="020B0604020202020204" pitchFamily="34" charset="0"/>
              </a:rPr>
              <a:t>eGFR</a:t>
            </a:r>
            <a:endParaRPr lang="en-US" sz="3800" dirty="0">
              <a:latin typeface="Arial" panose="020B0604020202020204" pitchFamily="34" charset="0"/>
            </a:endParaRPr>
          </a:p>
        </p:txBody>
      </p:sp>
      <p:sp>
        <p:nvSpPr>
          <p:cNvPr id="4" name="Text 2"/>
          <p:cNvSpPr/>
          <p:nvPr/>
        </p:nvSpPr>
        <p:spPr>
          <a:xfrm>
            <a:off x="5455920" y="1920240"/>
            <a:ext cx="640080" cy="640080"/>
          </a:xfrm>
          <a:prstGeom prst="rect">
            <a:avLst/>
          </a:prstGeom>
          <a:noFill/>
          <a:ln/>
        </p:spPr>
        <p:txBody>
          <a:bodyPr wrap="square" lIns="0" tIns="0" rIns="0" bIns="0" rtlCol="0" anchor="ctr"/>
          <a:lstStyle/>
          <a:p>
            <a:pPr marL="0" indent="0" algn="ctr">
              <a:buNone/>
            </a:pPr>
            <a:r>
              <a:rPr lang="en-US" sz="3400" b="1" dirty="0">
                <a:solidFill>
                  <a:srgbClr val="60788A"/>
                </a:solidFill>
                <a:latin typeface="Arial" panose="020B0604020202020204" pitchFamily="34" charset="0"/>
              </a:rPr>
              <a:t>+</a:t>
            </a:r>
            <a:endParaRPr lang="en-US" sz="3400" dirty="0">
              <a:latin typeface="Arial" panose="020B0604020202020204" pitchFamily="34" charset="0"/>
            </a:endParaRPr>
          </a:p>
        </p:txBody>
      </p:sp>
      <p:sp>
        <p:nvSpPr>
          <p:cNvPr id="5" name="Text 3"/>
          <p:cNvSpPr/>
          <p:nvPr/>
        </p:nvSpPr>
        <p:spPr>
          <a:xfrm>
            <a:off x="6283960" y="1861185"/>
            <a:ext cx="2560320" cy="731520"/>
          </a:xfrm>
          <a:prstGeom prst="rect">
            <a:avLst/>
          </a:prstGeom>
          <a:noFill/>
          <a:ln/>
        </p:spPr>
        <p:txBody>
          <a:bodyPr wrap="square" lIns="0" tIns="0" rIns="0" bIns="0" rtlCol="0" anchor="ctr"/>
          <a:lstStyle/>
          <a:p>
            <a:pPr marL="0" indent="0" algn="ctr">
              <a:buNone/>
            </a:pPr>
            <a:r>
              <a:rPr lang="en-US" sz="3800" b="1" dirty="0">
                <a:solidFill>
                  <a:srgbClr val="188C8C"/>
                </a:solidFill>
                <a:latin typeface="Arial" panose="020B0604020202020204" pitchFamily="34" charset="0"/>
              </a:rPr>
              <a:t>Urine ACR</a:t>
            </a:r>
            <a:endParaRPr lang="en-US" sz="3800" dirty="0">
              <a:latin typeface="Arial" panose="020B0604020202020204" pitchFamily="34" charset="0"/>
            </a:endParaRPr>
          </a:p>
        </p:txBody>
      </p:sp>
      <p:sp>
        <p:nvSpPr>
          <p:cNvPr id="6" name="Text 4"/>
          <p:cNvSpPr/>
          <p:nvPr/>
        </p:nvSpPr>
        <p:spPr>
          <a:xfrm>
            <a:off x="2895600" y="2734818"/>
            <a:ext cx="6400800" cy="548640"/>
          </a:xfrm>
          <a:prstGeom prst="rect">
            <a:avLst/>
          </a:prstGeom>
          <a:noFill/>
          <a:ln/>
        </p:spPr>
        <p:txBody>
          <a:bodyPr wrap="square" lIns="0" tIns="0" rIns="0" bIns="0" rtlCol="0" anchor="ctr"/>
          <a:lstStyle/>
          <a:p>
            <a:pPr marL="0" indent="0" algn="ctr">
              <a:buNone/>
            </a:pPr>
            <a:r>
              <a:rPr lang="en-US" sz="2400" b="1" dirty="0">
                <a:solidFill>
                  <a:srgbClr val="0B2E4F"/>
                </a:solidFill>
                <a:latin typeface="Arial" panose="020B0604020202020204" pitchFamily="34" charset="0"/>
              </a:rPr>
              <a:t>= better CKD risk classification</a:t>
            </a:r>
            <a:endParaRPr lang="en-US" sz="2400" dirty="0">
              <a:latin typeface="Arial" panose="020B0604020202020204" pitchFamily="34" charset="0"/>
            </a:endParaRPr>
          </a:p>
        </p:txBody>
      </p:sp>
      <p:sp>
        <p:nvSpPr>
          <p:cNvPr id="7" name="Text 5"/>
          <p:cNvSpPr/>
          <p:nvPr/>
        </p:nvSpPr>
        <p:spPr>
          <a:xfrm>
            <a:off x="1785620" y="3743198"/>
            <a:ext cx="8719820" cy="2122297"/>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sz="2000" b="1" dirty="0">
                <a:solidFill>
                  <a:srgbClr val="172A3A"/>
                </a:solidFill>
                <a:latin typeface="Arial" panose="020B0604020202020204" pitchFamily="34" charset="0"/>
              </a:rPr>
              <a:t>Identify albuminuria — it changes risk</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Optimise BP and renin–angiotensin system blockade, where indicated</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Use SGLT2 inhibitors in appropriate CKD populations</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Integrate diabetes and cardiovascular protection</a:t>
            </a:r>
            <a:endParaRPr lang="en-US" sz="2000" b="1" dirty="0">
              <a:latin typeface="Arial" panose="020B0604020202020204" pitchFamily="34" charset="0"/>
            </a:endParaRPr>
          </a:p>
        </p:txBody>
      </p:sp>
      <p:sp>
        <p:nvSpPr>
          <p:cNvPr id="8" name="Text 6"/>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KDIGO 2024 Clinical Practice Guideline for Evaluation and Management of CKD. Kidney Int. 2024.</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21</a:t>
            </a:fld>
            <a:endParaRPr lang="en-US" dirty="0"/>
          </a:p>
        </p:txBody>
      </p:sp>
      <p:pic>
        <p:nvPicPr>
          <p:cNvPr id="9" name="Picture 4">
            <a:extLst>
              <a:ext uri="{FF2B5EF4-FFF2-40B4-BE49-F238E27FC236}">
                <a16:creationId xmlns:a16="http://schemas.microsoft.com/office/drawing/2014/main" id="{B4886DC3-EF33-C626-9549-64EFEBA022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94360" y="739902"/>
            <a:ext cx="10972800" cy="566928"/>
          </a:xfrm>
          <a:prstGeom prst="rect">
            <a:avLst/>
          </a:prstGeom>
          <a:noFill/>
          <a:ln/>
        </p:spPr>
        <p:txBody>
          <a:bodyPr wrap="square" lIns="0" tIns="0" rIns="0" bIns="0" rtlCol="0" anchor="ctr"/>
          <a:lstStyle/>
          <a:p>
            <a:pPr marL="0" indent="0">
              <a:buNone/>
            </a:pPr>
            <a:r>
              <a:rPr lang="en-US" sz="2700" b="1" dirty="0">
                <a:solidFill>
                  <a:srgbClr val="FF0000"/>
                </a:solidFill>
                <a:latin typeface="Arial" panose="020B0604020202020204" pitchFamily="34" charset="0"/>
              </a:rPr>
              <a:t>Obesity: from behaviour to chronic disease</a:t>
            </a:r>
            <a:endParaRPr lang="en-US" sz="2700" dirty="0">
              <a:solidFill>
                <a:srgbClr val="FF0000"/>
              </a:solidFill>
              <a:latin typeface="Arial" panose="020B0604020202020204" pitchFamily="34" charset="0"/>
            </a:endParaRPr>
          </a:p>
        </p:txBody>
      </p:sp>
      <p:sp>
        <p:nvSpPr>
          <p:cNvPr id="3" name="Text 1"/>
          <p:cNvSpPr/>
          <p:nvPr/>
        </p:nvSpPr>
        <p:spPr>
          <a:xfrm>
            <a:off x="914400" y="1800860"/>
            <a:ext cx="3840480" cy="320040"/>
          </a:xfrm>
          <a:prstGeom prst="rect">
            <a:avLst/>
          </a:prstGeom>
          <a:noFill/>
          <a:ln/>
        </p:spPr>
        <p:txBody>
          <a:bodyPr wrap="square" lIns="0" tIns="0" rIns="0" bIns="0" rtlCol="0" anchor="ctr"/>
          <a:lstStyle/>
          <a:p>
            <a:pPr marL="0" indent="0" algn="ctr">
              <a:buNone/>
            </a:pPr>
            <a:r>
              <a:rPr lang="en-US" sz="2000" b="1" dirty="0">
                <a:latin typeface="Arial" panose="020B0604020202020204" pitchFamily="34" charset="0"/>
              </a:rPr>
              <a:t>OLD THEME</a:t>
            </a:r>
            <a:endParaRPr lang="en-US" sz="2000" dirty="0">
              <a:latin typeface="Arial" panose="020B0604020202020204" pitchFamily="34" charset="0"/>
            </a:endParaRPr>
          </a:p>
        </p:txBody>
      </p:sp>
      <p:sp>
        <p:nvSpPr>
          <p:cNvPr id="4" name="Text 2"/>
          <p:cNvSpPr/>
          <p:nvPr/>
        </p:nvSpPr>
        <p:spPr>
          <a:xfrm>
            <a:off x="1097280" y="2239772"/>
            <a:ext cx="3474720" cy="1097280"/>
          </a:xfrm>
          <a:prstGeom prst="rect">
            <a:avLst/>
          </a:prstGeom>
          <a:noFill/>
          <a:ln/>
        </p:spPr>
        <p:txBody>
          <a:bodyPr wrap="square" lIns="0" tIns="0" rIns="0" bIns="0" rtlCol="0" anchor="ctr"/>
          <a:lstStyle/>
          <a:p>
            <a:pPr marL="0" indent="0" algn="ctr">
              <a:buNone/>
            </a:pPr>
            <a:r>
              <a:rPr lang="en-US" sz="2900" b="1" dirty="0">
                <a:latin typeface="Arial" panose="020B0604020202020204" pitchFamily="34" charset="0"/>
              </a:rPr>
              <a:t>“Eat less.</a:t>
            </a:r>
            <a:endParaRPr lang="en-US" sz="2900" dirty="0">
              <a:latin typeface="Arial" panose="020B0604020202020204" pitchFamily="34" charset="0"/>
            </a:endParaRPr>
          </a:p>
          <a:p>
            <a:pPr marL="0" indent="0" algn="ctr">
              <a:buNone/>
            </a:pPr>
            <a:r>
              <a:rPr lang="en-US" sz="2900" b="1" dirty="0">
                <a:latin typeface="Arial" panose="020B0604020202020204" pitchFamily="34" charset="0"/>
              </a:rPr>
              <a:t>Exercise more.”</a:t>
            </a:r>
            <a:endParaRPr lang="en-US" sz="2900" dirty="0">
              <a:latin typeface="Arial" panose="020B0604020202020204" pitchFamily="34" charset="0"/>
            </a:endParaRPr>
          </a:p>
        </p:txBody>
      </p:sp>
      <p:sp>
        <p:nvSpPr>
          <p:cNvPr id="5" name="Shape 3"/>
          <p:cNvSpPr/>
          <p:nvPr/>
        </p:nvSpPr>
        <p:spPr>
          <a:xfrm>
            <a:off x="5212080" y="2286000"/>
            <a:ext cx="1463040" cy="548640"/>
          </a:xfrm>
          <a:prstGeom prst="chevron">
            <a:avLst/>
          </a:prstGeom>
          <a:solidFill>
            <a:srgbClr val="BDD0DC"/>
          </a:solidFill>
          <a:ln w="12700">
            <a:solidFill>
              <a:srgbClr val="BDD0DC"/>
            </a:solidFill>
            <a:prstDash val="solid"/>
          </a:ln>
        </p:spPr>
        <p:txBody>
          <a:bodyPr/>
          <a:lstStyle/>
          <a:p>
            <a:endParaRPr lang="en-ZA" dirty="0">
              <a:latin typeface="Arial" panose="020B0604020202020204" pitchFamily="34" charset="0"/>
            </a:endParaRPr>
          </a:p>
        </p:txBody>
      </p:sp>
      <p:sp>
        <p:nvSpPr>
          <p:cNvPr id="6" name="Text 4"/>
          <p:cNvSpPr/>
          <p:nvPr/>
        </p:nvSpPr>
        <p:spPr>
          <a:xfrm>
            <a:off x="7315200" y="1828292"/>
            <a:ext cx="3840480" cy="320040"/>
          </a:xfrm>
          <a:prstGeom prst="rect">
            <a:avLst/>
          </a:prstGeom>
          <a:noFill/>
          <a:ln/>
        </p:spPr>
        <p:txBody>
          <a:bodyPr wrap="square" lIns="0" tIns="0" rIns="0" bIns="0" rtlCol="0" anchor="ctr"/>
          <a:lstStyle/>
          <a:p>
            <a:pPr marL="0" indent="0" algn="ctr">
              <a:buNone/>
            </a:pPr>
            <a:r>
              <a:rPr lang="en-US" sz="2000" b="1" dirty="0">
                <a:solidFill>
                  <a:srgbClr val="2AA8C7"/>
                </a:solidFill>
                <a:latin typeface="Arial" panose="020B0604020202020204" pitchFamily="34" charset="0"/>
              </a:rPr>
              <a:t>EMERGING THEME</a:t>
            </a:r>
            <a:endParaRPr lang="en-US" sz="2000" dirty="0">
              <a:latin typeface="Arial" panose="020B0604020202020204" pitchFamily="34" charset="0"/>
            </a:endParaRPr>
          </a:p>
        </p:txBody>
      </p:sp>
      <p:sp>
        <p:nvSpPr>
          <p:cNvPr id="7" name="Text 5"/>
          <p:cNvSpPr/>
          <p:nvPr/>
        </p:nvSpPr>
        <p:spPr>
          <a:xfrm>
            <a:off x="7315200" y="2239772"/>
            <a:ext cx="3840480" cy="1097280"/>
          </a:xfrm>
          <a:prstGeom prst="rect">
            <a:avLst/>
          </a:prstGeom>
          <a:noFill/>
          <a:ln/>
        </p:spPr>
        <p:txBody>
          <a:bodyPr wrap="square" lIns="0" tIns="0" rIns="0" bIns="0" rtlCol="0" anchor="ctr">
            <a:normAutofit/>
          </a:bodyPr>
          <a:lstStyle/>
          <a:p>
            <a:pPr marL="0" indent="0" algn="ctr">
              <a:buNone/>
            </a:pPr>
            <a:r>
              <a:rPr lang="en-US" sz="2900" b="1" dirty="0">
                <a:latin typeface="Arial" panose="020B0604020202020204" pitchFamily="34" charset="0"/>
              </a:rPr>
              <a:t>Chronic • relapsing • biologically regulated</a:t>
            </a:r>
            <a:endParaRPr lang="en-US" sz="2900" dirty="0">
              <a:latin typeface="Arial" panose="020B0604020202020204" pitchFamily="34" charset="0"/>
            </a:endParaRPr>
          </a:p>
        </p:txBody>
      </p:sp>
      <p:sp>
        <p:nvSpPr>
          <p:cNvPr id="8" name="Text 6"/>
          <p:cNvSpPr/>
          <p:nvPr/>
        </p:nvSpPr>
        <p:spPr>
          <a:xfrm>
            <a:off x="1828800" y="3813048"/>
            <a:ext cx="8595360" cy="667512"/>
          </a:xfrm>
          <a:prstGeom prst="rect">
            <a:avLst/>
          </a:prstGeom>
          <a:noFill/>
          <a:ln/>
        </p:spPr>
        <p:txBody>
          <a:bodyPr wrap="square" lIns="0" tIns="0" rIns="0" bIns="0" rtlCol="0" anchor="ctr"/>
          <a:lstStyle/>
          <a:p>
            <a:pPr marL="0" indent="0" algn="ctr">
              <a:buNone/>
            </a:pPr>
            <a:r>
              <a:rPr lang="en-US" sz="2400" b="1" dirty="0">
                <a:solidFill>
                  <a:srgbClr val="176B9B"/>
                </a:solidFill>
                <a:latin typeface="Arial" panose="020B0604020202020204" pitchFamily="34" charset="0"/>
              </a:rPr>
              <a:t>Assess adiposity + complications + function</a:t>
            </a:r>
            <a:endParaRPr lang="en-US" sz="2400" dirty="0">
              <a:latin typeface="Arial" panose="020B0604020202020204" pitchFamily="34" charset="0"/>
            </a:endParaRPr>
          </a:p>
        </p:txBody>
      </p:sp>
      <p:sp>
        <p:nvSpPr>
          <p:cNvPr id="9" name="Text 7"/>
          <p:cNvSpPr/>
          <p:nvPr/>
        </p:nvSpPr>
        <p:spPr>
          <a:xfrm>
            <a:off x="845820" y="4558156"/>
            <a:ext cx="10469880" cy="923925"/>
          </a:xfrm>
          <a:prstGeom prst="rect">
            <a:avLst/>
          </a:prstGeom>
          <a:noFill/>
          <a:ln/>
        </p:spPr>
        <p:txBody>
          <a:bodyPr wrap="square" lIns="0" tIns="0" rIns="0" bIns="0" rtlCol="0" anchor="ctr">
            <a:normAutofit/>
          </a:bodyPr>
          <a:lstStyle/>
          <a:p>
            <a:pPr marL="0" indent="0" algn="ctr">
              <a:buNone/>
            </a:pPr>
            <a:r>
              <a:rPr lang="en-US" sz="2000" b="1" dirty="0">
                <a:latin typeface="Arial" panose="020B0604020202020204" pitchFamily="34" charset="0"/>
              </a:rPr>
              <a:t>Visceral adiposity • T2D • MASLD • OSA • CVD risk • Mobility • Psychological burden</a:t>
            </a:r>
          </a:p>
        </p:txBody>
      </p:sp>
      <p:sp>
        <p:nvSpPr>
          <p:cNvPr id="10" name="Text 8"/>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ADA Professional Practice Committee. Standards of Care in Diabetes—2025. Diabetes Care 2025;48(Suppl 1).</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22</a:t>
            </a:fld>
            <a:endParaRPr lang="en-US" dirty="0"/>
          </a:p>
        </p:txBody>
      </p:sp>
      <p:pic>
        <p:nvPicPr>
          <p:cNvPr id="11" name="Picture 4">
            <a:extLst>
              <a:ext uri="{FF2B5EF4-FFF2-40B4-BE49-F238E27FC236}">
                <a16:creationId xmlns:a16="http://schemas.microsoft.com/office/drawing/2014/main" id="{59A8577B-74AB-8134-B030-885018B11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274320"/>
            <a:ext cx="11064240" cy="868680"/>
          </a:xfrm>
          <a:prstGeom prst="rect">
            <a:avLst/>
          </a:prstGeom>
          <a:noFill/>
          <a:ln/>
        </p:spPr>
        <p:txBody>
          <a:bodyPr wrap="square" lIns="0" tIns="0" rIns="0" bIns="0" rtlCol="0" anchor="ctr"/>
          <a:lstStyle/>
          <a:p>
            <a:pPr marL="0" indent="0" algn="l">
              <a:buNone/>
            </a:pPr>
            <a:r>
              <a:rPr lang="en-US" sz="3600" b="1" dirty="0">
                <a:solidFill>
                  <a:srgbClr val="FF0000"/>
                </a:solidFill>
                <a:effectLst>
                  <a:outerShdw blurRad="38100" dist="38100" dir="2700000" algn="tl">
                    <a:srgbClr val="000000">
                      <a:alpha val="43137"/>
                    </a:srgbClr>
                  </a:outerShdw>
                </a:effectLst>
              </a:rPr>
              <a:t>Spotlight: obesity treatment in flux</a:t>
            </a:r>
            <a:endParaRPr lang="en-US" sz="3600" dirty="0">
              <a:solidFill>
                <a:srgbClr val="FF0000"/>
              </a:solidFill>
              <a:effectLst>
                <a:outerShdw blurRad="38100" dist="38100" dir="2700000" algn="tl">
                  <a:srgbClr val="000000">
                    <a:alpha val="43137"/>
                  </a:srgbClr>
                </a:outerShdw>
              </a:effectLst>
            </a:endParaRPr>
          </a:p>
        </p:txBody>
      </p:sp>
      <p:sp>
        <p:nvSpPr>
          <p:cNvPr id="3" name="Left panel"/>
          <p:cNvSpPr/>
          <p:nvPr/>
        </p:nvSpPr>
        <p:spPr>
          <a:xfrm>
            <a:off x="548640" y="1508760"/>
            <a:ext cx="5394960" cy="4434840"/>
          </a:xfrm>
          <a:prstGeom prst="roundRect">
            <a:avLst>
              <a:gd name="adj" fmla="val 2474"/>
            </a:avLst>
          </a:prstGeom>
          <a:solidFill>
            <a:schemeClr val="bg1">
              <a:alpha val="10000"/>
            </a:schemeClr>
          </a:solidFill>
          <a:ln/>
        </p:spPr>
        <p:txBody>
          <a:bodyPr/>
          <a:lstStyle/>
          <a:p>
            <a:endParaRPr lang="en-ZA" dirty="0"/>
          </a:p>
        </p:txBody>
      </p:sp>
      <p:sp>
        <p:nvSpPr>
          <p:cNvPr id="4" name="Right panel"/>
          <p:cNvSpPr/>
          <p:nvPr/>
        </p:nvSpPr>
        <p:spPr>
          <a:xfrm>
            <a:off x="6172200" y="1508760"/>
            <a:ext cx="5440680" cy="4434840"/>
          </a:xfrm>
          <a:prstGeom prst="roundRect">
            <a:avLst>
              <a:gd name="adj" fmla="val 2474"/>
            </a:avLst>
          </a:prstGeom>
          <a:solidFill>
            <a:schemeClr val="bg1">
              <a:alpha val="10000"/>
            </a:schemeClr>
          </a:solidFill>
          <a:ln/>
        </p:spPr>
        <p:txBody>
          <a:bodyPr/>
          <a:lstStyle/>
          <a:p>
            <a:endParaRPr lang="en-ZA" dirty="0"/>
          </a:p>
        </p:txBody>
      </p:sp>
      <p:sp>
        <p:nvSpPr>
          <p:cNvPr id="5" name="Text 3"/>
          <p:cNvSpPr txBox="1"/>
          <p:nvPr/>
        </p:nvSpPr>
        <p:spPr>
          <a:xfrm>
            <a:off x="609600" y="1508760"/>
            <a:ext cx="4846320" cy="411480"/>
          </a:xfrm>
          <a:prstGeom prst="rect">
            <a:avLst/>
          </a:prstGeom>
          <a:noFill/>
          <a:ln/>
        </p:spPr>
        <p:txBody>
          <a:bodyPr wrap="square" lIns="0" tIns="0" rIns="0" bIns="0" rtlCol="0" anchor="t"/>
          <a:lstStyle/>
          <a:p>
            <a:pPr marL="0" indent="0">
              <a:buNone/>
            </a:pPr>
            <a:r>
              <a:rPr lang="en-US" sz="2400" b="1" dirty="0"/>
              <a:t>What changed in 2026</a:t>
            </a:r>
            <a:endParaRPr lang="en-US" sz="2400" dirty="0"/>
          </a:p>
        </p:txBody>
      </p:sp>
      <p:sp>
        <p:nvSpPr>
          <p:cNvPr id="6" name="Text 4"/>
          <p:cNvSpPr txBox="1"/>
          <p:nvPr/>
        </p:nvSpPr>
        <p:spPr>
          <a:xfrm>
            <a:off x="609600" y="2103120"/>
            <a:ext cx="5273040" cy="4416552"/>
          </a:xfrm>
          <a:prstGeom prst="rect">
            <a:avLst/>
          </a:prstGeom>
          <a:noFill/>
          <a:ln/>
        </p:spPr>
        <p:txBody>
          <a:bodyPr wrap="square" lIns="0" tIns="0" rIns="0" bIns="0" rtlCol="0" anchor="t"/>
          <a:lstStyle/>
          <a:p>
            <a:pPr marL="342900" indent="-342900">
              <a:spcAft>
                <a:spcPts val="900"/>
              </a:spcAft>
              <a:buSzPct val="100000"/>
              <a:buChar char="•"/>
            </a:pPr>
            <a:r>
              <a:rPr lang="en-US" sz="2000" dirty="0"/>
              <a:t>Semaglutide’s patent has expired in South Africa, and SAHPRA approved the first generic (Sun Pharma) in July 2026.</a:t>
            </a:r>
          </a:p>
          <a:p>
            <a:pPr marL="342900" indent="-342900">
              <a:spcAft>
                <a:spcPts val="900"/>
              </a:spcAft>
              <a:buSzPct val="100000"/>
              <a:buChar char="•"/>
            </a:pPr>
            <a:r>
              <a:rPr lang="en-US" sz="2000" dirty="0"/>
              <a:t>Twelve more generic applications were under review in July, and Novo Nordisk announced a lower-cost authorised version of Ozempic.</a:t>
            </a:r>
          </a:p>
          <a:p>
            <a:pPr marL="342900" indent="-342900">
              <a:spcAft>
                <a:spcPts val="900"/>
              </a:spcAft>
              <a:buSzPct val="100000"/>
              <a:buChar char="•"/>
            </a:pPr>
            <a:r>
              <a:rPr lang="en-US" sz="2000" dirty="0"/>
              <a:t>SAHPRA and the Pharmacy Council have recalled and seized compounded and unregistered GLP-1 products.</a:t>
            </a:r>
          </a:p>
          <a:p>
            <a:pPr marL="342900" indent="-342900">
              <a:spcAft>
                <a:spcPts val="900"/>
              </a:spcAft>
              <a:buSzPct val="100000"/>
              <a:buChar char="•"/>
            </a:pPr>
            <a:r>
              <a:rPr lang="en-US" sz="2000" dirty="0"/>
              <a:t>Obesity is not a prescribed minimum benefit, so scheme cover remains limited.</a:t>
            </a:r>
          </a:p>
        </p:txBody>
      </p:sp>
      <p:sp>
        <p:nvSpPr>
          <p:cNvPr id="7" name="Text 5"/>
          <p:cNvSpPr txBox="1"/>
          <p:nvPr/>
        </p:nvSpPr>
        <p:spPr>
          <a:xfrm>
            <a:off x="6469380" y="1508760"/>
            <a:ext cx="4937760" cy="411480"/>
          </a:xfrm>
          <a:prstGeom prst="rect">
            <a:avLst/>
          </a:prstGeom>
          <a:noFill/>
          <a:ln/>
        </p:spPr>
        <p:txBody>
          <a:bodyPr wrap="square" lIns="0" tIns="0" rIns="0" bIns="0" rtlCol="0" anchor="t"/>
          <a:lstStyle/>
          <a:p>
            <a:pPr marL="0" indent="0">
              <a:buNone/>
            </a:pPr>
            <a:r>
              <a:rPr lang="en-US" sz="2400" b="1" dirty="0"/>
              <a:t>What it means in practice</a:t>
            </a:r>
            <a:endParaRPr lang="en-US" sz="2400" dirty="0"/>
          </a:p>
        </p:txBody>
      </p:sp>
      <p:sp>
        <p:nvSpPr>
          <p:cNvPr id="8" name="Text 6"/>
          <p:cNvSpPr txBox="1"/>
          <p:nvPr/>
        </p:nvSpPr>
        <p:spPr>
          <a:xfrm>
            <a:off x="6446520" y="2098040"/>
            <a:ext cx="5542280" cy="3977640"/>
          </a:xfrm>
          <a:prstGeom prst="rect">
            <a:avLst/>
          </a:prstGeom>
          <a:noFill/>
          <a:ln/>
        </p:spPr>
        <p:txBody>
          <a:bodyPr wrap="square" lIns="0" tIns="0" rIns="0" bIns="0" rtlCol="0" anchor="t"/>
          <a:lstStyle/>
          <a:p>
            <a:pPr marL="342900" indent="-342900">
              <a:spcAft>
                <a:spcPts val="900"/>
              </a:spcAft>
              <a:buSzPct val="100000"/>
              <a:buChar char="•"/>
            </a:pPr>
            <a:r>
              <a:rPr lang="en-US" sz="2000" dirty="0"/>
              <a:t>Treat obesity as a chronic disease with a long-term plan (SAMMSS guidelines, Nov 2025).</a:t>
            </a:r>
          </a:p>
          <a:p>
            <a:pPr marL="342900" indent="-342900">
              <a:spcAft>
                <a:spcPts val="900"/>
              </a:spcAft>
              <a:buSzPct val="100000"/>
              <a:buChar char="•"/>
            </a:pPr>
            <a:r>
              <a:rPr lang="en-US" sz="2000" dirty="0"/>
              <a:t>Prescribe registered products only,  and warn patients about compounded or online supply.</a:t>
            </a:r>
          </a:p>
          <a:p>
            <a:pPr marL="342900" indent="-342900">
              <a:spcAft>
                <a:spcPts val="900"/>
              </a:spcAft>
              <a:buSzPct val="100000"/>
              <a:buChar char="•"/>
            </a:pPr>
            <a:r>
              <a:rPr lang="en-US" sz="2000" dirty="0"/>
              <a:t>Agree duration and exit up front: weight regain after stopping is common.</a:t>
            </a:r>
          </a:p>
          <a:p>
            <a:pPr marL="342900" indent="-342900">
              <a:spcAft>
                <a:spcPts val="900"/>
              </a:spcAft>
              <a:buSzPct val="100000"/>
              <a:buChar char="•"/>
            </a:pPr>
            <a:r>
              <a:rPr lang="en-US" sz="2000" dirty="0"/>
              <a:t>Protect muscle and nutrition with protein, resistance exercise and monitoring.</a:t>
            </a:r>
          </a:p>
          <a:p>
            <a:pPr marL="342900" indent="-342900">
              <a:spcAft>
                <a:spcPts val="900"/>
              </a:spcAft>
              <a:buSzPct val="100000"/>
              <a:buChar char="•"/>
            </a:pPr>
            <a:r>
              <a:rPr lang="en-US" sz="2000" dirty="0"/>
              <a:t>Expect prices to fall, but to stay above traditional treatments for some years.</a:t>
            </a:r>
          </a:p>
        </p:txBody>
      </p:sp>
      <p:sp>
        <p:nvSpPr>
          <p:cNvPr id="9" name="Text 7"/>
          <p:cNvSpPr txBox="1"/>
          <p:nvPr/>
        </p:nvSpPr>
        <p:spPr>
          <a:xfrm>
            <a:off x="548640" y="6080760"/>
            <a:ext cx="10058400" cy="228600"/>
          </a:xfrm>
          <a:prstGeom prst="rect">
            <a:avLst/>
          </a:prstGeom>
          <a:noFill/>
          <a:ln/>
        </p:spPr>
        <p:txBody>
          <a:bodyPr wrap="square" lIns="0" tIns="0" rIns="0" bIns="0" rtlCol="0" anchor="t"/>
          <a:lstStyle/>
          <a:p>
            <a:pPr marL="0" indent="0">
              <a:buNone/>
            </a:pPr>
            <a:r>
              <a:rPr lang="en-US" sz="1000" dirty="0">
                <a:solidFill>
                  <a:schemeClr val="bg2"/>
                </a:solidFill>
              </a:rPr>
              <a:t>.</a:t>
            </a:r>
            <a:endParaRPr lang="en-US" sz="1000" dirty="0"/>
          </a:p>
        </p:txBody>
      </p:sp>
      <p:sp>
        <p:nvSpPr>
          <p:cNvPr id="25"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1"/>
                </a:solidFill>
              </a:defRPr>
            </a:lvl1pPr>
          </a:lstStyle>
          <a:p>
            <a:pPr algn="r"/>
            <a:fld id="{F7021451-1387-4CA6-816F-3879F97B5CBC}" type="slidenum">
              <a:rPr lang="en-US" b="0"/>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94360" y="608855"/>
            <a:ext cx="10972800" cy="855362"/>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The incretin era changes primary care</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1005840" y="1645920"/>
            <a:ext cx="2560320" cy="731520"/>
          </a:xfrm>
          <a:prstGeom prst="rect">
            <a:avLst/>
          </a:prstGeom>
          <a:noFill/>
          <a:ln/>
        </p:spPr>
        <p:txBody>
          <a:bodyPr wrap="square" lIns="0" tIns="0" rIns="0" bIns="0" rtlCol="0" anchor="ctr"/>
          <a:lstStyle/>
          <a:p>
            <a:pPr marL="0" indent="0" algn="ctr">
              <a:buNone/>
            </a:pPr>
            <a:r>
              <a:rPr lang="en-US" sz="3000" b="1" dirty="0">
                <a:solidFill>
                  <a:srgbClr val="176B9B"/>
                </a:solidFill>
                <a:latin typeface="Arial" panose="020B0604020202020204" pitchFamily="34" charset="0"/>
              </a:rPr>
              <a:t>GLP-1 RA</a:t>
            </a:r>
            <a:endParaRPr lang="en-US" sz="3000" dirty="0">
              <a:latin typeface="Arial" panose="020B0604020202020204" pitchFamily="34" charset="0"/>
            </a:endParaRPr>
          </a:p>
        </p:txBody>
      </p:sp>
      <p:sp>
        <p:nvSpPr>
          <p:cNvPr id="4" name="Text 2"/>
          <p:cNvSpPr/>
          <p:nvPr/>
        </p:nvSpPr>
        <p:spPr>
          <a:xfrm>
            <a:off x="3886200" y="1645920"/>
            <a:ext cx="3200400" cy="731520"/>
          </a:xfrm>
          <a:prstGeom prst="rect">
            <a:avLst/>
          </a:prstGeom>
          <a:noFill/>
          <a:ln/>
        </p:spPr>
        <p:txBody>
          <a:bodyPr wrap="square" lIns="0" tIns="0" rIns="0" bIns="0" rtlCol="0" anchor="ctr"/>
          <a:lstStyle/>
          <a:p>
            <a:pPr marL="0" indent="0" algn="ctr">
              <a:buNone/>
            </a:pPr>
            <a:r>
              <a:rPr lang="en-US" sz="2700" b="1" dirty="0">
                <a:solidFill>
                  <a:schemeClr val="accent1">
                    <a:lumMod val="75000"/>
                  </a:schemeClr>
                </a:solidFill>
                <a:latin typeface="Arial" panose="020B0604020202020204" pitchFamily="34" charset="0"/>
              </a:rPr>
              <a:t>DUAL GIP/GLP-1</a:t>
            </a:r>
            <a:endParaRPr lang="en-US" sz="2700" dirty="0">
              <a:solidFill>
                <a:schemeClr val="accent1">
                  <a:lumMod val="75000"/>
                </a:schemeClr>
              </a:solidFill>
              <a:latin typeface="Arial" panose="020B0604020202020204" pitchFamily="34" charset="0"/>
            </a:endParaRPr>
          </a:p>
        </p:txBody>
      </p:sp>
      <p:sp>
        <p:nvSpPr>
          <p:cNvPr id="5" name="Text 3"/>
          <p:cNvSpPr/>
          <p:nvPr/>
        </p:nvSpPr>
        <p:spPr>
          <a:xfrm>
            <a:off x="7406640" y="1645920"/>
            <a:ext cx="3749040" cy="731520"/>
          </a:xfrm>
          <a:prstGeom prst="rect">
            <a:avLst/>
          </a:prstGeom>
          <a:noFill/>
          <a:ln/>
        </p:spPr>
        <p:txBody>
          <a:bodyPr wrap="square" lIns="0" tIns="0" rIns="0" bIns="0" rtlCol="0" anchor="ctr">
            <a:normAutofit/>
          </a:bodyPr>
          <a:lstStyle/>
          <a:p>
            <a:pPr marL="0" indent="0" algn="ctr">
              <a:buNone/>
            </a:pPr>
            <a:r>
              <a:rPr lang="en-US" sz="2100" b="1" dirty="0">
                <a:solidFill>
                  <a:srgbClr val="4B8F6B"/>
                </a:solidFill>
                <a:latin typeface="Arial" panose="020B0604020202020204" pitchFamily="34" charset="0"/>
              </a:rPr>
              <a:t>LIFESTYLE + LONGITUDINAL CARE</a:t>
            </a:r>
            <a:endParaRPr lang="en-US" sz="2100" dirty="0">
              <a:latin typeface="Arial" panose="020B0604020202020204" pitchFamily="34" charset="0"/>
            </a:endParaRPr>
          </a:p>
        </p:txBody>
      </p:sp>
      <p:sp>
        <p:nvSpPr>
          <p:cNvPr id="6" name="Shape 4"/>
          <p:cNvSpPr/>
          <p:nvPr/>
        </p:nvSpPr>
        <p:spPr>
          <a:xfrm>
            <a:off x="1005840" y="2880360"/>
            <a:ext cx="1950720" cy="548640"/>
          </a:xfrm>
          <a:prstGeom prst="roundRect">
            <a:avLst>
              <a:gd name="adj" fmla="val 17391"/>
            </a:avLst>
          </a:prstGeom>
          <a:solidFill>
            <a:srgbClr val="D77A36"/>
          </a:solidFill>
          <a:ln w="12700">
            <a:solidFill>
              <a:srgbClr val="D77A36"/>
            </a:solidFill>
            <a:prstDash val="solid"/>
          </a:ln>
        </p:spPr>
        <p:txBody>
          <a:bodyPr/>
          <a:lstStyle/>
          <a:p>
            <a:endParaRPr lang="en-ZA" sz="2000" dirty="0">
              <a:latin typeface="Arial" panose="020B0604020202020204" pitchFamily="34" charset="0"/>
            </a:endParaRPr>
          </a:p>
        </p:txBody>
      </p:sp>
      <p:sp>
        <p:nvSpPr>
          <p:cNvPr id="7" name="Text 5"/>
          <p:cNvSpPr/>
          <p:nvPr/>
        </p:nvSpPr>
        <p:spPr>
          <a:xfrm>
            <a:off x="1096959" y="3043935"/>
            <a:ext cx="1786449" cy="238539"/>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Weight</a:t>
            </a:r>
            <a:endParaRPr lang="en-US" sz="2000" dirty="0">
              <a:latin typeface="Arial" panose="020B0604020202020204" pitchFamily="34" charset="0"/>
            </a:endParaRPr>
          </a:p>
        </p:txBody>
      </p:sp>
      <p:sp>
        <p:nvSpPr>
          <p:cNvPr id="8" name="Shape 6"/>
          <p:cNvSpPr/>
          <p:nvPr/>
        </p:nvSpPr>
        <p:spPr>
          <a:xfrm>
            <a:off x="3063240" y="2880360"/>
            <a:ext cx="1950720" cy="54864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9" name="Text 7"/>
          <p:cNvSpPr/>
          <p:nvPr/>
        </p:nvSpPr>
        <p:spPr>
          <a:xfrm>
            <a:off x="3154359" y="3044157"/>
            <a:ext cx="1786449" cy="238539"/>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Glycaemia</a:t>
            </a:r>
            <a:endParaRPr lang="en-US" sz="2000" dirty="0">
              <a:latin typeface="Arial" panose="020B0604020202020204" pitchFamily="34" charset="0"/>
            </a:endParaRPr>
          </a:p>
        </p:txBody>
      </p:sp>
      <p:sp>
        <p:nvSpPr>
          <p:cNvPr id="10" name="Shape 8"/>
          <p:cNvSpPr/>
          <p:nvPr/>
        </p:nvSpPr>
        <p:spPr>
          <a:xfrm>
            <a:off x="5120640" y="2880360"/>
            <a:ext cx="1950720" cy="548640"/>
          </a:xfrm>
          <a:prstGeom prst="roundRect">
            <a:avLst>
              <a:gd name="adj" fmla="val 17391"/>
            </a:avLst>
          </a:prstGeom>
          <a:solidFill>
            <a:srgbClr val="B64A4A"/>
          </a:solidFill>
          <a:ln w="12700">
            <a:solidFill>
              <a:srgbClr val="B64A4A"/>
            </a:solidFill>
            <a:prstDash val="solid"/>
          </a:ln>
        </p:spPr>
        <p:txBody>
          <a:bodyPr/>
          <a:lstStyle/>
          <a:p>
            <a:endParaRPr lang="en-ZA" sz="2000" dirty="0">
              <a:latin typeface="Arial" panose="020B0604020202020204" pitchFamily="34" charset="0"/>
            </a:endParaRPr>
          </a:p>
        </p:txBody>
      </p:sp>
      <p:sp>
        <p:nvSpPr>
          <p:cNvPr id="11" name="Text 9"/>
          <p:cNvSpPr/>
          <p:nvPr/>
        </p:nvSpPr>
        <p:spPr>
          <a:xfrm>
            <a:off x="5211759" y="3058271"/>
            <a:ext cx="1786449" cy="238539"/>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CV risk</a:t>
            </a:r>
            <a:endParaRPr lang="en-US" sz="2000" dirty="0">
              <a:latin typeface="Arial" panose="020B0604020202020204" pitchFamily="34" charset="0"/>
            </a:endParaRPr>
          </a:p>
        </p:txBody>
      </p:sp>
      <p:sp>
        <p:nvSpPr>
          <p:cNvPr id="12" name="Shape 10"/>
          <p:cNvSpPr/>
          <p:nvPr/>
        </p:nvSpPr>
        <p:spPr>
          <a:xfrm>
            <a:off x="7178040" y="2880360"/>
            <a:ext cx="1950720" cy="54864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3" name="Text 11"/>
          <p:cNvSpPr/>
          <p:nvPr/>
        </p:nvSpPr>
        <p:spPr>
          <a:xfrm>
            <a:off x="7269159" y="3022488"/>
            <a:ext cx="1786449" cy="238539"/>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Renal risk</a:t>
            </a:r>
            <a:endParaRPr lang="en-US" sz="2000" dirty="0">
              <a:latin typeface="Arial" panose="020B0604020202020204" pitchFamily="34" charset="0"/>
            </a:endParaRPr>
          </a:p>
        </p:txBody>
      </p:sp>
      <p:sp>
        <p:nvSpPr>
          <p:cNvPr id="14" name="Shape 12"/>
          <p:cNvSpPr/>
          <p:nvPr/>
        </p:nvSpPr>
        <p:spPr>
          <a:xfrm>
            <a:off x="9235440" y="2880360"/>
            <a:ext cx="1950720" cy="548640"/>
          </a:xfrm>
          <a:prstGeom prst="roundRect">
            <a:avLst>
              <a:gd name="adj" fmla="val 17391"/>
            </a:avLst>
          </a:prstGeom>
          <a:solidFill>
            <a:srgbClr val="4B8F6B"/>
          </a:solidFill>
          <a:ln w="12700">
            <a:solidFill>
              <a:srgbClr val="4B8F6B"/>
            </a:solidFill>
            <a:prstDash val="solid"/>
          </a:ln>
        </p:spPr>
        <p:txBody>
          <a:bodyPr/>
          <a:lstStyle/>
          <a:p>
            <a:endParaRPr lang="en-ZA" sz="2000" dirty="0">
              <a:latin typeface="Arial" panose="020B0604020202020204" pitchFamily="34" charset="0"/>
            </a:endParaRPr>
          </a:p>
        </p:txBody>
      </p:sp>
      <p:sp>
        <p:nvSpPr>
          <p:cNvPr id="15" name="Text 13"/>
          <p:cNvSpPr/>
          <p:nvPr/>
        </p:nvSpPr>
        <p:spPr>
          <a:xfrm>
            <a:off x="9323511" y="3022487"/>
            <a:ext cx="1786449" cy="238539"/>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MASLD/MASH</a:t>
            </a:r>
            <a:endParaRPr lang="en-US" sz="2000" dirty="0">
              <a:latin typeface="Arial" panose="020B0604020202020204" pitchFamily="34" charset="0"/>
            </a:endParaRPr>
          </a:p>
        </p:txBody>
      </p:sp>
      <p:sp>
        <p:nvSpPr>
          <p:cNvPr id="16" name="Text 14"/>
          <p:cNvSpPr/>
          <p:nvPr/>
        </p:nvSpPr>
        <p:spPr>
          <a:xfrm>
            <a:off x="2118360" y="3813045"/>
            <a:ext cx="7955280" cy="594361"/>
          </a:xfrm>
          <a:prstGeom prst="rect">
            <a:avLst/>
          </a:prstGeom>
          <a:noFill/>
          <a:ln/>
        </p:spPr>
        <p:txBody>
          <a:bodyPr wrap="square" lIns="0" tIns="0" rIns="0" bIns="0" rtlCol="0" anchor="ctr"/>
          <a:lstStyle/>
          <a:p>
            <a:pPr marL="0" indent="0" algn="ctr">
              <a:buNone/>
            </a:pPr>
            <a:r>
              <a:rPr lang="en-US" sz="2000" b="1" dirty="0">
                <a:latin typeface="Arial" panose="020B0604020202020204" pitchFamily="34" charset="0"/>
              </a:rPr>
              <a:t>Benefits and indications vary by agent and population.</a:t>
            </a:r>
          </a:p>
        </p:txBody>
      </p:sp>
      <p:sp>
        <p:nvSpPr>
          <p:cNvPr id="17" name="Text 15"/>
          <p:cNvSpPr/>
          <p:nvPr/>
        </p:nvSpPr>
        <p:spPr>
          <a:xfrm>
            <a:off x="1325719" y="4594846"/>
            <a:ext cx="9510081" cy="1038239"/>
          </a:xfrm>
          <a:prstGeom prst="rect">
            <a:avLst/>
          </a:prstGeom>
          <a:noFill/>
          <a:ln/>
        </p:spPr>
        <p:txBody>
          <a:bodyPr wrap="square" lIns="0" tIns="0" rIns="0" bIns="0" rtlCol="0" anchor="ctr"/>
          <a:lstStyle/>
          <a:p>
            <a:pPr marL="0" indent="0" algn="ctr">
              <a:buNone/>
            </a:pPr>
            <a:r>
              <a:rPr lang="en-US" sz="2300" b="1" dirty="0">
                <a:latin typeface="Arial" panose="020B0604020202020204" pitchFamily="34" charset="0"/>
              </a:rPr>
              <a:t>Medication is an important tool — not a complete obesity strategy.</a:t>
            </a:r>
            <a:endParaRPr lang="en-US" sz="2300" dirty="0">
              <a:latin typeface="Arial" panose="020B0604020202020204" pitchFamily="34" charset="0"/>
            </a:endParaRPr>
          </a:p>
        </p:txBody>
      </p:sp>
      <p:sp>
        <p:nvSpPr>
          <p:cNvPr id="18" name="Text 16"/>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ADA Professional Practice Committee. Standards of Care in Diabetes—2025. Diabetes Care 2025;48(Suppl 1).</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24</a:t>
            </a:fld>
            <a:endParaRPr lang="en-US" dirty="0"/>
          </a:p>
        </p:txBody>
      </p:sp>
      <p:pic>
        <p:nvPicPr>
          <p:cNvPr id="19" name="Picture 4">
            <a:extLst>
              <a:ext uri="{FF2B5EF4-FFF2-40B4-BE49-F238E27FC236}">
                <a16:creationId xmlns:a16="http://schemas.microsoft.com/office/drawing/2014/main" id="{E6E7C095-70A4-6373-F051-86C128FD67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25</a:t>
            </a:fld>
            <a:endParaRPr lang="en-US" dirty="0"/>
          </a:p>
        </p:txBody>
      </p:sp>
      <p:sp>
        <p:nvSpPr>
          <p:cNvPr id="26" name="TextBox 25"/>
          <p:cNvSpPr txBox="1"/>
          <p:nvPr/>
        </p:nvSpPr>
        <p:spPr>
          <a:xfrm>
            <a:off x="502919" y="256032"/>
            <a:ext cx="5349241" cy="493981"/>
          </a:xfrm>
          <a:prstGeom prst="rect">
            <a:avLst/>
          </a:prstGeom>
          <a:noFill/>
        </p:spPr>
        <p:txBody>
          <a:bodyPr wrap="square" lIns="27432" tIns="27432" rIns="27432" bIns="27432">
            <a:spAutoFit/>
          </a:bodyPr>
          <a:lstStyle/>
          <a:p>
            <a:pPr algn="l"/>
            <a:endParaRPr lang="en-ZA" sz="1050" b="1" dirty="0">
              <a:solidFill>
                <a:srgbClr val="205B8E"/>
              </a:solidFill>
              <a:latin typeface="Arial" panose="020B0604020202020204" pitchFamily="34" charset="0"/>
            </a:endParaRPr>
          </a:p>
          <a:p>
            <a:pPr algn="l"/>
            <a:r>
              <a:rPr b="1" dirty="0">
                <a:solidFill>
                  <a:srgbClr val="205B8E"/>
                </a:solidFill>
                <a:latin typeface="Arial" panose="020B0604020202020204" pitchFamily="34" charset="0"/>
              </a:rPr>
              <a:t>CARDIOMETABOLIC HEALTH</a:t>
            </a:r>
          </a:p>
        </p:txBody>
      </p:sp>
      <p:sp>
        <p:nvSpPr>
          <p:cNvPr id="27" name="TextBox 26"/>
          <p:cNvSpPr txBox="1"/>
          <p:nvPr/>
        </p:nvSpPr>
        <p:spPr>
          <a:xfrm>
            <a:off x="502919" y="887790"/>
            <a:ext cx="11064240" cy="486287"/>
          </a:xfrm>
          <a:prstGeom prst="rect">
            <a:avLst/>
          </a:prstGeom>
          <a:noFill/>
        </p:spPr>
        <p:txBody>
          <a:bodyPr wrap="square" lIns="27432" tIns="27432" rIns="27432" bIns="27432">
            <a:spAutoFit/>
          </a:bodyPr>
          <a:lstStyle/>
          <a:p>
            <a:pPr algn="l"/>
            <a:r>
              <a:rPr sz="2800" b="1" dirty="0">
                <a:solidFill>
                  <a:srgbClr val="FF0000"/>
                </a:solidFill>
                <a:effectLst>
                  <a:outerShdw blurRad="38100" dist="38100" dir="2700000" algn="tl">
                    <a:srgbClr val="000000">
                      <a:alpha val="43137"/>
                    </a:srgbClr>
                  </a:outerShdw>
                </a:effectLst>
                <a:latin typeface="Arial" panose="020B0604020202020204" pitchFamily="34" charset="0"/>
              </a:rPr>
              <a:t>Weight loss is not the endpoint — preserve functional reserve</a:t>
            </a:r>
          </a:p>
        </p:txBody>
      </p:sp>
      <p:sp>
        <p:nvSpPr>
          <p:cNvPr id="29" name="Rounded Rectangle 28"/>
          <p:cNvSpPr/>
          <p:nvPr/>
        </p:nvSpPr>
        <p:spPr>
          <a:xfrm>
            <a:off x="621792" y="1925507"/>
            <a:ext cx="5212080" cy="1874519"/>
          </a:xfrm>
          <a:prstGeom prst="roundRect">
            <a:avLst/>
          </a:prstGeom>
          <a:solidFill>
            <a:srgbClr val="F6F9FB"/>
          </a:solidFill>
          <a:ln>
            <a:solidFill>
              <a:srgbClr val="CFDA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30" name="TextBox 29"/>
          <p:cNvSpPr txBox="1"/>
          <p:nvPr/>
        </p:nvSpPr>
        <p:spPr>
          <a:xfrm>
            <a:off x="850392" y="2154107"/>
            <a:ext cx="1828800" cy="332399"/>
          </a:xfrm>
          <a:prstGeom prst="rect">
            <a:avLst/>
          </a:prstGeom>
          <a:noFill/>
        </p:spPr>
        <p:txBody>
          <a:bodyPr wrap="square" lIns="27432" tIns="27432" rIns="27432" bIns="27432">
            <a:spAutoFit/>
          </a:bodyPr>
          <a:lstStyle/>
          <a:p>
            <a:pPr algn="l"/>
            <a:r>
              <a:rPr b="1" dirty="0">
                <a:solidFill>
                  <a:srgbClr val="2A6C54"/>
                </a:solidFill>
                <a:latin typeface="Arial" panose="020B0604020202020204" pitchFamily="34" charset="0"/>
              </a:rPr>
              <a:t>DESIRABLE</a:t>
            </a:r>
          </a:p>
        </p:txBody>
      </p:sp>
      <p:sp>
        <p:nvSpPr>
          <p:cNvPr id="31" name="TextBox 30"/>
          <p:cNvSpPr txBox="1"/>
          <p:nvPr/>
        </p:nvSpPr>
        <p:spPr>
          <a:xfrm>
            <a:off x="850392" y="2634209"/>
            <a:ext cx="4480560" cy="440120"/>
          </a:xfrm>
          <a:prstGeom prst="rect">
            <a:avLst/>
          </a:prstGeom>
          <a:noFill/>
        </p:spPr>
        <p:txBody>
          <a:bodyPr wrap="square" lIns="27432" tIns="27432" rIns="27432" bIns="27432">
            <a:spAutoFit/>
          </a:bodyPr>
          <a:lstStyle/>
          <a:p>
            <a:pPr algn="l"/>
            <a:r>
              <a:rPr sz="2500" b="1" dirty="0">
                <a:solidFill>
                  <a:srgbClr val="0B2D4D"/>
                </a:solidFill>
                <a:latin typeface="Arial" panose="020B0604020202020204" pitchFamily="34" charset="0"/>
              </a:rPr>
              <a:t>↓ FAT  +  preserved muscle</a:t>
            </a:r>
          </a:p>
        </p:txBody>
      </p:sp>
      <p:sp>
        <p:nvSpPr>
          <p:cNvPr id="32" name="TextBox 31"/>
          <p:cNvSpPr txBox="1"/>
          <p:nvPr/>
        </p:nvSpPr>
        <p:spPr>
          <a:xfrm>
            <a:off x="640080" y="3255702"/>
            <a:ext cx="5212080" cy="332399"/>
          </a:xfrm>
          <a:prstGeom prst="rect">
            <a:avLst/>
          </a:prstGeom>
          <a:noFill/>
        </p:spPr>
        <p:txBody>
          <a:bodyPr wrap="square" lIns="27432" tIns="27432" rIns="27432" bIns="27432">
            <a:spAutoFit/>
          </a:bodyPr>
          <a:lstStyle/>
          <a:p>
            <a:pPr algn="l"/>
            <a:r>
              <a:rPr b="0" dirty="0">
                <a:latin typeface="Arial" panose="020B0604020202020204" pitchFamily="34" charset="0"/>
              </a:rPr>
              <a:t>Maintained strength • mobility • metabolic reserve</a:t>
            </a:r>
          </a:p>
        </p:txBody>
      </p:sp>
      <p:sp>
        <p:nvSpPr>
          <p:cNvPr id="33" name="Rounded Rectangle 32"/>
          <p:cNvSpPr/>
          <p:nvPr/>
        </p:nvSpPr>
        <p:spPr>
          <a:xfrm>
            <a:off x="6358130" y="1925507"/>
            <a:ext cx="5212080" cy="1874519"/>
          </a:xfrm>
          <a:prstGeom prst="roundRect">
            <a:avLst/>
          </a:prstGeom>
          <a:solidFill>
            <a:srgbClr val="F6F9FB"/>
          </a:solidFill>
          <a:ln>
            <a:solidFill>
              <a:srgbClr val="CFDA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34" name="TextBox 33"/>
          <p:cNvSpPr txBox="1"/>
          <p:nvPr/>
        </p:nvSpPr>
        <p:spPr>
          <a:xfrm>
            <a:off x="6586730" y="2154107"/>
            <a:ext cx="1828800" cy="332399"/>
          </a:xfrm>
          <a:prstGeom prst="rect">
            <a:avLst/>
          </a:prstGeom>
          <a:noFill/>
        </p:spPr>
        <p:txBody>
          <a:bodyPr wrap="square" lIns="27432" tIns="27432" rIns="27432" bIns="27432">
            <a:spAutoFit/>
          </a:bodyPr>
          <a:lstStyle/>
          <a:p>
            <a:pPr algn="l"/>
            <a:r>
              <a:rPr b="1" dirty="0">
                <a:solidFill>
                  <a:srgbClr val="97493D"/>
                </a:solidFill>
                <a:latin typeface="Arial" panose="020B0604020202020204" pitchFamily="34" charset="0"/>
              </a:rPr>
              <a:t>CONCERN</a:t>
            </a:r>
          </a:p>
        </p:txBody>
      </p:sp>
      <p:sp>
        <p:nvSpPr>
          <p:cNvPr id="35" name="TextBox 34"/>
          <p:cNvSpPr txBox="1"/>
          <p:nvPr/>
        </p:nvSpPr>
        <p:spPr>
          <a:xfrm>
            <a:off x="6586730" y="2634209"/>
            <a:ext cx="4480560" cy="440120"/>
          </a:xfrm>
          <a:prstGeom prst="rect">
            <a:avLst/>
          </a:prstGeom>
          <a:noFill/>
        </p:spPr>
        <p:txBody>
          <a:bodyPr wrap="square" lIns="27432" tIns="27432" rIns="27432" bIns="27432">
            <a:spAutoFit/>
          </a:bodyPr>
          <a:lstStyle/>
          <a:p>
            <a:pPr algn="l"/>
            <a:r>
              <a:rPr sz="2500" b="1" dirty="0">
                <a:solidFill>
                  <a:srgbClr val="0B2D4D"/>
                </a:solidFill>
                <a:latin typeface="Arial" panose="020B0604020202020204" pitchFamily="34" charset="0"/>
              </a:rPr>
              <a:t>↓ FAT  +  ↓ MUSCLE</a:t>
            </a:r>
          </a:p>
        </p:txBody>
      </p:sp>
      <p:sp>
        <p:nvSpPr>
          <p:cNvPr id="36" name="TextBox 35"/>
          <p:cNvSpPr txBox="1"/>
          <p:nvPr/>
        </p:nvSpPr>
        <p:spPr>
          <a:xfrm>
            <a:off x="6376418" y="3255702"/>
            <a:ext cx="5212080" cy="332399"/>
          </a:xfrm>
          <a:prstGeom prst="rect">
            <a:avLst/>
          </a:prstGeom>
          <a:noFill/>
        </p:spPr>
        <p:txBody>
          <a:bodyPr wrap="square" lIns="27432" tIns="27432" rIns="27432" bIns="27432">
            <a:spAutoFit/>
          </a:bodyPr>
          <a:lstStyle/>
          <a:p>
            <a:pPr algn="l"/>
            <a:r>
              <a:rPr b="0" dirty="0">
                <a:latin typeface="Arial" panose="020B0604020202020204" pitchFamily="34" charset="0"/>
              </a:rPr>
              <a:t>Sarcopenia • frailty • reduced physiological reserve</a:t>
            </a:r>
          </a:p>
        </p:txBody>
      </p:sp>
      <p:sp>
        <p:nvSpPr>
          <p:cNvPr id="37" name="Rounded Rectangle 36"/>
          <p:cNvSpPr/>
          <p:nvPr/>
        </p:nvSpPr>
        <p:spPr>
          <a:xfrm>
            <a:off x="530352" y="4119271"/>
            <a:ext cx="10881360" cy="1508760"/>
          </a:xfrm>
          <a:prstGeom prst="roundRect">
            <a:avLst/>
          </a:prstGeom>
          <a:solidFill>
            <a:srgbClr val="EB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38" name="TextBox 37"/>
          <p:cNvSpPr txBox="1"/>
          <p:nvPr/>
        </p:nvSpPr>
        <p:spPr>
          <a:xfrm>
            <a:off x="640080" y="4308261"/>
            <a:ext cx="2897632" cy="332399"/>
          </a:xfrm>
          <a:prstGeom prst="rect">
            <a:avLst/>
          </a:prstGeom>
          <a:noFill/>
        </p:spPr>
        <p:txBody>
          <a:bodyPr wrap="square" lIns="27432" tIns="27432" rIns="27432" bIns="27432">
            <a:spAutoFit/>
          </a:bodyPr>
          <a:lstStyle/>
          <a:p>
            <a:pPr algn="l"/>
            <a:r>
              <a:rPr b="1" dirty="0">
                <a:solidFill>
                  <a:srgbClr val="205B8E"/>
                </a:solidFill>
                <a:latin typeface="Arial" panose="020B0604020202020204" pitchFamily="34" charset="0"/>
              </a:rPr>
              <a:t>FUNCTIONAL RESERVE</a:t>
            </a:r>
          </a:p>
        </p:txBody>
      </p:sp>
      <p:sp>
        <p:nvSpPr>
          <p:cNvPr id="39" name="TextBox 38"/>
          <p:cNvSpPr txBox="1"/>
          <p:nvPr/>
        </p:nvSpPr>
        <p:spPr>
          <a:xfrm>
            <a:off x="502919" y="4761906"/>
            <a:ext cx="10789920" cy="363176"/>
          </a:xfrm>
          <a:prstGeom prst="rect">
            <a:avLst/>
          </a:prstGeom>
          <a:noFill/>
        </p:spPr>
        <p:txBody>
          <a:bodyPr wrap="square" lIns="27432" tIns="27432" rIns="27432" bIns="27432">
            <a:spAutoFit/>
          </a:bodyPr>
          <a:lstStyle/>
          <a:p>
            <a:pPr algn="ctr"/>
            <a:r>
              <a:rPr sz="2000" b="1" dirty="0">
                <a:solidFill>
                  <a:srgbClr val="0B2D4D"/>
                </a:solidFill>
                <a:latin typeface="Arial" panose="020B0604020202020204" pitchFamily="34" charset="0"/>
              </a:rPr>
              <a:t>Muscle  •  bone  •  cardiorespiratory fitness  •  cognition  •  mobility  •  sensory function</a:t>
            </a:r>
          </a:p>
        </p:txBody>
      </p:sp>
      <p:sp>
        <p:nvSpPr>
          <p:cNvPr id="40" name="TextBox 39"/>
          <p:cNvSpPr txBox="1"/>
          <p:nvPr/>
        </p:nvSpPr>
        <p:spPr>
          <a:xfrm>
            <a:off x="758952" y="5239571"/>
            <a:ext cx="9966960" cy="363176"/>
          </a:xfrm>
          <a:prstGeom prst="rect">
            <a:avLst/>
          </a:prstGeom>
          <a:noFill/>
        </p:spPr>
        <p:txBody>
          <a:bodyPr wrap="square" lIns="27432" tIns="27432" rIns="27432" bIns="27432">
            <a:spAutoFit/>
          </a:bodyPr>
          <a:lstStyle/>
          <a:p>
            <a:pPr algn="ctr"/>
            <a:r>
              <a:rPr sz="2000" b="1" dirty="0">
                <a:latin typeface="Arial" panose="020B0604020202020204" pitchFamily="34" charset="0"/>
              </a:rPr>
              <a:t>A “normal” HbA1c and LDL do not compensate for loss of independence.</a:t>
            </a:r>
          </a:p>
        </p:txBody>
      </p:sp>
      <p:sp>
        <p:nvSpPr>
          <p:cNvPr id="41" name="TextBox 40"/>
          <p:cNvSpPr txBox="1"/>
          <p:nvPr/>
        </p:nvSpPr>
        <p:spPr>
          <a:xfrm>
            <a:off x="530352" y="6473952"/>
            <a:ext cx="10789920" cy="163122"/>
          </a:xfrm>
          <a:prstGeom prst="rect">
            <a:avLst/>
          </a:prstGeom>
          <a:noFill/>
        </p:spPr>
        <p:txBody>
          <a:bodyPr wrap="square" lIns="27432" tIns="27432" rIns="27432" bIns="27432">
            <a:spAutoFit/>
          </a:bodyPr>
          <a:lstStyle/>
          <a:p>
            <a:pPr algn="l"/>
            <a:r>
              <a:rPr sz="700" b="0" dirty="0">
                <a:solidFill>
                  <a:srgbClr val="576978"/>
                </a:solidFill>
                <a:latin typeface="Arial" panose="020B0604020202020204" pitchFamily="34" charset="0"/>
              </a:rPr>
              <a:t>WHO ICOPE 2nd ed. 2025 • WHO Guidelines on physical activity and sedentary behavior • Clinical principle: preserve capacity, not biomarkers alone.</a:t>
            </a:r>
          </a:p>
        </p:txBody>
      </p:sp>
      <p:pic>
        <p:nvPicPr>
          <p:cNvPr id="2" name="Picture 4">
            <a:extLst>
              <a:ext uri="{FF2B5EF4-FFF2-40B4-BE49-F238E27FC236}">
                <a16:creationId xmlns:a16="http://schemas.microsoft.com/office/drawing/2014/main" id="{BACE35B9-2013-C53A-3D5A-30BBEE836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1095" y="5633084"/>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solidFill>
              <a:srgbClr val="0B2E4F"/>
            </a:solidFill>
            <a:prstDash val="solid"/>
          </a:ln>
        </p:spPr>
        <p:txBody>
          <a:bodyPr/>
          <a:lstStyle/>
          <a:p>
            <a:endParaRPr lang="en-ZA" dirty="0">
              <a:latin typeface="Arial" panose="020B0604020202020204" pitchFamily="34" charset="0"/>
            </a:endParaRPr>
          </a:p>
        </p:txBody>
      </p:sp>
      <p:sp>
        <p:nvSpPr>
          <p:cNvPr id="3" name="Text 1"/>
          <p:cNvSpPr/>
          <p:nvPr/>
        </p:nvSpPr>
        <p:spPr>
          <a:xfrm>
            <a:off x="731520" y="1188720"/>
            <a:ext cx="1097280" cy="640080"/>
          </a:xfrm>
          <a:prstGeom prst="rect">
            <a:avLst/>
          </a:prstGeom>
          <a:noFill/>
          <a:ln/>
        </p:spPr>
        <p:txBody>
          <a:bodyPr wrap="square" lIns="0" tIns="0" rIns="0" bIns="0" rtlCol="0" anchor="ctr"/>
          <a:lstStyle/>
          <a:p>
            <a:pPr marL="0" indent="0">
              <a:buNone/>
            </a:pPr>
            <a:r>
              <a:rPr lang="en-US" sz="3400" b="1" dirty="0">
                <a:solidFill>
                  <a:srgbClr val="2AA8C7"/>
                </a:solidFill>
                <a:latin typeface="Arial" panose="020B0604020202020204" pitchFamily="34" charset="0"/>
              </a:rPr>
              <a:t>04</a:t>
            </a:r>
            <a:endParaRPr lang="en-US" sz="3400" dirty="0">
              <a:latin typeface="Arial" panose="020B0604020202020204" pitchFamily="34" charset="0"/>
            </a:endParaRPr>
          </a:p>
        </p:txBody>
      </p:sp>
      <p:sp>
        <p:nvSpPr>
          <p:cNvPr id="4" name="Text 2"/>
          <p:cNvSpPr/>
          <p:nvPr/>
        </p:nvSpPr>
        <p:spPr>
          <a:xfrm>
            <a:off x="731520" y="2057400"/>
            <a:ext cx="10515600" cy="1097280"/>
          </a:xfrm>
          <a:prstGeom prst="rect">
            <a:avLst/>
          </a:prstGeom>
          <a:noFill/>
          <a:ln/>
        </p:spPr>
        <p:txBody>
          <a:bodyPr wrap="square" lIns="0" tIns="0" rIns="0" bIns="0" rtlCol="0" anchor="ctr">
            <a:normAutofit/>
          </a:bodyPr>
          <a:lstStyle/>
          <a:p>
            <a:pPr marL="0" indent="0">
              <a:buNone/>
            </a:pPr>
            <a:r>
              <a:rPr lang="en-US" sz="3400" b="1" dirty="0">
                <a:solidFill>
                  <a:srgbClr val="FF0000"/>
                </a:solidFill>
                <a:effectLst>
                  <a:outerShdw blurRad="38100" dist="38100" dir="2700000" algn="tl">
                    <a:srgbClr val="000000">
                      <a:alpha val="43137"/>
                    </a:srgbClr>
                  </a:outerShdw>
                </a:effectLst>
                <a:latin typeface="Arial" panose="020B0604020202020204" pitchFamily="34" charset="0"/>
              </a:rPr>
              <a:t>Digital &amp; AI-augmented primary care</a:t>
            </a:r>
            <a:endParaRPr lang="en-US" sz="34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5" name="Text 3"/>
          <p:cNvSpPr/>
          <p:nvPr/>
        </p:nvSpPr>
        <p:spPr>
          <a:xfrm>
            <a:off x="749808" y="3246120"/>
            <a:ext cx="11066272" cy="1468120"/>
          </a:xfrm>
          <a:prstGeom prst="rect">
            <a:avLst/>
          </a:prstGeom>
          <a:noFill/>
          <a:ln/>
        </p:spPr>
        <p:txBody>
          <a:bodyPr wrap="square" lIns="0" tIns="0" rIns="0" bIns="0" rtlCol="0" anchor="ctr">
            <a:normAutofit/>
          </a:bodyPr>
          <a:lstStyle/>
          <a:p>
            <a:pPr marL="0" indent="0">
              <a:lnSpc>
                <a:spcPct val="150000"/>
              </a:lnSpc>
              <a:buNone/>
            </a:pPr>
            <a:r>
              <a:rPr lang="en-US" sz="2400" b="1" dirty="0">
                <a:latin typeface="Arial" panose="020B0604020202020204" pitchFamily="34" charset="0"/>
              </a:rPr>
              <a:t>The consultation is escaping the consulting room </a:t>
            </a:r>
          </a:p>
          <a:p>
            <a:pPr marL="0" indent="0">
              <a:lnSpc>
                <a:spcPct val="150000"/>
              </a:lnSpc>
              <a:buNone/>
            </a:pPr>
            <a:r>
              <a:rPr lang="en-US" sz="2400" b="1" dirty="0">
                <a:latin typeface="Arial" panose="020B0604020202020204" pitchFamily="34" charset="0"/>
              </a:rPr>
              <a:t>	— and the GP becomes an interpreter of continuous data</a:t>
            </a:r>
            <a:r>
              <a:rPr lang="en-US" sz="2400" b="1" dirty="0">
                <a:solidFill>
                  <a:srgbClr val="C7D6E2"/>
                </a:solidFill>
                <a:latin typeface="Arial" panose="020B0604020202020204" pitchFamily="34" charset="0"/>
              </a:rPr>
              <a:t>.</a:t>
            </a:r>
            <a:endParaRPr lang="en-US" sz="2400" b="1"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26</a:t>
            </a:fld>
            <a:endParaRPr lang="en-US" dirty="0"/>
          </a:p>
        </p:txBody>
      </p:sp>
      <p:pic>
        <p:nvPicPr>
          <p:cNvPr id="6" name="Picture 4">
            <a:extLst>
              <a:ext uri="{FF2B5EF4-FFF2-40B4-BE49-F238E27FC236}">
                <a16:creationId xmlns:a16="http://schemas.microsoft.com/office/drawing/2014/main" id="{E6467438-A8DE-9D36-C42F-85441F953B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594360" y="320040"/>
            <a:ext cx="11191240" cy="905256"/>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The consultation is escaping the consulting room</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939800" y="1472883"/>
            <a:ext cx="2397760" cy="52578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4" name="Text 2"/>
          <p:cNvSpPr/>
          <p:nvPr/>
        </p:nvSpPr>
        <p:spPr>
          <a:xfrm>
            <a:off x="1012951" y="1615123"/>
            <a:ext cx="2247313" cy="2286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CGM</a:t>
            </a:r>
            <a:endParaRPr lang="en-US" sz="2000" dirty="0">
              <a:latin typeface="Arial" panose="020B0604020202020204" pitchFamily="34" charset="0"/>
            </a:endParaRPr>
          </a:p>
        </p:txBody>
      </p:sp>
      <p:sp>
        <p:nvSpPr>
          <p:cNvPr id="5" name="Shape 3"/>
          <p:cNvSpPr/>
          <p:nvPr/>
        </p:nvSpPr>
        <p:spPr>
          <a:xfrm>
            <a:off x="3683000" y="1472883"/>
            <a:ext cx="2397760" cy="52578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6" name="Text 4"/>
          <p:cNvSpPr/>
          <p:nvPr/>
        </p:nvSpPr>
        <p:spPr>
          <a:xfrm>
            <a:off x="3756151" y="1615123"/>
            <a:ext cx="2247313" cy="2286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Home BP</a:t>
            </a:r>
            <a:endParaRPr lang="en-US" sz="2000" dirty="0">
              <a:latin typeface="Arial" panose="020B0604020202020204" pitchFamily="34" charset="0"/>
            </a:endParaRPr>
          </a:p>
        </p:txBody>
      </p:sp>
      <p:sp>
        <p:nvSpPr>
          <p:cNvPr id="7" name="Shape 5"/>
          <p:cNvSpPr/>
          <p:nvPr/>
        </p:nvSpPr>
        <p:spPr>
          <a:xfrm>
            <a:off x="6426200" y="1472883"/>
            <a:ext cx="2397760" cy="52578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8" name="Text 6"/>
          <p:cNvSpPr/>
          <p:nvPr/>
        </p:nvSpPr>
        <p:spPr>
          <a:xfrm>
            <a:off x="6499351" y="1633538"/>
            <a:ext cx="2247313" cy="2286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Wearable ECG</a:t>
            </a:r>
            <a:endParaRPr lang="en-US" sz="2000" dirty="0">
              <a:latin typeface="Arial" panose="020B0604020202020204" pitchFamily="34" charset="0"/>
            </a:endParaRPr>
          </a:p>
        </p:txBody>
      </p:sp>
      <p:sp>
        <p:nvSpPr>
          <p:cNvPr id="9" name="Shape 7"/>
          <p:cNvSpPr/>
          <p:nvPr/>
        </p:nvSpPr>
        <p:spPr>
          <a:xfrm>
            <a:off x="9169400" y="1472883"/>
            <a:ext cx="2397760" cy="525780"/>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0" name="Text 8"/>
          <p:cNvSpPr/>
          <p:nvPr/>
        </p:nvSpPr>
        <p:spPr>
          <a:xfrm>
            <a:off x="9242551" y="1633538"/>
            <a:ext cx="2247313" cy="2286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Activity</a:t>
            </a:r>
            <a:endParaRPr lang="en-US" sz="2000" dirty="0">
              <a:latin typeface="Arial" panose="020B0604020202020204" pitchFamily="34" charset="0"/>
            </a:endParaRPr>
          </a:p>
        </p:txBody>
      </p:sp>
      <p:sp>
        <p:nvSpPr>
          <p:cNvPr id="11" name="Shape 9"/>
          <p:cNvSpPr/>
          <p:nvPr/>
        </p:nvSpPr>
        <p:spPr>
          <a:xfrm>
            <a:off x="939800" y="2396173"/>
            <a:ext cx="2397760" cy="52578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2" name="Text 10"/>
          <p:cNvSpPr/>
          <p:nvPr/>
        </p:nvSpPr>
        <p:spPr>
          <a:xfrm>
            <a:off x="1012951" y="2556828"/>
            <a:ext cx="2247313" cy="2286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Sleep</a:t>
            </a:r>
            <a:endParaRPr lang="en-US" sz="2000" dirty="0">
              <a:latin typeface="Arial" panose="020B0604020202020204" pitchFamily="34" charset="0"/>
            </a:endParaRPr>
          </a:p>
        </p:txBody>
      </p:sp>
      <p:sp>
        <p:nvSpPr>
          <p:cNvPr id="13" name="Shape 11"/>
          <p:cNvSpPr/>
          <p:nvPr/>
        </p:nvSpPr>
        <p:spPr>
          <a:xfrm>
            <a:off x="3683000" y="2396173"/>
            <a:ext cx="2397760" cy="52578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4" name="Text 12"/>
          <p:cNvSpPr/>
          <p:nvPr/>
        </p:nvSpPr>
        <p:spPr>
          <a:xfrm>
            <a:off x="3756151" y="2556828"/>
            <a:ext cx="2247313" cy="2286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Symptoms</a:t>
            </a:r>
            <a:endParaRPr lang="en-US" sz="2000" dirty="0">
              <a:latin typeface="Arial" panose="020B0604020202020204" pitchFamily="34" charset="0"/>
            </a:endParaRPr>
          </a:p>
        </p:txBody>
      </p:sp>
      <p:sp>
        <p:nvSpPr>
          <p:cNvPr id="15" name="Shape 13"/>
          <p:cNvSpPr/>
          <p:nvPr/>
        </p:nvSpPr>
        <p:spPr>
          <a:xfrm>
            <a:off x="6426200" y="2396173"/>
            <a:ext cx="2397760" cy="525780"/>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6" name="Text 14"/>
          <p:cNvSpPr/>
          <p:nvPr/>
        </p:nvSpPr>
        <p:spPr>
          <a:xfrm>
            <a:off x="6499351" y="2556828"/>
            <a:ext cx="2247313" cy="2286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Lab / imaging</a:t>
            </a:r>
            <a:endParaRPr lang="en-US" sz="2000" dirty="0">
              <a:latin typeface="Arial" panose="020B0604020202020204" pitchFamily="34" charset="0"/>
            </a:endParaRPr>
          </a:p>
        </p:txBody>
      </p:sp>
      <p:sp>
        <p:nvSpPr>
          <p:cNvPr id="17" name="Shape 15"/>
          <p:cNvSpPr/>
          <p:nvPr/>
        </p:nvSpPr>
        <p:spPr>
          <a:xfrm rot="5400000">
            <a:off x="6180455" y="3235008"/>
            <a:ext cx="491490" cy="419100"/>
          </a:xfrm>
          <a:prstGeom prst="chevron">
            <a:avLst/>
          </a:prstGeom>
          <a:solidFill>
            <a:srgbClr val="BDD0DC"/>
          </a:solidFill>
          <a:ln w="12700">
            <a:solidFill>
              <a:srgbClr val="BDD0DC"/>
            </a:solidFill>
            <a:prstDash val="solid"/>
          </a:ln>
        </p:spPr>
        <p:txBody>
          <a:bodyPr/>
          <a:lstStyle/>
          <a:p>
            <a:endParaRPr lang="en-ZA" dirty="0">
              <a:latin typeface="Arial" panose="020B0604020202020204" pitchFamily="34" charset="0"/>
            </a:endParaRPr>
          </a:p>
        </p:txBody>
      </p:sp>
      <p:sp>
        <p:nvSpPr>
          <p:cNvPr id="18" name="Shape 16"/>
          <p:cNvSpPr/>
          <p:nvPr/>
        </p:nvSpPr>
        <p:spPr>
          <a:xfrm>
            <a:off x="4174664" y="3817240"/>
            <a:ext cx="4572000" cy="1051560"/>
          </a:xfrm>
          <a:prstGeom prst="roundRect">
            <a:avLst/>
          </a:prstGeom>
          <a:solidFill>
            <a:srgbClr val="0B2E4F"/>
          </a:solidFill>
          <a:ln w="12700">
            <a:solidFill>
              <a:srgbClr val="0B2E4F"/>
            </a:solidFill>
            <a:prstDash val="solid"/>
          </a:ln>
        </p:spPr>
        <p:txBody>
          <a:bodyPr/>
          <a:lstStyle/>
          <a:p>
            <a:endParaRPr lang="en-ZA" dirty="0">
              <a:latin typeface="Arial" panose="020B0604020202020204" pitchFamily="34" charset="0"/>
            </a:endParaRPr>
          </a:p>
        </p:txBody>
      </p:sp>
      <p:sp>
        <p:nvSpPr>
          <p:cNvPr id="19" name="Text 17"/>
          <p:cNvSpPr/>
          <p:nvPr/>
        </p:nvSpPr>
        <p:spPr>
          <a:xfrm>
            <a:off x="4579620" y="4155568"/>
            <a:ext cx="384048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GP + DECISION SUPPORT</a:t>
            </a:r>
            <a:endParaRPr lang="en-US" sz="2000" dirty="0">
              <a:latin typeface="Arial" panose="020B0604020202020204" pitchFamily="34" charset="0"/>
            </a:endParaRPr>
          </a:p>
        </p:txBody>
      </p:sp>
      <p:sp>
        <p:nvSpPr>
          <p:cNvPr id="20" name="Text 18"/>
          <p:cNvSpPr/>
          <p:nvPr/>
        </p:nvSpPr>
        <p:spPr>
          <a:xfrm>
            <a:off x="1090675" y="4919600"/>
            <a:ext cx="10010649" cy="1188720"/>
          </a:xfrm>
          <a:prstGeom prst="rect">
            <a:avLst/>
          </a:prstGeom>
          <a:noFill/>
          <a:ln/>
        </p:spPr>
        <p:txBody>
          <a:bodyPr wrap="square" lIns="0" tIns="0" rIns="0" bIns="0" rtlCol="0" anchor="ctr"/>
          <a:lstStyle/>
          <a:p>
            <a:pPr marL="0" indent="0" algn="ctr">
              <a:buNone/>
            </a:pPr>
            <a:r>
              <a:rPr lang="en-US" sz="2800" b="1" dirty="0">
                <a:latin typeface="Arial" panose="020B0604020202020204" pitchFamily="34" charset="0"/>
              </a:rPr>
              <a:t>More data does not automatically mean more knowledge.</a:t>
            </a:r>
            <a:endParaRPr lang="en-US" sz="280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27</a:t>
            </a:fld>
            <a:endParaRPr lang="en-US" dirty="0"/>
          </a:p>
        </p:txBody>
      </p:sp>
      <p:pic>
        <p:nvPicPr>
          <p:cNvPr id="21" name="Picture 4">
            <a:extLst>
              <a:ext uri="{FF2B5EF4-FFF2-40B4-BE49-F238E27FC236}">
                <a16:creationId xmlns:a16="http://schemas.microsoft.com/office/drawing/2014/main" id="{4A6222FD-FE50-2BFF-52B3-4ED3937FB0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594360" y="658368"/>
            <a:ext cx="10972800" cy="748856"/>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The quantified patient: signal or noise?</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353961" y="1877060"/>
            <a:ext cx="4114800" cy="320040"/>
          </a:xfrm>
          <a:prstGeom prst="rect">
            <a:avLst/>
          </a:prstGeom>
          <a:noFill/>
          <a:ln/>
        </p:spPr>
        <p:txBody>
          <a:bodyPr wrap="square" lIns="0" tIns="0" rIns="0" bIns="0" rtlCol="0" anchor="ctr"/>
          <a:lstStyle/>
          <a:p>
            <a:pPr marL="0" indent="0" algn="ctr">
              <a:buNone/>
            </a:pPr>
            <a:r>
              <a:rPr lang="en-US" sz="2400" b="1" dirty="0">
                <a:solidFill>
                  <a:srgbClr val="4B8F6B"/>
                </a:solidFill>
                <a:latin typeface="Arial" panose="020B0604020202020204" pitchFamily="34" charset="0"/>
              </a:rPr>
              <a:t>USEFUL WHEN IT…</a:t>
            </a:r>
            <a:endParaRPr lang="en-US" sz="2400" dirty="0">
              <a:latin typeface="Arial" panose="020B0604020202020204" pitchFamily="34" charset="0"/>
            </a:endParaRPr>
          </a:p>
        </p:txBody>
      </p:sp>
      <p:sp>
        <p:nvSpPr>
          <p:cNvPr id="4" name="Text 2"/>
          <p:cNvSpPr/>
          <p:nvPr/>
        </p:nvSpPr>
        <p:spPr>
          <a:xfrm>
            <a:off x="914400" y="1765046"/>
            <a:ext cx="5181600" cy="3495294"/>
          </a:xfrm>
          <a:prstGeom prst="rect">
            <a:avLst/>
          </a:prstGeom>
          <a:noFill/>
          <a:ln/>
        </p:spPr>
        <p:txBody>
          <a:bodyPr wrap="square" lIns="508" tIns="508" rIns="508" bIns="508" rtlCol="0" anchor="ctr">
            <a:noAutofit/>
          </a:bodyPr>
          <a:lstStyle/>
          <a:p>
            <a:pPr marL="203200" indent="-203200">
              <a:lnSpc>
                <a:spcPct val="150000"/>
              </a:lnSpc>
              <a:buSzPct val="100000"/>
              <a:buChar char="•"/>
            </a:pPr>
            <a:r>
              <a:rPr lang="en-US" sz="2000" b="1" dirty="0">
                <a:solidFill>
                  <a:srgbClr val="172A3A"/>
                </a:solidFill>
                <a:latin typeface="Arial" panose="020B0604020202020204" pitchFamily="34" charset="0"/>
              </a:rPr>
              <a:t>Improves diagnostic certainty</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Reveals patterns missed in clinic</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Changes treatment safely</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Improves adherence or self-management</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Reduces burden or risk</a:t>
            </a:r>
            <a:endParaRPr lang="en-US" sz="2000" b="1" dirty="0">
              <a:latin typeface="Arial" panose="020B0604020202020204" pitchFamily="34" charset="0"/>
            </a:endParaRPr>
          </a:p>
        </p:txBody>
      </p:sp>
      <p:sp>
        <p:nvSpPr>
          <p:cNvPr id="5" name="Text 3"/>
          <p:cNvSpPr/>
          <p:nvPr/>
        </p:nvSpPr>
        <p:spPr>
          <a:xfrm>
            <a:off x="7040880" y="1892300"/>
            <a:ext cx="4114800" cy="320040"/>
          </a:xfrm>
          <a:prstGeom prst="rect">
            <a:avLst/>
          </a:prstGeom>
          <a:noFill/>
          <a:ln/>
        </p:spPr>
        <p:txBody>
          <a:bodyPr wrap="square" lIns="0" tIns="0" rIns="0" bIns="0" rtlCol="0" anchor="ctr"/>
          <a:lstStyle/>
          <a:p>
            <a:pPr marL="0" indent="0" algn="ctr">
              <a:buNone/>
            </a:pPr>
            <a:r>
              <a:rPr lang="en-US" sz="2400" b="1" dirty="0">
                <a:solidFill>
                  <a:srgbClr val="B64A4A"/>
                </a:solidFill>
                <a:latin typeface="Arial" panose="020B0604020202020204" pitchFamily="34" charset="0"/>
              </a:rPr>
              <a:t>PROBLEMATIC WHEN IT…</a:t>
            </a:r>
            <a:endParaRPr lang="en-US" sz="2400" dirty="0">
              <a:latin typeface="Arial" panose="020B0604020202020204" pitchFamily="34" charset="0"/>
            </a:endParaRPr>
          </a:p>
        </p:txBody>
      </p:sp>
      <p:sp>
        <p:nvSpPr>
          <p:cNvPr id="6" name="Text 4"/>
          <p:cNvSpPr/>
          <p:nvPr/>
        </p:nvSpPr>
        <p:spPr>
          <a:xfrm>
            <a:off x="7040880" y="2059940"/>
            <a:ext cx="4797159" cy="3200400"/>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sz="2000" b="1" dirty="0">
                <a:solidFill>
                  <a:srgbClr val="172A3A"/>
                </a:solidFill>
                <a:latin typeface="Arial" panose="020B0604020202020204" pitchFamily="34" charset="0"/>
              </a:rPr>
              <a:t>Creates false positives</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Drives anxiety or compulsive checking</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Generates non-actionable alerts</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Uses unvalidated consumer metrics</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Adds workload without benefit</a:t>
            </a:r>
            <a:endParaRPr lang="en-US" sz="2000" b="1" dirty="0">
              <a:latin typeface="Arial" panose="020B0604020202020204" pitchFamily="34" charset="0"/>
            </a:endParaRPr>
          </a:p>
        </p:txBody>
      </p:sp>
      <p:sp>
        <p:nvSpPr>
          <p:cNvPr id="7" name="Text 5"/>
          <p:cNvSpPr/>
          <p:nvPr/>
        </p:nvSpPr>
        <p:spPr>
          <a:xfrm>
            <a:off x="3200400" y="5618162"/>
            <a:ext cx="5760720" cy="457200"/>
          </a:xfrm>
          <a:prstGeom prst="rect">
            <a:avLst/>
          </a:prstGeom>
          <a:noFill/>
          <a:ln/>
        </p:spPr>
        <p:txBody>
          <a:bodyPr wrap="square" lIns="0" tIns="0" rIns="0" bIns="0" rtlCol="0" anchor="ctr"/>
          <a:lstStyle/>
          <a:p>
            <a:pPr marL="0" indent="0" algn="ctr">
              <a:buNone/>
            </a:pPr>
            <a:r>
              <a:rPr lang="en-US" sz="2400" b="1" dirty="0">
                <a:solidFill>
                  <a:srgbClr val="FF0000"/>
                </a:solidFill>
                <a:latin typeface="Arial" panose="020B0604020202020204" pitchFamily="34" charset="0"/>
              </a:rPr>
              <a:t>Clinical utility &gt; data volume</a:t>
            </a:r>
            <a:endParaRPr lang="en-US" sz="2400" dirty="0">
              <a:solidFill>
                <a:srgbClr val="FF0000"/>
              </a:solidFill>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28</a:t>
            </a:fld>
            <a:endParaRPr lang="en-US" dirty="0"/>
          </a:p>
        </p:txBody>
      </p:sp>
      <p:pic>
        <p:nvPicPr>
          <p:cNvPr id="8" name="Picture 4">
            <a:extLst>
              <a:ext uri="{FF2B5EF4-FFF2-40B4-BE49-F238E27FC236}">
                <a16:creationId xmlns:a16="http://schemas.microsoft.com/office/drawing/2014/main" id="{323761E7-8BA8-3F79-235F-664774A2F3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594360" y="658368"/>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AI enters the consultation</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640080" y="1463040"/>
            <a:ext cx="3429000" cy="3474720"/>
          </a:xfrm>
          <a:prstGeom prst="roundRect">
            <a:avLst/>
          </a:prstGeom>
          <a:solidFill>
            <a:srgbClr val="EEF3F5"/>
          </a:solidFill>
          <a:ln w="12700">
            <a:solidFill>
              <a:srgbClr val="CDD9E1"/>
            </a:solidFill>
            <a:prstDash val="solid"/>
          </a:ln>
        </p:spPr>
        <p:txBody>
          <a:bodyPr/>
          <a:lstStyle/>
          <a:p>
            <a:endParaRPr lang="en-ZA" dirty="0">
              <a:latin typeface="Arial" panose="020B0604020202020204" pitchFamily="34" charset="0"/>
            </a:endParaRPr>
          </a:p>
        </p:txBody>
      </p:sp>
      <p:sp>
        <p:nvSpPr>
          <p:cNvPr id="4" name="Text 2"/>
          <p:cNvSpPr/>
          <p:nvPr/>
        </p:nvSpPr>
        <p:spPr>
          <a:xfrm>
            <a:off x="914400" y="2006600"/>
            <a:ext cx="2880360" cy="365760"/>
          </a:xfrm>
          <a:prstGeom prst="rect">
            <a:avLst/>
          </a:prstGeom>
          <a:noFill/>
          <a:ln/>
        </p:spPr>
        <p:txBody>
          <a:bodyPr wrap="square" lIns="0" tIns="0" rIns="0" bIns="0" rtlCol="0" anchor="ctr"/>
          <a:lstStyle/>
          <a:p>
            <a:pPr marL="0" indent="0" algn="ctr">
              <a:buNone/>
            </a:pPr>
            <a:r>
              <a:rPr lang="en-US" sz="2000" b="1" dirty="0">
                <a:solidFill>
                  <a:srgbClr val="0B2E4F"/>
                </a:solidFill>
                <a:latin typeface="Arial" panose="020B0604020202020204" pitchFamily="34" charset="0"/>
              </a:rPr>
              <a:t>NOW</a:t>
            </a:r>
            <a:endParaRPr lang="en-US" sz="2000" dirty="0">
              <a:latin typeface="Arial" panose="020B0604020202020204" pitchFamily="34" charset="0"/>
            </a:endParaRPr>
          </a:p>
        </p:txBody>
      </p:sp>
      <p:sp>
        <p:nvSpPr>
          <p:cNvPr id="5" name="Text 3"/>
          <p:cNvSpPr/>
          <p:nvPr/>
        </p:nvSpPr>
        <p:spPr>
          <a:xfrm>
            <a:off x="960120" y="2423160"/>
            <a:ext cx="2788920" cy="2011680"/>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b="1" dirty="0">
                <a:solidFill>
                  <a:srgbClr val="172A3A"/>
                </a:solidFill>
                <a:latin typeface="Arial" panose="020B0604020202020204" pitchFamily="34" charset="0"/>
              </a:rPr>
              <a:t>Documentation</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Summarisation</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Administrative support</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Literature synthesis</a:t>
            </a:r>
            <a:endParaRPr lang="en-US" b="1" dirty="0">
              <a:latin typeface="Arial" panose="020B0604020202020204" pitchFamily="34" charset="0"/>
            </a:endParaRPr>
          </a:p>
        </p:txBody>
      </p:sp>
      <p:sp>
        <p:nvSpPr>
          <p:cNvPr id="6" name="Shape 4"/>
          <p:cNvSpPr/>
          <p:nvPr/>
        </p:nvSpPr>
        <p:spPr>
          <a:xfrm>
            <a:off x="4480560" y="1463040"/>
            <a:ext cx="3429000" cy="3474720"/>
          </a:xfrm>
          <a:prstGeom prst="roundRect">
            <a:avLst/>
          </a:prstGeom>
          <a:solidFill>
            <a:srgbClr val="E9F4F8"/>
          </a:solidFill>
          <a:ln w="12700">
            <a:solidFill>
              <a:srgbClr val="B9DDE8"/>
            </a:solidFill>
            <a:prstDash val="solid"/>
          </a:ln>
        </p:spPr>
        <p:txBody>
          <a:bodyPr/>
          <a:lstStyle/>
          <a:p>
            <a:endParaRPr lang="en-ZA" dirty="0">
              <a:latin typeface="Arial" panose="020B0604020202020204" pitchFamily="34" charset="0"/>
            </a:endParaRPr>
          </a:p>
        </p:txBody>
      </p:sp>
      <p:sp>
        <p:nvSpPr>
          <p:cNvPr id="7" name="Text 5"/>
          <p:cNvSpPr/>
          <p:nvPr/>
        </p:nvSpPr>
        <p:spPr>
          <a:xfrm>
            <a:off x="4754880" y="2006600"/>
            <a:ext cx="2880360" cy="365760"/>
          </a:xfrm>
          <a:prstGeom prst="rect">
            <a:avLst/>
          </a:prstGeom>
          <a:noFill/>
          <a:ln/>
        </p:spPr>
        <p:txBody>
          <a:bodyPr wrap="square" lIns="0" tIns="0" rIns="0" bIns="0" rtlCol="0" anchor="ctr"/>
          <a:lstStyle/>
          <a:p>
            <a:pPr marL="0" indent="0" algn="ctr">
              <a:buNone/>
            </a:pPr>
            <a:r>
              <a:rPr lang="en-US" sz="2000" b="1" dirty="0">
                <a:solidFill>
                  <a:srgbClr val="0B2E4F"/>
                </a:solidFill>
                <a:latin typeface="Arial" panose="020B0604020202020204" pitchFamily="34" charset="0"/>
              </a:rPr>
              <a:t>EMERGING</a:t>
            </a:r>
            <a:endParaRPr lang="en-US" sz="2000" dirty="0">
              <a:latin typeface="Arial" panose="020B0604020202020204" pitchFamily="34" charset="0"/>
            </a:endParaRPr>
          </a:p>
        </p:txBody>
      </p:sp>
      <p:sp>
        <p:nvSpPr>
          <p:cNvPr id="8" name="Text 6"/>
          <p:cNvSpPr/>
          <p:nvPr/>
        </p:nvSpPr>
        <p:spPr>
          <a:xfrm>
            <a:off x="4800600" y="2423160"/>
            <a:ext cx="2880360" cy="2011680"/>
          </a:xfrm>
          <a:prstGeom prst="rect">
            <a:avLst/>
          </a:prstGeom>
          <a:noFill/>
          <a:ln/>
        </p:spPr>
        <p:txBody>
          <a:bodyPr wrap="square" lIns="508" tIns="508" rIns="508" bIns="508" rtlCol="0" anchor="ctr">
            <a:normAutofit fontScale="92500"/>
          </a:bodyPr>
          <a:lstStyle/>
          <a:p>
            <a:pPr marL="203200" indent="-203200">
              <a:lnSpc>
                <a:spcPct val="150000"/>
              </a:lnSpc>
              <a:buSzPct val="100000"/>
              <a:buChar char="•"/>
            </a:pPr>
            <a:r>
              <a:rPr lang="en-US" b="1" dirty="0">
                <a:solidFill>
                  <a:srgbClr val="172A3A"/>
                </a:solidFill>
                <a:latin typeface="Arial" panose="020B0604020202020204" pitchFamily="34" charset="0"/>
              </a:rPr>
              <a:t>Risk prediction</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Decision support</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ECG / imaging assistance</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Personalised monitoring</a:t>
            </a:r>
            <a:endParaRPr lang="en-US" b="1" dirty="0">
              <a:latin typeface="Arial" panose="020B0604020202020204" pitchFamily="34" charset="0"/>
            </a:endParaRPr>
          </a:p>
        </p:txBody>
      </p:sp>
      <p:sp>
        <p:nvSpPr>
          <p:cNvPr id="9" name="Shape 7"/>
          <p:cNvSpPr/>
          <p:nvPr/>
        </p:nvSpPr>
        <p:spPr>
          <a:xfrm>
            <a:off x="8321040" y="1463040"/>
            <a:ext cx="3429000" cy="3474720"/>
          </a:xfrm>
          <a:prstGeom prst="roundRect">
            <a:avLst/>
          </a:prstGeom>
          <a:solidFill>
            <a:srgbClr val="FBEDEE"/>
          </a:solidFill>
          <a:ln w="12700">
            <a:solidFill>
              <a:srgbClr val="E7BFC1"/>
            </a:solidFill>
            <a:prstDash val="solid"/>
          </a:ln>
        </p:spPr>
        <p:txBody>
          <a:bodyPr/>
          <a:lstStyle/>
          <a:p>
            <a:endParaRPr lang="en-ZA" dirty="0">
              <a:latin typeface="Arial" panose="020B0604020202020204" pitchFamily="34" charset="0"/>
            </a:endParaRPr>
          </a:p>
        </p:txBody>
      </p:sp>
      <p:sp>
        <p:nvSpPr>
          <p:cNvPr id="10" name="Text 8"/>
          <p:cNvSpPr/>
          <p:nvPr/>
        </p:nvSpPr>
        <p:spPr>
          <a:xfrm>
            <a:off x="8595360" y="2006600"/>
            <a:ext cx="2880360" cy="365760"/>
          </a:xfrm>
          <a:prstGeom prst="rect">
            <a:avLst/>
          </a:prstGeom>
          <a:noFill/>
          <a:ln/>
        </p:spPr>
        <p:txBody>
          <a:bodyPr wrap="square" lIns="0" tIns="0" rIns="0" bIns="0" rtlCol="0" anchor="ctr"/>
          <a:lstStyle/>
          <a:p>
            <a:pPr marL="0" indent="0" algn="ctr">
              <a:buNone/>
            </a:pPr>
            <a:r>
              <a:rPr lang="en-US" sz="2000" b="1" dirty="0">
                <a:solidFill>
                  <a:srgbClr val="B64A4A"/>
                </a:solidFill>
                <a:latin typeface="Arial" panose="020B0604020202020204" pitchFamily="34" charset="0"/>
              </a:rPr>
              <a:t>RISKS</a:t>
            </a:r>
            <a:endParaRPr lang="en-US" sz="2000" dirty="0">
              <a:latin typeface="Arial" panose="020B0604020202020204" pitchFamily="34" charset="0"/>
            </a:endParaRPr>
          </a:p>
        </p:txBody>
      </p:sp>
      <p:sp>
        <p:nvSpPr>
          <p:cNvPr id="11" name="Text 9"/>
          <p:cNvSpPr/>
          <p:nvPr/>
        </p:nvSpPr>
        <p:spPr>
          <a:xfrm>
            <a:off x="8961120" y="2423160"/>
            <a:ext cx="2788920" cy="2011680"/>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b="1" dirty="0">
                <a:solidFill>
                  <a:srgbClr val="172A3A"/>
                </a:solidFill>
                <a:latin typeface="Arial" panose="020B0604020202020204" pitchFamily="34" charset="0"/>
              </a:rPr>
              <a:t>Hallucination</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Automation bias</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Privacy</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Accountability</a:t>
            </a:r>
            <a:endParaRPr lang="en-US" b="1" dirty="0">
              <a:latin typeface="Arial" panose="020B0604020202020204" pitchFamily="34" charset="0"/>
            </a:endParaRPr>
          </a:p>
        </p:txBody>
      </p:sp>
      <p:sp>
        <p:nvSpPr>
          <p:cNvPr id="12" name="Text 10"/>
          <p:cNvSpPr/>
          <p:nvPr/>
        </p:nvSpPr>
        <p:spPr>
          <a:xfrm>
            <a:off x="1554480" y="5349240"/>
            <a:ext cx="9144000" cy="457200"/>
          </a:xfrm>
          <a:prstGeom prst="rect">
            <a:avLst/>
          </a:prstGeom>
          <a:noFill/>
          <a:ln/>
        </p:spPr>
        <p:txBody>
          <a:bodyPr wrap="square" lIns="0" tIns="0" rIns="0" bIns="0" rtlCol="0" anchor="ctr"/>
          <a:lstStyle/>
          <a:p>
            <a:pPr marL="0" indent="0" algn="ctr">
              <a:buNone/>
            </a:pPr>
            <a:r>
              <a:rPr lang="en-US" sz="2200" b="1" dirty="0">
                <a:solidFill>
                  <a:srgbClr val="0B2E4F"/>
                </a:solidFill>
                <a:latin typeface="Arial" panose="020B0604020202020204" pitchFamily="34" charset="0"/>
              </a:rPr>
              <a:t>AI should augment clinical judgement — not substitute for it.</a:t>
            </a:r>
            <a:endParaRPr lang="en-US" sz="220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29</a:t>
            </a:fld>
            <a:endParaRPr lang="en-US" dirty="0"/>
          </a:p>
        </p:txBody>
      </p:sp>
      <p:pic>
        <p:nvPicPr>
          <p:cNvPr id="13" name="Picture 4">
            <a:extLst>
              <a:ext uri="{FF2B5EF4-FFF2-40B4-BE49-F238E27FC236}">
                <a16:creationId xmlns:a16="http://schemas.microsoft.com/office/drawing/2014/main" id="{7454485D-55E6-B54E-DB7A-8A70A24E8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594360" y="658368"/>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AI will not replace the GP — but it will change the GP Mx</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Text 1"/>
          <p:cNvSpPr/>
          <p:nvPr/>
        </p:nvSpPr>
        <p:spPr>
          <a:xfrm>
            <a:off x="86360" y="1645920"/>
            <a:ext cx="3840480" cy="457200"/>
          </a:xfrm>
          <a:prstGeom prst="rect">
            <a:avLst/>
          </a:prstGeom>
          <a:noFill/>
          <a:ln/>
        </p:spPr>
        <p:txBody>
          <a:bodyPr wrap="square" lIns="0" tIns="0" rIns="0" bIns="0" rtlCol="0" anchor="ctr"/>
          <a:lstStyle/>
          <a:p>
            <a:pPr marL="0" indent="0" algn="ctr">
              <a:buNone/>
            </a:pPr>
            <a:r>
              <a:rPr lang="en-US" sz="2400" b="1" dirty="0">
                <a:solidFill>
                  <a:srgbClr val="2AA8C7"/>
                </a:solidFill>
                <a:latin typeface="Arial" panose="020B0604020202020204" pitchFamily="34" charset="0"/>
              </a:rPr>
              <a:t>AI can scale</a:t>
            </a:r>
            <a:endParaRPr lang="en-US" sz="2400" dirty="0">
              <a:latin typeface="Arial" panose="020B0604020202020204" pitchFamily="34" charset="0"/>
            </a:endParaRPr>
          </a:p>
        </p:txBody>
      </p:sp>
      <p:sp>
        <p:nvSpPr>
          <p:cNvPr id="4" name="Text 2"/>
          <p:cNvSpPr/>
          <p:nvPr/>
        </p:nvSpPr>
        <p:spPr>
          <a:xfrm>
            <a:off x="1097280" y="2286000"/>
            <a:ext cx="3474720" cy="2194560"/>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sz="2000" b="1" dirty="0">
                <a:solidFill>
                  <a:srgbClr val="172A3A"/>
                </a:solidFill>
                <a:latin typeface="Arial" panose="020B0604020202020204" pitchFamily="34" charset="0"/>
              </a:rPr>
              <a:t>Information retrieval</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Pattern recognition</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Documentation</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Routine monitoring</a:t>
            </a:r>
            <a:endParaRPr lang="en-US" sz="2000" b="1" dirty="0">
              <a:latin typeface="Arial" panose="020B0604020202020204" pitchFamily="34" charset="0"/>
            </a:endParaRPr>
          </a:p>
        </p:txBody>
      </p:sp>
      <p:sp>
        <p:nvSpPr>
          <p:cNvPr id="5" name="Text 3"/>
          <p:cNvSpPr/>
          <p:nvPr/>
        </p:nvSpPr>
        <p:spPr>
          <a:xfrm>
            <a:off x="6949440" y="1640840"/>
            <a:ext cx="3840480" cy="457200"/>
          </a:xfrm>
          <a:prstGeom prst="rect">
            <a:avLst/>
          </a:prstGeom>
          <a:noFill/>
          <a:ln/>
        </p:spPr>
        <p:txBody>
          <a:bodyPr wrap="square" lIns="0" tIns="0" rIns="0" bIns="0" rtlCol="0" anchor="ctr"/>
          <a:lstStyle/>
          <a:p>
            <a:pPr marL="0" indent="0" algn="ctr">
              <a:buNone/>
            </a:pPr>
            <a:r>
              <a:rPr lang="en-US" sz="2400" b="1" dirty="0">
                <a:solidFill>
                  <a:srgbClr val="4B8F6B"/>
                </a:solidFill>
                <a:latin typeface="Arial" panose="020B0604020202020204" pitchFamily="34" charset="0"/>
              </a:rPr>
              <a:t>The GP contributes</a:t>
            </a:r>
            <a:endParaRPr lang="en-US" sz="2400" dirty="0">
              <a:latin typeface="Arial" panose="020B0604020202020204" pitchFamily="34" charset="0"/>
            </a:endParaRPr>
          </a:p>
        </p:txBody>
      </p:sp>
      <p:sp>
        <p:nvSpPr>
          <p:cNvPr id="6" name="Text 4"/>
          <p:cNvSpPr/>
          <p:nvPr/>
        </p:nvSpPr>
        <p:spPr>
          <a:xfrm>
            <a:off x="7498080" y="2286000"/>
            <a:ext cx="3474720" cy="2560320"/>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sz="2000" b="1" dirty="0">
                <a:solidFill>
                  <a:srgbClr val="172A3A"/>
                </a:solidFill>
                <a:latin typeface="Arial" panose="020B0604020202020204" pitchFamily="34" charset="0"/>
              </a:rPr>
              <a:t>Clinical context</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Physical examination</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Probability &amp; uncertainty</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Patient values</a:t>
            </a:r>
            <a:endParaRPr lang="en-US" sz="2000" b="1" dirty="0">
              <a:latin typeface="Arial" panose="020B0604020202020204" pitchFamily="34" charset="0"/>
            </a:endParaRPr>
          </a:p>
          <a:p>
            <a:pPr marL="203200" indent="-203200">
              <a:lnSpc>
                <a:spcPct val="150000"/>
              </a:lnSpc>
              <a:buSzPct val="100000"/>
              <a:buChar char="•"/>
            </a:pPr>
            <a:r>
              <a:rPr lang="en-US" sz="2000" b="1" dirty="0">
                <a:solidFill>
                  <a:srgbClr val="172A3A"/>
                </a:solidFill>
                <a:latin typeface="Arial" panose="020B0604020202020204" pitchFamily="34" charset="0"/>
              </a:rPr>
              <a:t>Ethics &amp; accountability</a:t>
            </a:r>
            <a:endParaRPr lang="en-US" sz="2000" b="1" dirty="0">
              <a:latin typeface="Arial" panose="020B0604020202020204" pitchFamily="34" charset="0"/>
            </a:endParaRPr>
          </a:p>
        </p:txBody>
      </p:sp>
      <p:sp>
        <p:nvSpPr>
          <p:cNvPr id="7" name="Shape 5"/>
          <p:cNvSpPr/>
          <p:nvPr/>
        </p:nvSpPr>
        <p:spPr>
          <a:xfrm>
            <a:off x="4993640" y="2926080"/>
            <a:ext cx="1737360" cy="640080"/>
          </a:xfrm>
          <a:prstGeom prst="chevron">
            <a:avLst/>
          </a:prstGeom>
          <a:solidFill>
            <a:srgbClr val="002060"/>
          </a:solidFill>
          <a:ln w="12700">
            <a:solidFill>
              <a:srgbClr val="BDD0DC"/>
            </a:solidFill>
            <a:prstDash val="solid"/>
          </a:ln>
        </p:spPr>
        <p:txBody>
          <a:bodyPr/>
          <a:lstStyle/>
          <a:p>
            <a:endParaRPr lang="en-ZA" dirty="0">
              <a:latin typeface="Arial" panose="020B0604020202020204" pitchFamily="34" charset="0"/>
            </a:endParaRPr>
          </a:p>
        </p:txBody>
      </p:sp>
      <p:sp>
        <p:nvSpPr>
          <p:cNvPr id="8" name="Text 6"/>
          <p:cNvSpPr/>
          <p:nvPr/>
        </p:nvSpPr>
        <p:spPr>
          <a:xfrm>
            <a:off x="808037" y="4911344"/>
            <a:ext cx="10545445" cy="987552"/>
          </a:xfrm>
          <a:prstGeom prst="rect">
            <a:avLst/>
          </a:prstGeom>
          <a:noFill/>
          <a:ln/>
        </p:spPr>
        <p:txBody>
          <a:bodyPr wrap="square" lIns="0" tIns="0" rIns="0" bIns="0" rtlCol="0" anchor="ctr">
            <a:normAutofit/>
          </a:bodyPr>
          <a:lstStyle/>
          <a:p>
            <a:pPr marL="0" indent="0" algn="ctr">
              <a:buNone/>
            </a:pPr>
            <a:r>
              <a:rPr lang="en-US" sz="2400" b="1" dirty="0">
                <a:solidFill>
                  <a:srgbClr val="FF0000"/>
                </a:solidFill>
                <a:latin typeface="Arial" panose="020B0604020202020204" pitchFamily="34" charset="0"/>
              </a:rPr>
              <a:t>The likely future is not AI vs doctor — it is AI-enabled clinical practice!</a:t>
            </a:r>
            <a:endParaRPr lang="en-US" sz="240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30</a:t>
            </a:fld>
            <a:endParaRPr lang="en-US" dirty="0"/>
          </a:p>
        </p:txBody>
      </p:sp>
      <p:pic>
        <p:nvPicPr>
          <p:cNvPr id="9" name="Picture 4">
            <a:extLst>
              <a:ext uri="{FF2B5EF4-FFF2-40B4-BE49-F238E27FC236}">
                <a16:creationId xmlns:a16="http://schemas.microsoft.com/office/drawing/2014/main" id="{5DEB19A8-872C-12B1-10FA-34B70EB1F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solidFill>
              <a:srgbClr val="0B2E4F"/>
            </a:solidFill>
            <a:prstDash val="solid"/>
          </a:ln>
        </p:spPr>
        <p:txBody>
          <a:bodyPr/>
          <a:lstStyle/>
          <a:p>
            <a:endParaRPr lang="en-ZA" dirty="0">
              <a:latin typeface="Arial" panose="020B0604020202020204" pitchFamily="34" charset="0"/>
            </a:endParaRPr>
          </a:p>
        </p:txBody>
      </p:sp>
      <p:sp>
        <p:nvSpPr>
          <p:cNvPr id="3" name="Text 1"/>
          <p:cNvSpPr/>
          <p:nvPr/>
        </p:nvSpPr>
        <p:spPr>
          <a:xfrm>
            <a:off x="731520" y="1188720"/>
            <a:ext cx="1097280" cy="640080"/>
          </a:xfrm>
          <a:prstGeom prst="rect">
            <a:avLst/>
          </a:prstGeom>
          <a:noFill/>
          <a:ln/>
        </p:spPr>
        <p:txBody>
          <a:bodyPr wrap="square" lIns="0" tIns="0" rIns="0" bIns="0" rtlCol="0" anchor="ctr"/>
          <a:lstStyle/>
          <a:p>
            <a:pPr marL="0" indent="0">
              <a:buNone/>
            </a:pPr>
            <a:r>
              <a:rPr lang="en-US" sz="3400" b="1" dirty="0">
                <a:solidFill>
                  <a:srgbClr val="2AA8C7"/>
                </a:solidFill>
                <a:latin typeface="Arial" panose="020B0604020202020204" pitchFamily="34" charset="0"/>
              </a:rPr>
              <a:t>05</a:t>
            </a:r>
            <a:endParaRPr lang="en-US" sz="3400" dirty="0">
              <a:latin typeface="Arial" panose="020B0604020202020204" pitchFamily="34" charset="0"/>
            </a:endParaRPr>
          </a:p>
        </p:txBody>
      </p:sp>
      <p:sp>
        <p:nvSpPr>
          <p:cNvPr id="4" name="Text 2"/>
          <p:cNvSpPr/>
          <p:nvPr/>
        </p:nvSpPr>
        <p:spPr>
          <a:xfrm>
            <a:off x="731520" y="1965960"/>
            <a:ext cx="10515600" cy="1097280"/>
          </a:xfrm>
          <a:prstGeom prst="rect">
            <a:avLst/>
          </a:prstGeom>
          <a:noFill/>
          <a:ln/>
        </p:spPr>
        <p:txBody>
          <a:bodyPr wrap="square" lIns="0" tIns="0" rIns="0" bIns="0" rtlCol="0" anchor="ctr">
            <a:normAutofit/>
          </a:bodyPr>
          <a:lstStyle/>
          <a:p>
            <a:pPr marL="0" indent="0">
              <a:buNone/>
            </a:pPr>
            <a:r>
              <a:rPr lang="en-US" sz="3400" b="1" dirty="0">
                <a:solidFill>
                  <a:srgbClr val="FF0000"/>
                </a:solidFill>
                <a:latin typeface="Arial" panose="020B0604020202020204" pitchFamily="34" charset="0"/>
              </a:rPr>
              <a:t>South African essentials</a:t>
            </a:r>
            <a:endParaRPr lang="en-US" sz="3400" dirty="0">
              <a:solidFill>
                <a:srgbClr val="FF0000"/>
              </a:solidFill>
              <a:latin typeface="Arial" panose="020B0604020202020204" pitchFamily="34" charset="0"/>
            </a:endParaRPr>
          </a:p>
        </p:txBody>
      </p:sp>
      <p:sp>
        <p:nvSpPr>
          <p:cNvPr id="5" name="Text 3"/>
          <p:cNvSpPr/>
          <p:nvPr/>
        </p:nvSpPr>
        <p:spPr>
          <a:xfrm>
            <a:off x="672083" y="3001645"/>
            <a:ext cx="10634473" cy="1397000"/>
          </a:xfrm>
          <a:prstGeom prst="rect">
            <a:avLst/>
          </a:prstGeom>
          <a:noFill/>
          <a:ln/>
        </p:spPr>
        <p:txBody>
          <a:bodyPr wrap="square" lIns="0" tIns="0" rIns="0" bIns="0" rtlCol="0" anchor="ctr">
            <a:normAutofit/>
          </a:bodyPr>
          <a:lstStyle/>
          <a:p>
            <a:pPr marL="0" indent="0">
              <a:lnSpc>
                <a:spcPct val="160000"/>
              </a:lnSpc>
              <a:buNone/>
            </a:pPr>
            <a:r>
              <a:rPr lang="en-US" sz="2400" b="1" dirty="0">
                <a:latin typeface="Arial" panose="020B0604020202020204" pitchFamily="34" charset="0"/>
              </a:rPr>
              <a:t>Emerging medicine must not distract from high-burden, high-impact primary care – SA quadruple burden of disease.</a:t>
            </a: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31</a:t>
            </a:fld>
            <a:endParaRPr lang="en-US" dirty="0"/>
          </a:p>
        </p:txBody>
      </p:sp>
      <p:pic>
        <p:nvPicPr>
          <p:cNvPr id="6" name="Picture 4">
            <a:extLst>
              <a:ext uri="{FF2B5EF4-FFF2-40B4-BE49-F238E27FC236}">
                <a16:creationId xmlns:a16="http://schemas.microsoft.com/office/drawing/2014/main" id="{B6B80B08-2BAE-AC06-1FE7-5320298B3B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94360" y="366378"/>
            <a:ext cx="10972800" cy="1073912"/>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Innovation without implementation is not progress</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758952" y="1781873"/>
            <a:ext cx="4983480" cy="566928"/>
          </a:xfrm>
          <a:prstGeom prst="roundRect">
            <a:avLst>
              <a:gd name="adj" fmla="val 17391"/>
            </a:avLst>
          </a:prstGeom>
          <a:solidFill>
            <a:srgbClr val="B64A4A"/>
          </a:solidFill>
          <a:ln w="12700">
            <a:solidFill>
              <a:srgbClr val="B64A4A"/>
            </a:solidFill>
            <a:prstDash val="solid"/>
          </a:ln>
        </p:spPr>
        <p:txBody>
          <a:bodyPr/>
          <a:lstStyle/>
          <a:p>
            <a:endParaRPr lang="en-ZA" sz="2000" dirty="0">
              <a:latin typeface="Arial" panose="020B0604020202020204" pitchFamily="34" charset="0"/>
            </a:endParaRPr>
          </a:p>
        </p:txBody>
      </p:sp>
      <p:sp>
        <p:nvSpPr>
          <p:cNvPr id="4" name="Text 2"/>
          <p:cNvSpPr/>
          <p:nvPr/>
        </p:nvSpPr>
        <p:spPr>
          <a:xfrm>
            <a:off x="832104" y="194443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HIV</a:t>
            </a:r>
            <a:endParaRPr lang="en-US" sz="2000" dirty="0">
              <a:latin typeface="Arial" panose="020B0604020202020204" pitchFamily="34" charset="0"/>
            </a:endParaRPr>
          </a:p>
        </p:txBody>
      </p:sp>
      <p:sp>
        <p:nvSpPr>
          <p:cNvPr id="5" name="Shape 3"/>
          <p:cNvSpPr/>
          <p:nvPr/>
        </p:nvSpPr>
        <p:spPr>
          <a:xfrm>
            <a:off x="6245352" y="1781873"/>
            <a:ext cx="4983480" cy="566928"/>
          </a:xfrm>
          <a:prstGeom prst="roundRect">
            <a:avLst>
              <a:gd name="adj" fmla="val 17391"/>
            </a:avLst>
          </a:prstGeom>
          <a:solidFill>
            <a:srgbClr val="D77A36"/>
          </a:solidFill>
          <a:ln w="12700">
            <a:solidFill>
              <a:srgbClr val="D77A36"/>
            </a:solidFill>
            <a:prstDash val="solid"/>
          </a:ln>
        </p:spPr>
        <p:txBody>
          <a:bodyPr/>
          <a:lstStyle/>
          <a:p>
            <a:endParaRPr lang="en-ZA" sz="2000" dirty="0">
              <a:latin typeface="Arial" panose="020B0604020202020204" pitchFamily="34" charset="0"/>
            </a:endParaRPr>
          </a:p>
        </p:txBody>
      </p:sp>
      <p:sp>
        <p:nvSpPr>
          <p:cNvPr id="6" name="Text 4"/>
          <p:cNvSpPr/>
          <p:nvPr/>
        </p:nvSpPr>
        <p:spPr>
          <a:xfrm>
            <a:off x="6318504" y="194443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TB</a:t>
            </a:r>
            <a:endParaRPr lang="en-US" sz="2000" dirty="0">
              <a:latin typeface="Arial" panose="020B0604020202020204" pitchFamily="34" charset="0"/>
            </a:endParaRPr>
          </a:p>
        </p:txBody>
      </p:sp>
      <p:sp>
        <p:nvSpPr>
          <p:cNvPr id="7" name="Shape 5"/>
          <p:cNvSpPr/>
          <p:nvPr/>
        </p:nvSpPr>
        <p:spPr>
          <a:xfrm>
            <a:off x="758952" y="2513393"/>
            <a:ext cx="4983480" cy="566928"/>
          </a:xfrm>
          <a:prstGeom prst="roundRect">
            <a:avLst>
              <a:gd name="adj" fmla="val 17391"/>
            </a:avLst>
          </a:prstGeom>
          <a:solidFill>
            <a:srgbClr val="2AA8C7"/>
          </a:solidFill>
          <a:ln w="12700">
            <a:solidFill>
              <a:srgbClr val="2AA8C7"/>
            </a:solidFill>
            <a:prstDash val="solid"/>
          </a:ln>
        </p:spPr>
        <p:txBody>
          <a:bodyPr/>
          <a:lstStyle/>
          <a:p>
            <a:endParaRPr lang="en-ZA" sz="2000" dirty="0">
              <a:latin typeface="Arial" panose="020B0604020202020204" pitchFamily="34" charset="0"/>
            </a:endParaRPr>
          </a:p>
        </p:txBody>
      </p:sp>
      <p:sp>
        <p:nvSpPr>
          <p:cNvPr id="8" name="Text 6"/>
          <p:cNvSpPr/>
          <p:nvPr/>
        </p:nvSpPr>
        <p:spPr>
          <a:xfrm>
            <a:off x="832104" y="267595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MATERNAL HEALTH</a:t>
            </a:r>
            <a:endParaRPr lang="en-US" sz="2000" dirty="0">
              <a:latin typeface="Arial" panose="020B0604020202020204" pitchFamily="34" charset="0"/>
            </a:endParaRPr>
          </a:p>
        </p:txBody>
      </p:sp>
      <p:sp>
        <p:nvSpPr>
          <p:cNvPr id="9" name="Shape 7"/>
          <p:cNvSpPr/>
          <p:nvPr/>
        </p:nvSpPr>
        <p:spPr>
          <a:xfrm>
            <a:off x="6245352" y="2513393"/>
            <a:ext cx="4983480" cy="566928"/>
          </a:xfrm>
          <a:prstGeom prst="roundRect">
            <a:avLst>
              <a:gd name="adj" fmla="val 17391"/>
            </a:avLst>
          </a:prstGeom>
          <a:solidFill>
            <a:srgbClr val="188C8C"/>
          </a:solidFill>
          <a:ln w="12700">
            <a:solidFill>
              <a:srgbClr val="188C8C"/>
            </a:solidFill>
            <a:prstDash val="solid"/>
          </a:ln>
        </p:spPr>
        <p:txBody>
          <a:bodyPr/>
          <a:lstStyle/>
          <a:p>
            <a:endParaRPr lang="en-ZA" sz="2000" dirty="0">
              <a:latin typeface="Arial" panose="020B0604020202020204" pitchFamily="34" charset="0"/>
            </a:endParaRPr>
          </a:p>
        </p:txBody>
      </p:sp>
      <p:sp>
        <p:nvSpPr>
          <p:cNvPr id="10" name="Text 8"/>
          <p:cNvSpPr/>
          <p:nvPr/>
        </p:nvSpPr>
        <p:spPr>
          <a:xfrm>
            <a:off x="6318504" y="267595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VACCINATION</a:t>
            </a:r>
            <a:endParaRPr lang="en-US" sz="2000" dirty="0">
              <a:latin typeface="Arial" panose="020B0604020202020204" pitchFamily="34" charset="0"/>
            </a:endParaRPr>
          </a:p>
        </p:txBody>
      </p:sp>
      <p:sp>
        <p:nvSpPr>
          <p:cNvPr id="11" name="Shape 9"/>
          <p:cNvSpPr/>
          <p:nvPr/>
        </p:nvSpPr>
        <p:spPr>
          <a:xfrm>
            <a:off x="758952" y="3244913"/>
            <a:ext cx="4983480" cy="566928"/>
          </a:xfrm>
          <a:prstGeom prst="roundRect">
            <a:avLst>
              <a:gd name="adj" fmla="val 17391"/>
            </a:avLst>
          </a:prstGeom>
          <a:solidFill>
            <a:srgbClr val="176B9B"/>
          </a:solidFill>
          <a:ln w="12700">
            <a:solidFill>
              <a:srgbClr val="176B9B"/>
            </a:solidFill>
            <a:prstDash val="solid"/>
          </a:ln>
        </p:spPr>
        <p:txBody>
          <a:bodyPr/>
          <a:lstStyle/>
          <a:p>
            <a:endParaRPr lang="en-ZA" sz="2000" dirty="0">
              <a:latin typeface="Arial" panose="020B0604020202020204" pitchFamily="34" charset="0"/>
            </a:endParaRPr>
          </a:p>
        </p:txBody>
      </p:sp>
      <p:sp>
        <p:nvSpPr>
          <p:cNvPr id="12" name="Text 10"/>
          <p:cNvSpPr/>
          <p:nvPr/>
        </p:nvSpPr>
        <p:spPr>
          <a:xfrm>
            <a:off x="832104" y="340747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HYPERTENSION</a:t>
            </a:r>
            <a:endParaRPr lang="en-US" sz="2000" dirty="0">
              <a:latin typeface="Arial" panose="020B0604020202020204" pitchFamily="34" charset="0"/>
            </a:endParaRPr>
          </a:p>
        </p:txBody>
      </p:sp>
      <p:sp>
        <p:nvSpPr>
          <p:cNvPr id="13" name="Shape 11"/>
          <p:cNvSpPr/>
          <p:nvPr/>
        </p:nvSpPr>
        <p:spPr>
          <a:xfrm>
            <a:off x="6245352" y="3244913"/>
            <a:ext cx="4983480" cy="566928"/>
          </a:xfrm>
          <a:prstGeom prst="roundRect">
            <a:avLst>
              <a:gd name="adj" fmla="val 17391"/>
            </a:avLst>
          </a:prstGeom>
          <a:solidFill>
            <a:srgbClr val="4B8F6B"/>
          </a:solidFill>
          <a:ln w="12700">
            <a:solidFill>
              <a:srgbClr val="4B8F6B"/>
            </a:solidFill>
            <a:prstDash val="solid"/>
          </a:ln>
        </p:spPr>
        <p:txBody>
          <a:bodyPr/>
          <a:lstStyle/>
          <a:p>
            <a:endParaRPr lang="en-ZA" sz="2000" dirty="0">
              <a:latin typeface="Arial" panose="020B0604020202020204" pitchFamily="34" charset="0"/>
            </a:endParaRPr>
          </a:p>
        </p:txBody>
      </p:sp>
      <p:sp>
        <p:nvSpPr>
          <p:cNvPr id="14" name="Text 12"/>
          <p:cNvSpPr/>
          <p:nvPr/>
        </p:nvSpPr>
        <p:spPr>
          <a:xfrm>
            <a:off x="6318504" y="340747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DIABETES</a:t>
            </a:r>
            <a:endParaRPr lang="en-US" sz="2000" dirty="0">
              <a:latin typeface="Arial" panose="020B0604020202020204" pitchFamily="34" charset="0"/>
            </a:endParaRPr>
          </a:p>
        </p:txBody>
      </p:sp>
      <p:sp>
        <p:nvSpPr>
          <p:cNvPr id="15" name="Shape 13"/>
          <p:cNvSpPr/>
          <p:nvPr/>
        </p:nvSpPr>
        <p:spPr>
          <a:xfrm>
            <a:off x="758952" y="3976433"/>
            <a:ext cx="4983480" cy="566928"/>
          </a:xfrm>
          <a:prstGeom prst="roundRect">
            <a:avLst>
              <a:gd name="adj" fmla="val 17391"/>
            </a:avLst>
          </a:prstGeom>
          <a:solidFill>
            <a:srgbClr val="0B2E4F"/>
          </a:solidFill>
          <a:ln w="12700">
            <a:solidFill>
              <a:srgbClr val="0B2E4F"/>
            </a:solidFill>
            <a:prstDash val="solid"/>
          </a:ln>
        </p:spPr>
        <p:txBody>
          <a:bodyPr/>
          <a:lstStyle/>
          <a:p>
            <a:endParaRPr lang="en-ZA" sz="2000" dirty="0">
              <a:latin typeface="Arial" panose="020B0604020202020204" pitchFamily="34" charset="0"/>
            </a:endParaRPr>
          </a:p>
        </p:txBody>
      </p:sp>
      <p:sp>
        <p:nvSpPr>
          <p:cNvPr id="16" name="Text 14"/>
          <p:cNvSpPr/>
          <p:nvPr/>
        </p:nvSpPr>
        <p:spPr>
          <a:xfrm>
            <a:off x="832104" y="413899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CANCER SCREENING</a:t>
            </a:r>
            <a:endParaRPr lang="en-US" sz="2000" dirty="0">
              <a:latin typeface="Arial" panose="020B0604020202020204" pitchFamily="34" charset="0"/>
            </a:endParaRPr>
          </a:p>
        </p:txBody>
      </p:sp>
      <p:sp>
        <p:nvSpPr>
          <p:cNvPr id="17" name="Shape 15"/>
          <p:cNvSpPr/>
          <p:nvPr/>
        </p:nvSpPr>
        <p:spPr>
          <a:xfrm>
            <a:off x="6245352" y="3976433"/>
            <a:ext cx="4983480" cy="566928"/>
          </a:xfrm>
          <a:prstGeom prst="roundRect">
            <a:avLst>
              <a:gd name="adj" fmla="val 17391"/>
            </a:avLst>
          </a:prstGeom>
          <a:solidFill>
            <a:srgbClr val="425563"/>
          </a:solidFill>
          <a:ln w="12700">
            <a:solidFill>
              <a:srgbClr val="425563"/>
            </a:solidFill>
            <a:prstDash val="solid"/>
          </a:ln>
        </p:spPr>
        <p:txBody>
          <a:bodyPr/>
          <a:lstStyle/>
          <a:p>
            <a:endParaRPr lang="en-ZA" sz="2000" dirty="0">
              <a:latin typeface="Arial" panose="020B0604020202020204" pitchFamily="34" charset="0"/>
            </a:endParaRPr>
          </a:p>
        </p:txBody>
      </p:sp>
      <p:sp>
        <p:nvSpPr>
          <p:cNvPr id="18" name="Text 16"/>
          <p:cNvSpPr/>
          <p:nvPr/>
        </p:nvSpPr>
        <p:spPr>
          <a:xfrm>
            <a:off x="6318504" y="4138993"/>
            <a:ext cx="4837176" cy="24649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rPr>
              <a:t>MENTAL HEALTH</a:t>
            </a:r>
            <a:endParaRPr lang="en-US" sz="2000" dirty="0">
              <a:latin typeface="Arial" panose="020B0604020202020204" pitchFamily="34" charset="0"/>
            </a:endParaRPr>
          </a:p>
        </p:txBody>
      </p:sp>
      <p:sp>
        <p:nvSpPr>
          <p:cNvPr id="19" name="Text 17"/>
          <p:cNvSpPr/>
          <p:nvPr/>
        </p:nvSpPr>
        <p:spPr>
          <a:xfrm>
            <a:off x="609600" y="4884945"/>
            <a:ext cx="10972800" cy="1314687"/>
          </a:xfrm>
          <a:prstGeom prst="rect">
            <a:avLst/>
          </a:prstGeom>
          <a:noFill/>
          <a:ln/>
        </p:spPr>
        <p:txBody>
          <a:bodyPr wrap="square" lIns="0" tIns="0" rIns="0" bIns="0" rtlCol="0" anchor="ctr">
            <a:normAutofit/>
          </a:bodyPr>
          <a:lstStyle/>
          <a:p>
            <a:pPr marL="0" indent="0" algn="ctr">
              <a:buNone/>
            </a:pPr>
            <a:r>
              <a:rPr lang="en-US" sz="2400" b="1" dirty="0">
                <a:solidFill>
                  <a:srgbClr val="0B2E4F"/>
                </a:solidFill>
                <a:latin typeface="Arial" panose="020B0604020202020204" pitchFamily="34" charset="0"/>
              </a:rPr>
              <a:t>The future of primary care is advanced technology </a:t>
            </a:r>
          </a:p>
          <a:p>
            <a:pPr marL="0" indent="0" algn="ctr">
              <a:buNone/>
            </a:pPr>
            <a:r>
              <a:rPr lang="en-US" sz="2400" b="1" dirty="0">
                <a:solidFill>
                  <a:srgbClr val="0B2E4F"/>
                </a:solidFill>
                <a:latin typeface="Arial" panose="020B0604020202020204" pitchFamily="34" charset="0"/>
              </a:rPr>
              <a:t>+ reliable delivery of proven basics.</a:t>
            </a:r>
            <a:endParaRPr lang="en-US" sz="2400" dirty="0">
              <a:latin typeface="Arial" panose="020B0604020202020204" pitchFamily="34" charset="0"/>
            </a:endParaRPr>
          </a:p>
        </p:txBody>
      </p:sp>
      <p:sp>
        <p:nvSpPr>
          <p:cNvPr id="20" name="Text 18"/>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WHO. Global Tuberculosis Report 2025.</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32</a:t>
            </a:fld>
            <a:endParaRPr lang="en-US" dirty="0"/>
          </a:p>
        </p:txBody>
      </p:sp>
      <p:pic>
        <p:nvPicPr>
          <p:cNvPr id="21" name="Picture 4">
            <a:extLst>
              <a:ext uri="{FF2B5EF4-FFF2-40B4-BE49-F238E27FC236}">
                <a16:creationId xmlns:a16="http://schemas.microsoft.com/office/drawing/2014/main" id="{7D8CF0C9-E9F2-6DEC-F6E7-F90372FEBF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594360" y="557126"/>
            <a:ext cx="10972800" cy="877720"/>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Vaccination becomes lifelong medicine</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594360" y="1920240"/>
            <a:ext cx="1600200" cy="1508760"/>
          </a:xfrm>
          <a:prstGeom prst="ellipse">
            <a:avLst/>
          </a:prstGeom>
          <a:solidFill>
            <a:srgbClr val="2AA8C7"/>
          </a:solidFill>
          <a:ln w="12700">
            <a:solidFill>
              <a:srgbClr val="2AA8C7"/>
            </a:solidFill>
            <a:prstDash val="solid"/>
          </a:ln>
        </p:spPr>
        <p:txBody>
          <a:bodyPr/>
          <a:lstStyle/>
          <a:p>
            <a:endParaRPr lang="en-ZA" dirty="0">
              <a:latin typeface="Arial" panose="020B0604020202020204" pitchFamily="34" charset="0"/>
            </a:endParaRPr>
          </a:p>
        </p:txBody>
      </p:sp>
      <p:sp>
        <p:nvSpPr>
          <p:cNvPr id="4" name="Text 2"/>
          <p:cNvSpPr/>
          <p:nvPr/>
        </p:nvSpPr>
        <p:spPr>
          <a:xfrm>
            <a:off x="667511" y="2318461"/>
            <a:ext cx="1410547" cy="678942"/>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Arial" panose="020B0604020202020204" pitchFamily="34" charset="0"/>
              </a:rPr>
              <a:t>Birth</a:t>
            </a:r>
            <a:endParaRPr lang="en-US" dirty="0">
              <a:latin typeface="Arial" panose="020B0604020202020204" pitchFamily="34" charset="0"/>
            </a:endParaRPr>
          </a:p>
        </p:txBody>
      </p:sp>
      <p:sp>
        <p:nvSpPr>
          <p:cNvPr id="5" name="Shape 3"/>
          <p:cNvSpPr/>
          <p:nvPr/>
        </p:nvSpPr>
        <p:spPr>
          <a:xfrm>
            <a:off x="1905676" y="2122881"/>
            <a:ext cx="651933" cy="391160"/>
          </a:xfrm>
          <a:prstGeom prst="chevron">
            <a:avLst/>
          </a:prstGeom>
          <a:solidFill>
            <a:srgbClr val="C7D7E2"/>
          </a:solidFill>
          <a:ln w="12700">
            <a:solidFill>
              <a:srgbClr val="C7D7E2"/>
            </a:solidFill>
            <a:prstDash val="solid"/>
          </a:ln>
        </p:spPr>
        <p:txBody>
          <a:bodyPr/>
          <a:lstStyle/>
          <a:p>
            <a:endParaRPr lang="en-ZA" dirty="0">
              <a:latin typeface="Arial" panose="020B0604020202020204" pitchFamily="34" charset="0"/>
            </a:endParaRPr>
          </a:p>
        </p:txBody>
      </p:sp>
      <p:sp>
        <p:nvSpPr>
          <p:cNvPr id="6" name="Shape 4"/>
          <p:cNvSpPr/>
          <p:nvPr/>
        </p:nvSpPr>
        <p:spPr>
          <a:xfrm>
            <a:off x="2468880" y="1920240"/>
            <a:ext cx="1600200" cy="1508760"/>
          </a:xfrm>
          <a:prstGeom prst="ellipse">
            <a:avLst/>
          </a:prstGeom>
          <a:solidFill>
            <a:srgbClr val="176B9B"/>
          </a:solidFill>
          <a:ln w="12700">
            <a:solidFill>
              <a:srgbClr val="176B9B"/>
            </a:solidFill>
            <a:prstDash val="solid"/>
          </a:ln>
        </p:spPr>
        <p:txBody>
          <a:bodyPr/>
          <a:lstStyle/>
          <a:p>
            <a:endParaRPr lang="en-ZA" dirty="0">
              <a:latin typeface="Arial" panose="020B0604020202020204" pitchFamily="34" charset="0"/>
            </a:endParaRPr>
          </a:p>
        </p:txBody>
      </p:sp>
      <p:sp>
        <p:nvSpPr>
          <p:cNvPr id="7" name="Text 5"/>
          <p:cNvSpPr/>
          <p:nvPr/>
        </p:nvSpPr>
        <p:spPr>
          <a:xfrm>
            <a:off x="2542031" y="2318461"/>
            <a:ext cx="1410547" cy="678942"/>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Arial" panose="020B0604020202020204" pitchFamily="34" charset="0"/>
              </a:rPr>
              <a:t>Childhood</a:t>
            </a:r>
            <a:endParaRPr lang="en-US" dirty="0">
              <a:latin typeface="Arial" panose="020B0604020202020204" pitchFamily="34" charset="0"/>
            </a:endParaRPr>
          </a:p>
        </p:txBody>
      </p:sp>
      <p:sp>
        <p:nvSpPr>
          <p:cNvPr id="8" name="Shape 6"/>
          <p:cNvSpPr/>
          <p:nvPr/>
        </p:nvSpPr>
        <p:spPr>
          <a:xfrm>
            <a:off x="3816264" y="2136140"/>
            <a:ext cx="651933" cy="391160"/>
          </a:xfrm>
          <a:prstGeom prst="chevron">
            <a:avLst/>
          </a:prstGeom>
          <a:solidFill>
            <a:srgbClr val="C7D7E2"/>
          </a:solidFill>
          <a:ln w="12700">
            <a:solidFill>
              <a:srgbClr val="C7D7E2"/>
            </a:solidFill>
            <a:prstDash val="solid"/>
          </a:ln>
        </p:spPr>
        <p:txBody>
          <a:bodyPr/>
          <a:lstStyle/>
          <a:p>
            <a:endParaRPr lang="en-ZA" dirty="0">
              <a:latin typeface="Arial" panose="020B0604020202020204" pitchFamily="34" charset="0"/>
            </a:endParaRPr>
          </a:p>
        </p:txBody>
      </p:sp>
      <p:sp>
        <p:nvSpPr>
          <p:cNvPr id="9" name="Shape 7"/>
          <p:cNvSpPr/>
          <p:nvPr/>
        </p:nvSpPr>
        <p:spPr>
          <a:xfrm>
            <a:off x="4343400" y="1920240"/>
            <a:ext cx="1600200" cy="1508760"/>
          </a:xfrm>
          <a:prstGeom prst="ellipse">
            <a:avLst/>
          </a:prstGeom>
          <a:solidFill>
            <a:srgbClr val="188C8C"/>
          </a:solidFill>
          <a:ln w="12700">
            <a:solidFill>
              <a:srgbClr val="188C8C"/>
            </a:solidFill>
            <a:prstDash val="solid"/>
          </a:ln>
        </p:spPr>
        <p:txBody>
          <a:bodyPr/>
          <a:lstStyle/>
          <a:p>
            <a:endParaRPr lang="en-ZA" dirty="0">
              <a:latin typeface="Arial" panose="020B0604020202020204" pitchFamily="34" charset="0"/>
            </a:endParaRPr>
          </a:p>
        </p:txBody>
      </p:sp>
      <p:sp>
        <p:nvSpPr>
          <p:cNvPr id="10" name="Text 8"/>
          <p:cNvSpPr/>
          <p:nvPr/>
        </p:nvSpPr>
        <p:spPr>
          <a:xfrm>
            <a:off x="4416551" y="2318461"/>
            <a:ext cx="1410547" cy="678942"/>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Arial" panose="020B0604020202020204" pitchFamily="34" charset="0"/>
              </a:rPr>
              <a:t>Adolescence</a:t>
            </a:r>
            <a:endParaRPr lang="en-US" dirty="0">
              <a:latin typeface="Arial" panose="020B0604020202020204" pitchFamily="34" charset="0"/>
            </a:endParaRPr>
          </a:p>
        </p:txBody>
      </p:sp>
      <p:sp>
        <p:nvSpPr>
          <p:cNvPr id="11" name="Shape 9"/>
          <p:cNvSpPr/>
          <p:nvPr/>
        </p:nvSpPr>
        <p:spPr>
          <a:xfrm>
            <a:off x="5638292" y="2123440"/>
            <a:ext cx="651933" cy="391160"/>
          </a:xfrm>
          <a:prstGeom prst="chevron">
            <a:avLst/>
          </a:prstGeom>
          <a:solidFill>
            <a:srgbClr val="C7D7E2"/>
          </a:solidFill>
          <a:ln w="12700">
            <a:solidFill>
              <a:srgbClr val="C7D7E2"/>
            </a:solidFill>
            <a:prstDash val="solid"/>
          </a:ln>
        </p:spPr>
        <p:txBody>
          <a:bodyPr/>
          <a:lstStyle/>
          <a:p>
            <a:endParaRPr lang="en-ZA" dirty="0">
              <a:latin typeface="Arial" panose="020B0604020202020204" pitchFamily="34" charset="0"/>
            </a:endParaRPr>
          </a:p>
        </p:txBody>
      </p:sp>
      <p:sp>
        <p:nvSpPr>
          <p:cNvPr id="12" name="Shape 10"/>
          <p:cNvSpPr/>
          <p:nvPr/>
        </p:nvSpPr>
        <p:spPr>
          <a:xfrm>
            <a:off x="6217920" y="1920240"/>
            <a:ext cx="1600200" cy="1508760"/>
          </a:xfrm>
          <a:prstGeom prst="ellipse">
            <a:avLst/>
          </a:prstGeom>
          <a:solidFill>
            <a:srgbClr val="4B8F6B"/>
          </a:solidFill>
          <a:ln w="12700">
            <a:solidFill>
              <a:srgbClr val="4B8F6B"/>
            </a:solidFill>
            <a:prstDash val="solid"/>
          </a:ln>
        </p:spPr>
        <p:txBody>
          <a:bodyPr/>
          <a:lstStyle/>
          <a:p>
            <a:endParaRPr lang="en-ZA" dirty="0">
              <a:latin typeface="Arial" panose="020B0604020202020204" pitchFamily="34" charset="0"/>
            </a:endParaRPr>
          </a:p>
        </p:txBody>
      </p:sp>
      <p:sp>
        <p:nvSpPr>
          <p:cNvPr id="13" name="Text 11"/>
          <p:cNvSpPr/>
          <p:nvPr/>
        </p:nvSpPr>
        <p:spPr>
          <a:xfrm>
            <a:off x="6291071" y="2318461"/>
            <a:ext cx="1410547" cy="678942"/>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Arial" panose="020B0604020202020204" pitchFamily="34" charset="0"/>
              </a:rPr>
              <a:t>Pregnancy</a:t>
            </a:r>
            <a:endParaRPr lang="en-US" dirty="0">
              <a:latin typeface="Arial" panose="020B0604020202020204" pitchFamily="34" charset="0"/>
            </a:endParaRPr>
          </a:p>
        </p:txBody>
      </p:sp>
      <p:sp>
        <p:nvSpPr>
          <p:cNvPr id="14" name="Shape 12"/>
          <p:cNvSpPr/>
          <p:nvPr/>
        </p:nvSpPr>
        <p:spPr>
          <a:xfrm>
            <a:off x="7585117" y="2136140"/>
            <a:ext cx="651933" cy="391160"/>
          </a:xfrm>
          <a:prstGeom prst="chevron">
            <a:avLst/>
          </a:prstGeom>
          <a:solidFill>
            <a:srgbClr val="C7D7E2"/>
          </a:solidFill>
          <a:ln w="12700">
            <a:solidFill>
              <a:srgbClr val="C7D7E2"/>
            </a:solidFill>
            <a:prstDash val="solid"/>
          </a:ln>
        </p:spPr>
        <p:txBody>
          <a:bodyPr/>
          <a:lstStyle/>
          <a:p>
            <a:endParaRPr lang="en-ZA" dirty="0">
              <a:latin typeface="Arial" panose="020B0604020202020204" pitchFamily="34" charset="0"/>
            </a:endParaRPr>
          </a:p>
        </p:txBody>
      </p:sp>
      <p:sp>
        <p:nvSpPr>
          <p:cNvPr id="15" name="Shape 13"/>
          <p:cNvSpPr/>
          <p:nvPr/>
        </p:nvSpPr>
        <p:spPr>
          <a:xfrm>
            <a:off x="8092440" y="1920240"/>
            <a:ext cx="1600200" cy="1508760"/>
          </a:xfrm>
          <a:prstGeom prst="ellipse">
            <a:avLst/>
          </a:prstGeom>
          <a:solidFill>
            <a:srgbClr val="D77A36"/>
          </a:solidFill>
          <a:ln w="12700">
            <a:solidFill>
              <a:srgbClr val="D77A36"/>
            </a:solidFill>
            <a:prstDash val="solid"/>
          </a:ln>
        </p:spPr>
        <p:txBody>
          <a:bodyPr/>
          <a:lstStyle/>
          <a:p>
            <a:endParaRPr lang="en-ZA" dirty="0">
              <a:latin typeface="Arial" panose="020B0604020202020204" pitchFamily="34" charset="0"/>
            </a:endParaRPr>
          </a:p>
        </p:txBody>
      </p:sp>
      <p:sp>
        <p:nvSpPr>
          <p:cNvPr id="16" name="Text 14"/>
          <p:cNvSpPr/>
          <p:nvPr/>
        </p:nvSpPr>
        <p:spPr>
          <a:xfrm>
            <a:off x="8165591" y="2318461"/>
            <a:ext cx="1410547" cy="678942"/>
          </a:xfrm>
          <a:prstGeom prst="rect">
            <a:avLst/>
          </a:prstGeom>
          <a:noFill/>
          <a:ln/>
        </p:spPr>
        <p:txBody>
          <a:bodyPr wrap="square" lIns="0" tIns="0" rIns="0" bIns="0" rtlCol="0" anchor="ctr">
            <a:normAutofit/>
          </a:bodyPr>
          <a:lstStyle/>
          <a:p>
            <a:pPr marL="0" indent="0" algn="ctr">
              <a:buNone/>
            </a:pPr>
            <a:r>
              <a:rPr lang="en-US" b="1" dirty="0">
                <a:solidFill>
                  <a:srgbClr val="FFFFFF"/>
                </a:solidFill>
                <a:latin typeface="Arial" panose="020B0604020202020204" pitchFamily="34" charset="0"/>
              </a:rPr>
              <a:t>Adult</a:t>
            </a:r>
            <a:endParaRPr lang="en-US" dirty="0">
              <a:latin typeface="Arial" panose="020B0604020202020204" pitchFamily="34" charset="0"/>
            </a:endParaRPr>
          </a:p>
        </p:txBody>
      </p:sp>
      <p:sp>
        <p:nvSpPr>
          <p:cNvPr id="17" name="Shape 15"/>
          <p:cNvSpPr/>
          <p:nvPr/>
        </p:nvSpPr>
        <p:spPr>
          <a:xfrm>
            <a:off x="9404605" y="2136140"/>
            <a:ext cx="651933" cy="391160"/>
          </a:xfrm>
          <a:prstGeom prst="chevron">
            <a:avLst/>
          </a:prstGeom>
          <a:solidFill>
            <a:srgbClr val="C7D7E2"/>
          </a:solidFill>
          <a:ln w="12700">
            <a:solidFill>
              <a:srgbClr val="C7D7E2"/>
            </a:solidFill>
            <a:prstDash val="solid"/>
          </a:ln>
        </p:spPr>
        <p:txBody>
          <a:bodyPr/>
          <a:lstStyle/>
          <a:p>
            <a:endParaRPr lang="en-ZA" dirty="0">
              <a:latin typeface="Arial" panose="020B0604020202020204" pitchFamily="34" charset="0"/>
            </a:endParaRPr>
          </a:p>
        </p:txBody>
      </p:sp>
      <p:sp>
        <p:nvSpPr>
          <p:cNvPr id="18" name="Shape 16"/>
          <p:cNvSpPr/>
          <p:nvPr/>
        </p:nvSpPr>
        <p:spPr>
          <a:xfrm>
            <a:off x="9966960" y="1920240"/>
            <a:ext cx="1600200" cy="1508760"/>
          </a:xfrm>
          <a:prstGeom prst="ellipse">
            <a:avLst/>
          </a:prstGeom>
          <a:solidFill>
            <a:srgbClr val="0B2E4F"/>
          </a:solidFill>
          <a:ln w="12700">
            <a:solidFill>
              <a:srgbClr val="0B2E4F"/>
            </a:solidFill>
            <a:prstDash val="solid"/>
          </a:ln>
        </p:spPr>
        <p:txBody>
          <a:bodyPr/>
          <a:lstStyle/>
          <a:p>
            <a:endParaRPr lang="en-ZA" dirty="0">
              <a:latin typeface="Arial" panose="020B0604020202020204" pitchFamily="34" charset="0"/>
            </a:endParaRPr>
          </a:p>
        </p:txBody>
      </p:sp>
      <p:sp>
        <p:nvSpPr>
          <p:cNvPr id="19" name="Text 17"/>
          <p:cNvSpPr/>
          <p:nvPr/>
        </p:nvSpPr>
        <p:spPr>
          <a:xfrm>
            <a:off x="10040111" y="2318461"/>
            <a:ext cx="1410547" cy="678942"/>
          </a:xfrm>
          <a:prstGeom prst="rect">
            <a:avLst/>
          </a:prstGeom>
          <a:noFill/>
          <a:ln/>
        </p:spPr>
        <p:txBody>
          <a:bodyPr wrap="square" lIns="0" tIns="0" rIns="0" bIns="0" rtlCol="0" anchor="ctr">
            <a:noAutofit/>
          </a:bodyPr>
          <a:lstStyle/>
          <a:p>
            <a:pPr marL="0" indent="0" algn="ctr">
              <a:buNone/>
            </a:pPr>
            <a:r>
              <a:rPr lang="en-US" b="1" dirty="0">
                <a:solidFill>
                  <a:srgbClr val="FFFFFF"/>
                </a:solidFill>
                <a:latin typeface="Arial" panose="020B0604020202020204" pitchFamily="34" charset="0"/>
              </a:rPr>
              <a:t>Older adult</a:t>
            </a:r>
            <a:endParaRPr lang="en-US" dirty="0">
              <a:latin typeface="Arial" panose="020B0604020202020204" pitchFamily="34" charset="0"/>
            </a:endParaRPr>
          </a:p>
        </p:txBody>
      </p:sp>
      <p:sp>
        <p:nvSpPr>
          <p:cNvPr id="20" name="Text 18"/>
          <p:cNvSpPr/>
          <p:nvPr/>
        </p:nvSpPr>
        <p:spPr>
          <a:xfrm>
            <a:off x="1143000" y="4055821"/>
            <a:ext cx="10149840" cy="731520"/>
          </a:xfrm>
          <a:prstGeom prst="rect">
            <a:avLst/>
          </a:prstGeom>
          <a:noFill/>
          <a:ln/>
        </p:spPr>
        <p:txBody>
          <a:bodyPr wrap="square" lIns="0" tIns="0" rIns="0" bIns="0" rtlCol="0" anchor="ctr">
            <a:normAutofit/>
          </a:bodyPr>
          <a:lstStyle/>
          <a:p>
            <a:pPr marL="0" indent="0" algn="ctr">
              <a:buNone/>
            </a:pPr>
            <a:r>
              <a:rPr lang="en-US" sz="2400" b="1" dirty="0">
                <a:latin typeface="Arial" panose="020B0604020202020204" pitchFamily="34" charset="0"/>
              </a:rPr>
              <a:t>At every life stage ask: “Is this patient appropriately immunised for age, pregnancy and risk?”</a:t>
            </a:r>
            <a:endParaRPr lang="en-US" sz="2400" dirty="0">
              <a:latin typeface="Arial" panose="020B0604020202020204" pitchFamily="34" charset="0"/>
            </a:endParaRPr>
          </a:p>
        </p:txBody>
      </p:sp>
      <p:sp>
        <p:nvSpPr>
          <p:cNvPr id="21" name="Text 19"/>
          <p:cNvSpPr/>
          <p:nvPr/>
        </p:nvSpPr>
        <p:spPr>
          <a:xfrm>
            <a:off x="86751" y="4970780"/>
            <a:ext cx="12262338" cy="1049731"/>
          </a:xfrm>
          <a:prstGeom prst="rect">
            <a:avLst/>
          </a:prstGeom>
          <a:noFill/>
          <a:ln/>
        </p:spPr>
        <p:txBody>
          <a:bodyPr wrap="square" lIns="0" tIns="0" rIns="0" bIns="0" rtlCol="0" anchor="ctr">
            <a:noAutofit/>
          </a:bodyPr>
          <a:lstStyle/>
          <a:p>
            <a:pPr marL="0" indent="0" algn="ctr">
              <a:buNone/>
            </a:pPr>
            <a:r>
              <a:rPr lang="en-US" sz="2200" b="1" dirty="0">
                <a:latin typeface="Arial" panose="020B0604020202020204" pitchFamily="34" charset="0"/>
              </a:rPr>
              <a:t>Childhood schedule • HPV • maternal vaccination • influenza / risk-based adult vaccines</a:t>
            </a:r>
          </a:p>
          <a:p>
            <a:pPr marL="0" indent="0" algn="ctr">
              <a:buNone/>
            </a:pPr>
            <a:r>
              <a:rPr lang="en-US" sz="2200" b="1" dirty="0">
                <a:latin typeface="Arial" panose="020B0604020202020204" pitchFamily="34" charset="0"/>
              </a:rPr>
              <a:t> • older-age vaccination</a:t>
            </a:r>
          </a:p>
        </p:txBody>
      </p:sp>
      <p:sp>
        <p:nvSpPr>
          <p:cNvPr id="22" name="Text 20"/>
          <p:cNvSpPr/>
          <p:nvPr/>
        </p:nvSpPr>
        <p:spPr>
          <a:xfrm>
            <a:off x="594360" y="6556248"/>
            <a:ext cx="10515600" cy="164592"/>
          </a:xfrm>
          <a:prstGeom prst="rect">
            <a:avLst/>
          </a:prstGeom>
          <a:noFill/>
          <a:ln/>
        </p:spPr>
        <p:txBody>
          <a:bodyPr wrap="square" lIns="0" tIns="0" rIns="0" bIns="0" rtlCol="0" anchor="ctr">
            <a:normAutofit/>
          </a:bodyPr>
          <a:lstStyle/>
          <a:p>
            <a:pPr marL="0" indent="0">
              <a:buNone/>
            </a:pPr>
            <a:r>
              <a:rPr lang="en-US" sz="680" dirty="0">
                <a:solidFill>
                  <a:srgbClr val="738697"/>
                </a:solidFill>
                <a:latin typeface="Arial" panose="020B0604020202020204" pitchFamily="34" charset="0"/>
              </a:rPr>
              <a:t>WHO. Immunization Agenda 2030 / life-course immunization resources.</a:t>
            </a:r>
            <a:endParaRPr lang="en-US" sz="68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33</a:t>
            </a:fld>
            <a:endParaRPr lang="en-US" dirty="0"/>
          </a:p>
        </p:txBody>
      </p:sp>
      <p:pic>
        <p:nvPicPr>
          <p:cNvPr id="23" name="Picture 4">
            <a:extLst>
              <a:ext uri="{FF2B5EF4-FFF2-40B4-BE49-F238E27FC236}">
                <a16:creationId xmlns:a16="http://schemas.microsoft.com/office/drawing/2014/main" id="{E233B83A-50E5-1735-D76D-70C49C8A4C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594360" y="658368"/>
            <a:ext cx="10972800" cy="566928"/>
          </a:xfrm>
          <a:prstGeom prst="rect">
            <a:avLst/>
          </a:prstGeom>
          <a:noFill/>
          <a:ln/>
        </p:spPr>
        <p:txBody>
          <a:bodyPr wrap="square" lIns="0" tIns="0" rIns="0" bIns="0" rtlCol="0" anchor="ctr"/>
          <a:lstStyle/>
          <a:p>
            <a:pPr marL="0" indent="0">
              <a:buNone/>
            </a:pPr>
            <a:r>
              <a:rPr lang="en-US" sz="2700" b="1" dirty="0">
                <a:solidFill>
                  <a:srgbClr val="FF0000"/>
                </a:solidFill>
                <a:effectLst>
                  <a:outerShdw blurRad="38100" dist="38100" dir="2700000" algn="tl">
                    <a:srgbClr val="000000">
                      <a:alpha val="43137"/>
                    </a:srgbClr>
                  </a:outerShdw>
                </a:effectLst>
                <a:latin typeface="Arial" panose="020B0604020202020204" pitchFamily="34" charset="0"/>
              </a:rPr>
              <a:t>Multimorbidity: the patient guidelines forgot</a:t>
            </a:r>
            <a:endParaRPr lang="en-US" sz="27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822960" y="1417320"/>
            <a:ext cx="3840480" cy="4023360"/>
          </a:xfrm>
          <a:prstGeom prst="roundRect">
            <a:avLst/>
          </a:prstGeom>
          <a:solidFill>
            <a:srgbClr val="EEF3F5"/>
          </a:solidFill>
          <a:ln w="12700">
            <a:solidFill>
              <a:srgbClr val="CDD9E1"/>
            </a:solidFill>
            <a:prstDash val="solid"/>
          </a:ln>
        </p:spPr>
        <p:txBody>
          <a:bodyPr/>
          <a:lstStyle/>
          <a:p>
            <a:endParaRPr lang="en-ZA" dirty="0">
              <a:latin typeface="Arial" panose="020B0604020202020204" pitchFamily="34" charset="0"/>
            </a:endParaRPr>
          </a:p>
        </p:txBody>
      </p:sp>
      <p:sp>
        <p:nvSpPr>
          <p:cNvPr id="4" name="Text 2"/>
          <p:cNvSpPr/>
          <p:nvPr/>
        </p:nvSpPr>
        <p:spPr>
          <a:xfrm>
            <a:off x="1280160" y="1463040"/>
            <a:ext cx="2926080" cy="457200"/>
          </a:xfrm>
          <a:prstGeom prst="rect">
            <a:avLst/>
          </a:prstGeom>
          <a:noFill/>
          <a:ln/>
        </p:spPr>
        <p:txBody>
          <a:bodyPr wrap="square" lIns="0" tIns="0" rIns="0" bIns="0" rtlCol="0" anchor="ctr"/>
          <a:lstStyle/>
          <a:p>
            <a:pPr marL="0" indent="0" algn="ctr">
              <a:buNone/>
            </a:pPr>
            <a:r>
              <a:rPr lang="en-US" sz="2400" b="1" dirty="0">
                <a:solidFill>
                  <a:srgbClr val="0B2E4F"/>
                </a:solidFill>
                <a:latin typeface="Arial" panose="020B0604020202020204" pitchFamily="34" charset="0"/>
              </a:rPr>
              <a:t>MRS M — 74</a:t>
            </a:r>
            <a:endParaRPr lang="en-US" sz="2400" dirty="0">
              <a:latin typeface="Arial" panose="020B0604020202020204" pitchFamily="34" charset="0"/>
            </a:endParaRPr>
          </a:p>
        </p:txBody>
      </p:sp>
      <p:sp>
        <p:nvSpPr>
          <p:cNvPr id="5" name="Text 3"/>
          <p:cNvSpPr/>
          <p:nvPr/>
        </p:nvSpPr>
        <p:spPr>
          <a:xfrm>
            <a:off x="1209040" y="1920240"/>
            <a:ext cx="3495040" cy="3281680"/>
          </a:xfrm>
          <a:prstGeom prst="rect">
            <a:avLst/>
          </a:prstGeom>
          <a:noFill/>
          <a:ln/>
        </p:spPr>
        <p:txBody>
          <a:bodyPr wrap="square" lIns="508" tIns="508" rIns="508" bIns="508" rtlCol="0" anchor="ctr">
            <a:normAutofit/>
          </a:bodyPr>
          <a:lstStyle/>
          <a:p>
            <a:pPr marL="203200" indent="-203200">
              <a:lnSpc>
                <a:spcPct val="150000"/>
              </a:lnSpc>
              <a:buSzPct val="100000"/>
              <a:buChar char="•"/>
            </a:pPr>
            <a:r>
              <a:rPr lang="en-US" b="1" dirty="0">
                <a:solidFill>
                  <a:srgbClr val="172A3A"/>
                </a:solidFill>
                <a:latin typeface="Arial" panose="020B0604020202020204" pitchFamily="34" charset="0"/>
              </a:rPr>
              <a:t>Type 2 diabetes</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Hypertension</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CKD stage 3</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Atrial fibrillation</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Osteoarthritis</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Mild cognitive impairment</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11 medications</a:t>
            </a:r>
            <a:endParaRPr lang="en-US" b="1" dirty="0">
              <a:latin typeface="Arial" panose="020B0604020202020204" pitchFamily="34" charset="0"/>
            </a:endParaRPr>
          </a:p>
          <a:p>
            <a:pPr marL="203200" indent="-203200">
              <a:lnSpc>
                <a:spcPct val="150000"/>
              </a:lnSpc>
              <a:buSzPct val="100000"/>
              <a:buChar char="•"/>
            </a:pPr>
            <a:r>
              <a:rPr lang="en-US" b="1" dirty="0">
                <a:solidFill>
                  <a:srgbClr val="172A3A"/>
                </a:solidFill>
                <a:latin typeface="Arial" panose="020B0604020202020204" pitchFamily="34" charset="0"/>
              </a:rPr>
              <a:t>Lives alone</a:t>
            </a:r>
            <a:endParaRPr lang="en-US" b="1" dirty="0">
              <a:latin typeface="Arial" panose="020B0604020202020204" pitchFamily="34" charset="0"/>
            </a:endParaRPr>
          </a:p>
        </p:txBody>
      </p:sp>
      <p:sp>
        <p:nvSpPr>
          <p:cNvPr id="6" name="Text 4"/>
          <p:cNvSpPr/>
          <p:nvPr/>
        </p:nvSpPr>
        <p:spPr>
          <a:xfrm>
            <a:off x="5669280" y="1828800"/>
            <a:ext cx="4846320" cy="640080"/>
          </a:xfrm>
          <a:prstGeom prst="rect">
            <a:avLst/>
          </a:prstGeom>
          <a:noFill/>
          <a:ln/>
        </p:spPr>
        <p:txBody>
          <a:bodyPr wrap="square" lIns="0" tIns="0" rIns="0" bIns="0" rtlCol="0" anchor="ctr"/>
          <a:lstStyle/>
          <a:p>
            <a:pPr marL="0" indent="0" algn="ctr">
              <a:buNone/>
            </a:pPr>
            <a:r>
              <a:rPr lang="en-US" sz="2900" b="1" dirty="0">
                <a:solidFill>
                  <a:srgbClr val="0B2E4F"/>
                </a:solidFill>
                <a:latin typeface="Arial" panose="020B0604020202020204" pitchFamily="34" charset="0"/>
              </a:rPr>
              <a:t>Which guideline are you treating?</a:t>
            </a:r>
            <a:endParaRPr lang="en-US" sz="2900" dirty="0">
              <a:latin typeface="Arial" panose="020B0604020202020204" pitchFamily="34" charset="0"/>
            </a:endParaRPr>
          </a:p>
        </p:txBody>
      </p:sp>
      <p:sp>
        <p:nvSpPr>
          <p:cNvPr id="7" name="Text 5"/>
          <p:cNvSpPr/>
          <p:nvPr/>
        </p:nvSpPr>
        <p:spPr>
          <a:xfrm>
            <a:off x="6949440" y="2834640"/>
            <a:ext cx="2286000" cy="640080"/>
          </a:xfrm>
          <a:prstGeom prst="rect">
            <a:avLst/>
          </a:prstGeom>
          <a:noFill/>
          <a:ln/>
        </p:spPr>
        <p:txBody>
          <a:bodyPr wrap="square" lIns="0" tIns="0" rIns="0" bIns="0" rtlCol="0" anchor="ctr"/>
          <a:lstStyle/>
          <a:p>
            <a:pPr marL="0" indent="0" algn="ctr">
              <a:buNone/>
            </a:pPr>
            <a:r>
              <a:rPr lang="en-US" sz="3800" b="1" dirty="0">
                <a:solidFill>
                  <a:srgbClr val="B64A4A"/>
                </a:solidFill>
                <a:latin typeface="Arial" panose="020B0604020202020204" pitchFamily="34" charset="0"/>
              </a:rPr>
              <a:t>None.</a:t>
            </a:r>
            <a:endParaRPr lang="en-US" sz="3800" dirty="0">
              <a:latin typeface="Arial" panose="020B0604020202020204" pitchFamily="34" charset="0"/>
            </a:endParaRPr>
          </a:p>
        </p:txBody>
      </p:sp>
      <p:sp>
        <p:nvSpPr>
          <p:cNvPr id="8" name="Text 6"/>
          <p:cNvSpPr/>
          <p:nvPr/>
        </p:nvSpPr>
        <p:spPr>
          <a:xfrm>
            <a:off x="5943600" y="3749040"/>
            <a:ext cx="4297680" cy="548640"/>
          </a:xfrm>
          <a:prstGeom prst="rect">
            <a:avLst/>
          </a:prstGeom>
          <a:noFill/>
          <a:ln/>
        </p:spPr>
        <p:txBody>
          <a:bodyPr wrap="square" lIns="0" tIns="0" rIns="0" bIns="0" rtlCol="0" anchor="ctr"/>
          <a:lstStyle/>
          <a:p>
            <a:pPr marL="0" indent="0" algn="ctr">
              <a:buNone/>
            </a:pPr>
            <a:r>
              <a:rPr lang="en-US" sz="2500" b="1" dirty="0">
                <a:solidFill>
                  <a:srgbClr val="176B9B"/>
                </a:solidFill>
                <a:latin typeface="Arial" panose="020B0604020202020204" pitchFamily="34" charset="0"/>
              </a:rPr>
              <a:t>You are treating Mrs M.</a:t>
            </a:r>
            <a:endParaRPr lang="en-US" sz="2500" dirty="0">
              <a:latin typeface="Arial" panose="020B0604020202020204" pitchFamily="34" charset="0"/>
            </a:endParaRPr>
          </a:p>
        </p:txBody>
      </p:sp>
      <p:sp>
        <p:nvSpPr>
          <p:cNvPr id="9" name="Text 7"/>
          <p:cNvSpPr/>
          <p:nvPr/>
        </p:nvSpPr>
        <p:spPr>
          <a:xfrm>
            <a:off x="4704080" y="4342764"/>
            <a:ext cx="7111365" cy="1061085"/>
          </a:xfrm>
          <a:prstGeom prst="rect">
            <a:avLst/>
          </a:prstGeom>
          <a:noFill/>
          <a:ln/>
        </p:spPr>
        <p:txBody>
          <a:bodyPr wrap="square" lIns="0" tIns="0" rIns="0" bIns="0" rtlCol="0" anchor="ctr">
            <a:normAutofit/>
          </a:bodyPr>
          <a:lstStyle/>
          <a:p>
            <a:pPr marL="0" indent="0" algn="ctr">
              <a:buNone/>
            </a:pPr>
            <a:r>
              <a:rPr lang="en-US" sz="2400" b="1" dirty="0">
                <a:solidFill>
                  <a:srgbClr val="172A3A"/>
                </a:solidFill>
                <a:latin typeface="Arial" panose="020B0604020202020204" pitchFamily="34" charset="0"/>
              </a:rPr>
              <a:t>Disease targets must be reconciled with function, treatment burden and patient goals.</a:t>
            </a:r>
            <a:endParaRPr lang="en-US" sz="2400" b="1"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34</a:t>
            </a:fld>
            <a:endParaRPr lang="en-US" dirty="0"/>
          </a:p>
        </p:txBody>
      </p:sp>
      <p:pic>
        <p:nvPicPr>
          <p:cNvPr id="10" name="Picture 4">
            <a:extLst>
              <a:ext uri="{FF2B5EF4-FFF2-40B4-BE49-F238E27FC236}">
                <a16:creationId xmlns:a16="http://schemas.microsoft.com/office/drawing/2014/main" id="{BC2E0410-6C87-AB9E-85BD-EB8814A1E3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476505" y="475148"/>
            <a:ext cx="10972800" cy="1036320"/>
          </a:xfrm>
          <a:prstGeom prst="rect">
            <a:avLst/>
          </a:prstGeom>
          <a:noFill/>
          <a:ln/>
        </p:spPr>
        <p:txBody>
          <a:bodyPr wrap="square" lIns="0" tIns="0" rIns="0" bIns="0" rtlCol="0" anchor="ctr"/>
          <a:lstStyle/>
          <a:p>
            <a:pPr marL="0" indent="0">
              <a:buNone/>
            </a:pPr>
            <a:r>
              <a:rPr lang="en-US" sz="2800" b="1" dirty="0">
                <a:solidFill>
                  <a:srgbClr val="FF0000"/>
                </a:solidFill>
                <a:effectLst>
                  <a:outerShdw blurRad="38100" dist="38100" dir="2700000" algn="tl">
                    <a:srgbClr val="000000">
                      <a:alpha val="43137"/>
                    </a:srgbClr>
                  </a:outerShdw>
                </a:effectLst>
                <a:latin typeface="Arial" panose="020B0604020202020204" pitchFamily="34" charset="0"/>
              </a:rPr>
              <a:t>Deprescribing is a therapeutic intervention</a:t>
            </a:r>
            <a:endParaRPr lang="en-US" sz="28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Shape 1"/>
          <p:cNvSpPr/>
          <p:nvPr/>
        </p:nvSpPr>
        <p:spPr>
          <a:xfrm>
            <a:off x="320040" y="1920240"/>
            <a:ext cx="2148840" cy="1036320"/>
          </a:xfrm>
          <a:prstGeom prst="roundRect">
            <a:avLst/>
          </a:prstGeom>
          <a:solidFill>
            <a:srgbClr val="E9F4F8"/>
          </a:solidFill>
          <a:ln w="12700">
            <a:solidFill>
              <a:srgbClr val="B9DDE8"/>
            </a:solidFill>
            <a:prstDash val="solid"/>
          </a:ln>
        </p:spPr>
        <p:txBody>
          <a:bodyPr/>
          <a:lstStyle/>
          <a:p>
            <a:endParaRPr lang="en-ZA" sz="2000" dirty="0">
              <a:latin typeface="Arial" panose="020B0604020202020204" pitchFamily="34" charset="0"/>
            </a:endParaRPr>
          </a:p>
        </p:txBody>
      </p:sp>
      <p:sp>
        <p:nvSpPr>
          <p:cNvPr id="4" name="Text 2"/>
          <p:cNvSpPr/>
          <p:nvPr/>
        </p:nvSpPr>
        <p:spPr>
          <a:xfrm>
            <a:off x="476505" y="2234859"/>
            <a:ext cx="1890979" cy="345440"/>
          </a:xfrm>
          <a:prstGeom prst="rect">
            <a:avLst/>
          </a:prstGeom>
          <a:noFill/>
          <a:ln/>
        </p:spPr>
        <p:txBody>
          <a:bodyPr wrap="square" lIns="0" tIns="0" rIns="0" bIns="0" rtlCol="0" anchor="ctr">
            <a:noAutofit/>
          </a:bodyPr>
          <a:lstStyle/>
          <a:p>
            <a:pPr marL="0" indent="0" algn="ctr">
              <a:buNone/>
            </a:pPr>
            <a:r>
              <a:rPr lang="en-US" sz="2000" b="1" dirty="0">
                <a:solidFill>
                  <a:srgbClr val="0B2E4F"/>
                </a:solidFill>
                <a:latin typeface="Arial" panose="020B0604020202020204" pitchFamily="34" charset="0"/>
              </a:rPr>
              <a:t>PRESCRIBE</a:t>
            </a:r>
            <a:endParaRPr lang="en-US" sz="2000" dirty="0">
              <a:latin typeface="Arial" panose="020B0604020202020204" pitchFamily="34" charset="0"/>
            </a:endParaRPr>
          </a:p>
        </p:txBody>
      </p:sp>
      <p:sp>
        <p:nvSpPr>
          <p:cNvPr id="5" name="Shape 3"/>
          <p:cNvSpPr/>
          <p:nvPr/>
        </p:nvSpPr>
        <p:spPr>
          <a:xfrm>
            <a:off x="2367484" y="2167127"/>
            <a:ext cx="343814" cy="403013"/>
          </a:xfrm>
          <a:prstGeom prst="chevron">
            <a:avLst/>
          </a:prstGeom>
          <a:solidFill>
            <a:srgbClr val="C5D5E0"/>
          </a:solidFill>
          <a:ln w="12700">
            <a:solidFill>
              <a:srgbClr val="C5D5E0"/>
            </a:solidFill>
            <a:prstDash val="solid"/>
          </a:ln>
        </p:spPr>
        <p:txBody>
          <a:bodyPr/>
          <a:lstStyle/>
          <a:p>
            <a:endParaRPr lang="en-ZA" sz="2000" dirty="0">
              <a:latin typeface="Arial" panose="020B0604020202020204" pitchFamily="34" charset="0"/>
            </a:endParaRPr>
          </a:p>
        </p:txBody>
      </p:sp>
      <p:sp>
        <p:nvSpPr>
          <p:cNvPr id="6" name="Shape 4"/>
          <p:cNvSpPr/>
          <p:nvPr/>
        </p:nvSpPr>
        <p:spPr>
          <a:xfrm>
            <a:off x="2727960" y="1920240"/>
            <a:ext cx="2148840" cy="1036320"/>
          </a:xfrm>
          <a:prstGeom prst="roundRect">
            <a:avLst/>
          </a:prstGeom>
          <a:solidFill>
            <a:srgbClr val="E9F4F8"/>
          </a:solidFill>
          <a:ln w="12700">
            <a:solidFill>
              <a:srgbClr val="B9DDE8"/>
            </a:solidFill>
            <a:prstDash val="solid"/>
          </a:ln>
        </p:spPr>
        <p:txBody>
          <a:bodyPr/>
          <a:lstStyle/>
          <a:p>
            <a:endParaRPr lang="en-ZA" sz="2000" dirty="0">
              <a:latin typeface="Arial" panose="020B0604020202020204" pitchFamily="34" charset="0"/>
            </a:endParaRPr>
          </a:p>
        </p:txBody>
      </p:sp>
      <p:sp>
        <p:nvSpPr>
          <p:cNvPr id="7" name="Text 5"/>
          <p:cNvSpPr/>
          <p:nvPr/>
        </p:nvSpPr>
        <p:spPr>
          <a:xfrm>
            <a:off x="2822855" y="2245359"/>
            <a:ext cx="1890979" cy="345440"/>
          </a:xfrm>
          <a:prstGeom prst="rect">
            <a:avLst/>
          </a:prstGeom>
          <a:noFill/>
          <a:ln/>
        </p:spPr>
        <p:txBody>
          <a:bodyPr wrap="square" lIns="0" tIns="0" rIns="0" bIns="0" rtlCol="0" anchor="ctr">
            <a:noAutofit/>
          </a:bodyPr>
          <a:lstStyle/>
          <a:p>
            <a:pPr marL="0" indent="0" algn="ctr">
              <a:buNone/>
            </a:pPr>
            <a:r>
              <a:rPr lang="en-US" sz="2000" b="1" dirty="0">
                <a:solidFill>
                  <a:srgbClr val="0B2E4F"/>
                </a:solidFill>
                <a:latin typeface="Arial" panose="020B0604020202020204" pitchFamily="34" charset="0"/>
              </a:rPr>
              <a:t>REVIEW</a:t>
            </a:r>
            <a:endParaRPr lang="en-US" sz="2000" dirty="0">
              <a:latin typeface="Arial" panose="020B0604020202020204" pitchFamily="34" charset="0"/>
            </a:endParaRPr>
          </a:p>
        </p:txBody>
      </p:sp>
      <p:sp>
        <p:nvSpPr>
          <p:cNvPr id="8" name="Shape 6"/>
          <p:cNvSpPr/>
          <p:nvPr/>
        </p:nvSpPr>
        <p:spPr>
          <a:xfrm>
            <a:off x="4676343" y="2177286"/>
            <a:ext cx="343814" cy="403013"/>
          </a:xfrm>
          <a:prstGeom prst="chevron">
            <a:avLst/>
          </a:prstGeom>
          <a:solidFill>
            <a:srgbClr val="C5D5E0"/>
          </a:solidFill>
          <a:ln w="12700">
            <a:solidFill>
              <a:srgbClr val="C5D5E0"/>
            </a:solidFill>
            <a:prstDash val="solid"/>
          </a:ln>
        </p:spPr>
        <p:txBody>
          <a:bodyPr/>
          <a:lstStyle/>
          <a:p>
            <a:endParaRPr lang="en-ZA" sz="2000" dirty="0">
              <a:latin typeface="Arial" panose="020B0604020202020204" pitchFamily="34" charset="0"/>
            </a:endParaRPr>
          </a:p>
        </p:txBody>
      </p:sp>
      <p:sp>
        <p:nvSpPr>
          <p:cNvPr id="9" name="Shape 7"/>
          <p:cNvSpPr/>
          <p:nvPr/>
        </p:nvSpPr>
        <p:spPr>
          <a:xfrm>
            <a:off x="5018226" y="1920240"/>
            <a:ext cx="2148840" cy="1036320"/>
          </a:xfrm>
          <a:prstGeom prst="roundRect">
            <a:avLst/>
          </a:prstGeom>
          <a:solidFill>
            <a:srgbClr val="FFF4E8"/>
          </a:solidFill>
          <a:ln w="12700">
            <a:solidFill>
              <a:srgbClr val="EACBA9"/>
            </a:solidFill>
            <a:prstDash val="solid"/>
          </a:ln>
        </p:spPr>
        <p:txBody>
          <a:bodyPr/>
          <a:lstStyle/>
          <a:p>
            <a:endParaRPr lang="en-ZA" sz="2000" dirty="0">
              <a:latin typeface="Arial" panose="020B0604020202020204" pitchFamily="34" charset="0"/>
            </a:endParaRPr>
          </a:p>
        </p:txBody>
      </p:sp>
      <p:sp>
        <p:nvSpPr>
          <p:cNvPr id="10" name="Text 8"/>
          <p:cNvSpPr/>
          <p:nvPr/>
        </p:nvSpPr>
        <p:spPr>
          <a:xfrm>
            <a:off x="5151120" y="2245359"/>
            <a:ext cx="1890979" cy="345440"/>
          </a:xfrm>
          <a:prstGeom prst="rect">
            <a:avLst/>
          </a:prstGeom>
          <a:noFill/>
          <a:ln/>
        </p:spPr>
        <p:txBody>
          <a:bodyPr wrap="square" lIns="0" tIns="0" rIns="0" bIns="0" rtlCol="0" anchor="ctr">
            <a:noAutofit/>
          </a:bodyPr>
          <a:lstStyle/>
          <a:p>
            <a:pPr marL="0" indent="0" algn="ctr">
              <a:buNone/>
            </a:pPr>
            <a:r>
              <a:rPr lang="en-US" sz="2000" b="1" dirty="0">
                <a:solidFill>
                  <a:srgbClr val="0B2E4F"/>
                </a:solidFill>
                <a:latin typeface="Arial" panose="020B0604020202020204" pitchFamily="34" charset="0"/>
              </a:rPr>
              <a:t>STILL INDICATED?</a:t>
            </a:r>
            <a:endParaRPr lang="en-US" sz="2000" dirty="0">
              <a:latin typeface="Arial" panose="020B0604020202020204" pitchFamily="34" charset="0"/>
            </a:endParaRPr>
          </a:p>
        </p:txBody>
      </p:sp>
      <p:sp>
        <p:nvSpPr>
          <p:cNvPr id="11" name="Shape 9"/>
          <p:cNvSpPr/>
          <p:nvPr/>
        </p:nvSpPr>
        <p:spPr>
          <a:xfrm>
            <a:off x="6969556" y="2236893"/>
            <a:ext cx="343814" cy="403013"/>
          </a:xfrm>
          <a:prstGeom prst="chevron">
            <a:avLst/>
          </a:prstGeom>
          <a:solidFill>
            <a:srgbClr val="C5D5E0"/>
          </a:solidFill>
          <a:ln w="12700">
            <a:solidFill>
              <a:srgbClr val="C5D5E0"/>
            </a:solidFill>
            <a:prstDash val="solid"/>
          </a:ln>
        </p:spPr>
        <p:txBody>
          <a:bodyPr/>
          <a:lstStyle/>
          <a:p>
            <a:endParaRPr lang="en-ZA" sz="2000" dirty="0">
              <a:latin typeface="Arial" panose="020B0604020202020204" pitchFamily="34" charset="0"/>
            </a:endParaRPr>
          </a:p>
        </p:txBody>
      </p:sp>
      <p:sp>
        <p:nvSpPr>
          <p:cNvPr id="12" name="Shape 10"/>
          <p:cNvSpPr/>
          <p:nvPr/>
        </p:nvSpPr>
        <p:spPr>
          <a:xfrm>
            <a:off x="7308087" y="1920240"/>
            <a:ext cx="2148840" cy="1036320"/>
          </a:xfrm>
          <a:prstGeom prst="roundRect">
            <a:avLst/>
          </a:prstGeom>
          <a:solidFill>
            <a:srgbClr val="FFF4E8"/>
          </a:solidFill>
          <a:ln w="12700">
            <a:solidFill>
              <a:srgbClr val="EACBA9"/>
            </a:solidFill>
            <a:prstDash val="solid"/>
          </a:ln>
        </p:spPr>
        <p:txBody>
          <a:bodyPr/>
          <a:lstStyle/>
          <a:p>
            <a:endParaRPr lang="en-ZA" sz="2000" dirty="0">
              <a:latin typeface="Arial" panose="020B0604020202020204" pitchFamily="34" charset="0"/>
            </a:endParaRPr>
          </a:p>
        </p:txBody>
      </p:sp>
      <p:sp>
        <p:nvSpPr>
          <p:cNvPr id="13" name="Text 11"/>
          <p:cNvSpPr/>
          <p:nvPr/>
        </p:nvSpPr>
        <p:spPr>
          <a:xfrm>
            <a:off x="7424927" y="2294466"/>
            <a:ext cx="1890979" cy="345440"/>
          </a:xfrm>
          <a:prstGeom prst="rect">
            <a:avLst/>
          </a:prstGeom>
          <a:noFill/>
          <a:ln/>
        </p:spPr>
        <p:txBody>
          <a:bodyPr wrap="square" lIns="0" tIns="0" rIns="0" bIns="0" rtlCol="0" anchor="ctr">
            <a:noAutofit/>
          </a:bodyPr>
          <a:lstStyle/>
          <a:p>
            <a:pPr marL="0" indent="0" algn="ctr">
              <a:buNone/>
            </a:pPr>
            <a:r>
              <a:rPr lang="en-US" sz="2000" b="1" dirty="0">
                <a:solidFill>
                  <a:srgbClr val="0B2E4F"/>
                </a:solidFill>
                <a:latin typeface="Arial" panose="020B0604020202020204" pitchFamily="34" charset="0"/>
              </a:rPr>
              <a:t>BENEFIT &gt; HARM?</a:t>
            </a:r>
            <a:endParaRPr lang="en-US" sz="2000" dirty="0">
              <a:latin typeface="Arial" panose="020B0604020202020204" pitchFamily="34" charset="0"/>
            </a:endParaRPr>
          </a:p>
        </p:txBody>
      </p:sp>
      <p:sp>
        <p:nvSpPr>
          <p:cNvPr id="14" name="Shape 12"/>
          <p:cNvSpPr/>
          <p:nvPr/>
        </p:nvSpPr>
        <p:spPr>
          <a:xfrm>
            <a:off x="9315906" y="2216573"/>
            <a:ext cx="343814" cy="403013"/>
          </a:xfrm>
          <a:prstGeom prst="chevron">
            <a:avLst/>
          </a:prstGeom>
          <a:solidFill>
            <a:srgbClr val="C5D5E0"/>
          </a:solidFill>
          <a:ln w="12700">
            <a:solidFill>
              <a:srgbClr val="C5D5E0"/>
            </a:solidFill>
            <a:prstDash val="solid"/>
          </a:ln>
        </p:spPr>
        <p:txBody>
          <a:bodyPr/>
          <a:lstStyle/>
          <a:p>
            <a:endParaRPr lang="en-ZA" sz="2000" dirty="0">
              <a:latin typeface="Arial" panose="020B0604020202020204" pitchFamily="34" charset="0"/>
            </a:endParaRPr>
          </a:p>
        </p:txBody>
      </p:sp>
      <p:sp>
        <p:nvSpPr>
          <p:cNvPr id="15" name="Shape 13"/>
          <p:cNvSpPr/>
          <p:nvPr/>
        </p:nvSpPr>
        <p:spPr>
          <a:xfrm>
            <a:off x="9665207" y="1920240"/>
            <a:ext cx="2148840" cy="1036320"/>
          </a:xfrm>
          <a:prstGeom prst="roundRect">
            <a:avLst/>
          </a:prstGeom>
          <a:solidFill>
            <a:srgbClr val="EAF6EF"/>
          </a:solidFill>
          <a:ln w="12700">
            <a:solidFill>
              <a:srgbClr val="BBDCC8"/>
            </a:solidFill>
            <a:prstDash val="solid"/>
          </a:ln>
        </p:spPr>
        <p:txBody>
          <a:bodyPr/>
          <a:lstStyle/>
          <a:p>
            <a:endParaRPr lang="en-ZA" sz="2000" dirty="0">
              <a:latin typeface="Arial" panose="020B0604020202020204" pitchFamily="34" charset="0"/>
            </a:endParaRPr>
          </a:p>
        </p:txBody>
      </p:sp>
      <p:sp>
        <p:nvSpPr>
          <p:cNvPr id="16" name="Text 14"/>
          <p:cNvSpPr/>
          <p:nvPr/>
        </p:nvSpPr>
        <p:spPr>
          <a:xfrm>
            <a:off x="9794137" y="2294466"/>
            <a:ext cx="1890979" cy="345440"/>
          </a:xfrm>
          <a:prstGeom prst="rect">
            <a:avLst/>
          </a:prstGeom>
          <a:noFill/>
          <a:ln/>
        </p:spPr>
        <p:txBody>
          <a:bodyPr wrap="square" lIns="0" tIns="0" rIns="0" bIns="0" rtlCol="0" anchor="ctr">
            <a:noAutofit/>
          </a:bodyPr>
          <a:lstStyle/>
          <a:p>
            <a:pPr marL="0" indent="0" algn="ctr">
              <a:buNone/>
            </a:pPr>
            <a:r>
              <a:rPr lang="en-US" sz="2000" b="1" dirty="0">
                <a:solidFill>
                  <a:srgbClr val="0B2E4F"/>
                </a:solidFill>
                <a:latin typeface="Arial" panose="020B0604020202020204" pitchFamily="34" charset="0"/>
              </a:rPr>
              <a:t>CONTINUE / REDUCE / STOP</a:t>
            </a:r>
            <a:endParaRPr lang="en-US" sz="2000" dirty="0">
              <a:latin typeface="Arial" panose="020B0604020202020204" pitchFamily="34" charset="0"/>
            </a:endParaRPr>
          </a:p>
        </p:txBody>
      </p:sp>
      <p:sp>
        <p:nvSpPr>
          <p:cNvPr id="17" name="Text 15"/>
          <p:cNvSpPr/>
          <p:nvPr/>
        </p:nvSpPr>
        <p:spPr>
          <a:xfrm>
            <a:off x="1513840" y="3305724"/>
            <a:ext cx="9174480" cy="3077128"/>
          </a:xfrm>
          <a:prstGeom prst="rect">
            <a:avLst/>
          </a:prstGeom>
          <a:noFill/>
          <a:ln/>
        </p:spPr>
        <p:txBody>
          <a:bodyPr wrap="square" lIns="508" tIns="508" rIns="508" bIns="508" rtlCol="0" anchor="ctr">
            <a:normAutofit fontScale="92500" lnSpcReduction="10000"/>
          </a:bodyPr>
          <a:lstStyle/>
          <a:p>
            <a:pPr marL="203200" indent="-203200">
              <a:lnSpc>
                <a:spcPct val="160000"/>
              </a:lnSpc>
              <a:buSzPct val="100000"/>
              <a:buChar char="•"/>
            </a:pPr>
            <a:r>
              <a:rPr lang="en-US" sz="2000" b="1" dirty="0">
                <a:solidFill>
                  <a:srgbClr val="172A3A"/>
                </a:solidFill>
                <a:latin typeface="Arial" panose="020B0604020202020204" pitchFamily="34" charset="0"/>
              </a:rPr>
              <a:t>Anticholinergic / sedative burden</a:t>
            </a:r>
            <a:endParaRPr lang="en-US" sz="2000" b="1" dirty="0">
              <a:latin typeface="Arial" panose="020B0604020202020204" pitchFamily="34" charset="0"/>
            </a:endParaRPr>
          </a:p>
          <a:p>
            <a:pPr marL="203200" indent="-203200">
              <a:lnSpc>
                <a:spcPct val="160000"/>
              </a:lnSpc>
              <a:buSzPct val="100000"/>
              <a:buChar char="•"/>
            </a:pPr>
            <a:r>
              <a:rPr lang="en-US" sz="2000" b="1" dirty="0">
                <a:solidFill>
                  <a:srgbClr val="172A3A"/>
                </a:solidFill>
                <a:latin typeface="Arial" panose="020B0604020202020204" pitchFamily="34" charset="0"/>
              </a:rPr>
              <a:t>Hypotension and falls</a:t>
            </a:r>
            <a:endParaRPr lang="en-US" sz="2000" b="1" dirty="0">
              <a:latin typeface="Arial" panose="020B0604020202020204" pitchFamily="34" charset="0"/>
            </a:endParaRPr>
          </a:p>
          <a:p>
            <a:pPr marL="203200" indent="-203200">
              <a:lnSpc>
                <a:spcPct val="160000"/>
              </a:lnSpc>
              <a:buSzPct val="100000"/>
              <a:buChar char="•"/>
            </a:pPr>
            <a:r>
              <a:rPr lang="en-US" sz="2000" b="1" dirty="0">
                <a:solidFill>
                  <a:srgbClr val="172A3A"/>
                </a:solidFill>
                <a:latin typeface="Arial" panose="020B0604020202020204" pitchFamily="34" charset="0"/>
              </a:rPr>
              <a:t>Hypoglycaemia</a:t>
            </a:r>
            <a:endParaRPr lang="en-US" sz="2000" b="1" dirty="0">
              <a:latin typeface="Arial" panose="020B0604020202020204" pitchFamily="34" charset="0"/>
            </a:endParaRPr>
          </a:p>
          <a:p>
            <a:pPr marL="203200" indent="-203200">
              <a:lnSpc>
                <a:spcPct val="160000"/>
              </a:lnSpc>
              <a:buSzPct val="100000"/>
              <a:buChar char="•"/>
            </a:pPr>
            <a:r>
              <a:rPr lang="en-US" sz="2000" b="1" dirty="0">
                <a:solidFill>
                  <a:srgbClr val="172A3A"/>
                </a:solidFill>
                <a:latin typeface="Arial" panose="020B0604020202020204" pitchFamily="34" charset="0"/>
              </a:rPr>
              <a:t>Renal function</a:t>
            </a:r>
            <a:endParaRPr lang="en-US" sz="2000" b="1" dirty="0">
              <a:latin typeface="Arial" panose="020B0604020202020204" pitchFamily="34" charset="0"/>
            </a:endParaRPr>
          </a:p>
          <a:p>
            <a:pPr marL="203200" indent="-203200">
              <a:lnSpc>
                <a:spcPct val="160000"/>
              </a:lnSpc>
              <a:buSzPct val="100000"/>
              <a:buChar char="•"/>
            </a:pPr>
            <a:r>
              <a:rPr lang="en-US" sz="2000" b="1" dirty="0">
                <a:solidFill>
                  <a:srgbClr val="172A3A"/>
                </a:solidFill>
                <a:latin typeface="Arial" panose="020B0604020202020204" pitchFamily="34" charset="0"/>
              </a:rPr>
              <a:t>Duplicate therapy</a:t>
            </a:r>
            <a:endParaRPr lang="en-US" sz="2000" b="1" dirty="0">
              <a:latin typeface="Arial" panose="020B0604020202020204" pitchFamily="34" charset="0"/>
            </a:endParaRPr>
          </a:p>
          <a:p>
            <a:pPr marL="203200" indent="-203200">
              <a:lnSpc>
                <a:spcPct val="160000"/>
              </a:lnSpc>
              <a:buSzPct val="100000"/>
              <a:buChar char="•"/>
            </a:pPr>
            <a:r>
              <a:rPr lang="en-US" sz="2000" b="1" dirty="0">
                <a:solidFill>
                  <a:srgbClr val="172A3A"/>
                </a:solidFill>
                <a:latin typeface="Arial" panose="020B0604020202020204" pitchFamily="34" charset="0"/>
              </a:rPr>
              <a:t>Life expectancy and time-to-benefit</a:t>
            </a:r>
            <a:endParaRPr lang="en-US" sz="2000" b="1" dirty="0">
              <a:latin typeface="Arial" panose="020B0604020202020204" pitchFamily="34" charset="0"/>
            </a:endParaRPr>
          </a:p>
          <a:p>
            <a:pPr marL="203200" indent="-203200">
              <a:lnSpc>
                <a:spcPct val="160000"/>
              </a:lnSpc>
              <a:buSzPct val="100000"/>
              <a:buChar char="•"/>
            </a:pPr>
            <a:r>
              <a:rPr lang="en-US" sz="2000" b="1" dirty="0">
                <a:solidFill>
                  <a:srgbClr val="172A3A"/>
                </a:solidFill>
                <a:latin typeface="Arial" panose="020B0604020202020204" pitchFamily="34" charset="0"/>
              </a:rPr>
              <a:t>Patient goals and treatment burden</a:t>
            </a:r>
            <a:endParaRPr lang="en-US" sz="2000" b="1"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35</a:t>
            </a:fld>
            <a:endParaRPr lang="en-US" dirty="0"/>
          </a:p>
        </p:txBody>
      </p:sp>
      <p:pic>
        <p:nvPicPr>
          <p:cNvPr id="18" name="Picture 4">
            <a:extLst>
              <a:ext uri="{FF2B5EF4-FFF2-40B4-BE49-F238E27FC236}">
                <a16:creationId xmlns:a16="http://schemas.microsoft.com/office/drawing/2014/main" id="{23DF681A-96C7-92B2-6F05-2268652586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36</a:t>
            </a:fld>
            <a:endParaRPr lang="en-US" dirty="0"/>
          </a:p>
        </p:txBody>
      </p:sp>
      <p:sp>
        <p:nvSpPr>
          <p:cNvPr id="27" name="TextBox 26"/>
          <p:cNvSpPr txBox="1"/>
          <p:nvPr/>
        </p:nvSpPr>
        <p:spPr>
          <a:xfrm>
            <a:off x="418234" y="575062"/>
            <a:ext cx="11355532" cy="486287"/>
          </a:xfrm>
          <a:prstGeom prst="rect">
            <a:avLst/>
          </a:prstGeom>
          <a:noFill/>
        </p:spPr>
        <p:txBody>
          <a:bodyPr wrap="square" lIns="27432" tIns="27432" rIns="27432" bIns="27432">
            <a:spAutoFit/>
          </a:bodyPr>
          <a:lstStyle/>
          <a:p>
            <a:pPr algn="l"/>
            <a:r>
              <a:rPr lang="en-ZA" sz="2800" b="1" dirty="0">
                <a:solidFill>
                  <a:srgbClr val="FF0000"/>
                </a:solidFill>
                <a:effectLst>
                  <a:outerShdw blurRad="38100" dist="38100" dir="2700000" algn="tl">
                    <a:srgbClr val="000000">
                      <a:alpha val="43137"/>
                    </a:srgbClr>
                  </a:outerShdw>
                </a:effectLst>
                <a:latin typeface="Arial" panose="020B0604020202020204" pitchFamily="34" charset="0"/>
              </a:rPr>
              <a:t>6. Longevity :</a:t>
            </a:r>
            <a:r>
              <a:rPr sz="2800" b="1" dirty="0">
                <a:solidFill>
                  <a:srgbClr val="FF0000"/>
                </a:solidFill>
                <a:effectLst>
                  <a:outerShdw blurRad="38100" dist="38100" dir="2700000" algn="tl">
                    <a:srgbClr val="000000">
                      <a:alpha val="43137"/>
                    </a:srgbClr>
                  </a:outerShdw>
                </a:effectLst>
                <a:latin typeface="Arial" panose="020B0604020202020204" pitchFamily="34" charset="0"/>
              </a:rPr>
              <a:t>What determines </a:t>
            </a:r>
            <a:r>
              <a:rPr lang="en-ZA" sz="2800" b="1" dirty="0">
                <a:solidFill>
                  <a:srgbClr val="FF0000"/>
                </a:solidFill>
                <a:effectLst>
                  <a:outerShdw blurRad="38100" dist="38100" dir="2700000" algn="tl">
                    <a:srgbClr val="000000">
                      <a:alpha val="43137"/>
                    </a:srgbClr>
                  </a:outerShdw>
                </a:effectLst>
                <a:latin typeface="Arial" panose="020B0604020202020204" pitchFamily="34" charset="0"/>
              </a:rPr>
              <a:t>Life-span to H</a:t>
            </a:r>
            <a:r>
              <a:rPr sz="2800" b="1" dirty="0" err="1">
                <a:solidFill>
                  <a:srgbClr val="FF0000"/>
                </a:solidFill>
                <a:effectLst>
                  <a:outerShdw blurRad="38100" dist="38100" dir="2700000" algn="tl">
                    <a:srgbClr val="000000">
                      <a:alpha val="43137"/>
                    </a:srgbClr>
                  </a:outerShdw>
                </a:effectLst>
                <a:latin typeface="Arial" panose="020B0604020202020204" pitchFamily="34" charset="0"/>
              </a:rPr>
              <a:t>ealth</a:t>
            </a:r>
            <a:r>
              <a:rPr lang="en-ZA" sz="2800" b="1" dirty="0">
                <a:solidFill>
                  <a:srgbClr val="FF0000"/>
                </a:solidFill>
                <a:effectLst>
                  <a:outerShdw blurRad="38100" dist="38100" dir="2700000" algn="tl">
                    <a:srgbClr val="000000">
                      <a:alpha val="43137"/>
                    </a:srgbClr>
                  </a:outerShdw>
                </a:effectLst>
                <a:latin typeface="Arial" panose="020B0604020202020204" pitchFamily="34" charset="0"/>
              </a:rPr>
              <a:t>-</a:t>
            </a:r>
            <a:r>
              <a:rPr sz="2800" b="1" dirty="0">
                <a:solidFill>
                  <a:srgbClr val="FF0000"/>
                </a:solidFill>
                <a:effectLst>
                  <a:outerShdw blurRad="38100" dist="38100" dir="2700000" algn="tl">
                    <a:srgbClr val="000000">
                      <a:alpha val="43137"/>
                    </a:srgbClr>
                  </a:outerShdw>
                </a:effectLst>
                <a:latin typeface="Arial" panose="020B0604020202020204" pitchFamily="34" charset="0"/>
              </a:rPr>
              <a:t>span?</a:t>
            </a:r>
          </a:p>
        </p:txBody>
      </p:sp>
      <p:sp>
        <p:nvSpPr>
          <p:cNvPr id="30" name="TextBox 29"/>
          <p:cNvSpPr txBox="1"/>
          <p:nvPr/>
        </p:nvSpPr>
        <p:spPr>
          <a:xfrm>
            <a:off x="4663440" y="2542032"/>
            <a:ext cx="2788920" cy="424732"/>
          </a:xfrm>
          <a:prstGeom prst="rect">
            <a:avLst/>
          </a:prstGeom>
          <a:noFill/>
        </p:spPr>
        <p:txBody>
          <a:bodyPr wrap="square" lIns="27432" tIns="27432" rIns="27432" bIns="27432">
            <a:spAutoFit/>
          </a:bodyPr>
          <a:lstStyle/>
          <a:p>
            <a:pPr algn="ctr"/>
            <a:r>
              <a:rPr sz="2400" b="1" dirty="0">
                <a:solidFill>
                  <a:srgbClr val="FFFFFF"/>
                </a:solidFill>
                <a:latin typeface="Arial" panose="020B0604020202020204" pitchFamily="34" charset="0"/>
              </a:rPr>
              <a:t>HEALTHSPAN</a:t>
            </a:r>
          </a:p>
        </p:txBody>
      </p:sp>
      <p:sp>
        <p:nvSpPr>
          <p:cNvPr id="31" name="TextBox 30"/>
          <p:cNvSpPr txBox="1"/>
          <p:nvPr/>
        </p:nvSpPr>
        <p:spPr>
          <a:xfrm>
            <a:off x="4436364" y="2956989"/>
            <a:ext cx="3319272" cy="270843"/>
          </a:xfrm>
          <a:prstGeom prst="rect">
            <a:avLst/>
          </a:prstGeom>
          <a:noFill/>
        </p:spPr>
        <p:txBody>
          <a:bodyPr wrap="square" lIns="27432" tIns="27432" rIns="27432" bIns="27432">
            <a:spAutoFit/>
          </a:bodyPr>
          <a:lstStyle/>
          <a:p>
            <a:pPr algn="ctr"/>
            <a:r>
              <a:rPr sz="1400" b="0" dirty="0">
                <a:solidFill>
                  <a:srgbClr val="FFFFFF"/>
                </a:solidFill>
                <a:latin typeface="Arial" panose="020B0604020202020204" pitchFamily="34" charset="0"/>
              </a:rPr>
              <a:t>function • independence • </a:t>
            </a:r>
            <a:r>
              <a:rPr lang="en-ZA" sz="1400" b="0" dirty="0">
                <a:solidFill>
                  <a:srgbClr val="FFFFFF"/>
                </a:solidFill>
                <a:latin typeface="Arial" panose="020B0604020202020204" pitchFamily="34" charset="0"/>
              </a:rPr>
              <a:t>purpose</a:t>
            </a:r>
            <a:endParaRPr sz="1400" b="0" dirty="0">
              <a:solidFill>
                <a:srgbClr val="FFFFFF"/>
              </a:solidFill>
              <a:latin typeface="Arial" panose="020B0604020202020204" pitchFamily="34" charset="0"/>
            </a:endParaRPr>
          </a:p>
        </p:txBody>
      </p:sp>
      <p:pic>
        <p:nvPicPr>
          <p:cNvPr id="2" name="Picture 4">
            <a:extLst>
              <a:ext uri="{FF2B5EF4-FFF2-40B4-BE49-F238E27FC236}">
                <a16:creationId xmlns:a16="http://schemas.microsoft.com/office/drawing/2014/main" id="{F0B4AC03-D836-3D28-EDE5-3C6DEF2B2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55808" y="572452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a:extLst>
              <a:ext uri="{FF2B5EF4-FFF2-40B4-BE49-F238E27FC236}">
                <a16:creationId xmlns:a16="http://schemas.microsoft.com/office/drawing/2014/main" id="{427F41E9-22AB-B5B6-41AF-D7FD8620692C}"/>
              </a:ext>
            </a:extLst>
          </p:cNvPr>
          <p:cNvGraphicFramePr/>
          <p:nvPr>
            <p:extLst>
              <p:ext uri="{D42A27DB-BD31-4B8C-83A1-F6EECF244321}">
                <p14:modId xmlns:p14="http://schemas.microsoft.com/office/powerpoint/2010/main" val="3191737995"/>
              </p:ext>
            </p:extLst>
          </p:nvPr>
        </p:nvGraphicFramePr>
        <p:xfrm>
          <a:off x="1318260" y="857144"/>
          <a:ext cx="1022604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773ADC2E-BB15-63E0-A6FD-74A25F3D46BB}"/>
              </a:ext>
            </a:extLst>
          </p:cNvPr>
          <p:cNvSpPr txBox="1"/>
          <p:nvPr/>
        </p:nvSpPr>
        <p:spPr>
          <a:xfrm>
            <a:off x="647699" y="5933440"/>
            <a:ext cx="10690687" cy="523220"/>
          </a:xfrm>
          <a:prstGeom prst="rect">
            <a:avLst/>
          </a:prstGeom>
          <a:noFill/>
        </p:spPr>
        <p:txBody>
          <a:bodyPr wrap="square" rtlCol="0">
            <a:spAutoFit/>
          </a:bodyPr>
          <a:lstStyle/>
          <a:p>
            <a:pPr algn="ctr"/>
            <a:r>
              <a:rPr lang="en-ZA" sz="2800" b="1" dirty="0">
                <a:solidFill>
                  <a:srgbClr val="FF0000"/>
                </a:solidFill>
              </a:rPr>
              <a:t>These are all now becoming specialised fields of medicine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A93C64-2F97-8524-CE17-89A0365FBD69}"/>
              </a:ext>
            </a:extLst>
          </p:cNvPr>
          <p:cNvSpPr>
            <a:spLocks noGrp="1"/>
          </p:cNvSpPr>
          <p:nvPr>
            <p:ph type="sldNum" sz="quarter" idx="4294967295"/>
          </p:nvPr>
        </p:nvSpPr>
        <p:spPr/>
        <p:txBody>
          <a:bodyPr/>
          <a:lstStyle/>
          <a:p>
            <a:pPr algn="r"/>
            <a:fld id="{F7021451-1387-4CA6-816F-3879F97B5CBC}" type="slidenum">
              <a:rPr lang="en-US" b="0" smtClean="0"/>
              <a:t>37</a:t>
            </a:fld>
            <a:endParaRPr lang="en-US" dirty="0"/>
          </a:p>
        </p:txBody>
      </p:sp>
      <p:sp>
        <p:nvSpPr>
          <p:cNvPr id="3" name="Text 0">
            <a:extLst>
              <a:ext uri="{FF2B5EF4-FFF2-40B4-BE49-F238E27FC236}">
                <a16:creationId xmlns:a16="http://schemas.microsoft.com/office/drawing/2014/main" id="{524CC3B1-B463-1D39-B090-94EB401E72D2}"/>
              </a:ext>
            </a:extLst>
          </p:cNvPr>
          <p:cNvSpPr/>
          <p:nvPr/>
        </p:nvSpPr>
        <p:spPr>
          <a:xfrm>
            <a:off x="731520" y="286396"/>
            <a:ext cx="10972800" cy="1036320"/>
          </a:xfrm>
          <a:prstGeom prst="rect">
            <a:avLst/>
          </a:prstGeom>
          <a:noFill/>
          <a:ln/>
        </p:spPr>
        <p:txBody>
          <a:bodyPr wrap="square" lIns="0" tIns="0" rIns="0" bIns="0" rtlCol="0" anchor="ctr"/>
          <a:lstStyle/>
          <a:p>
            <a:pPr marL="0" indent="0">
              <a:buNone/>
            </a:pPr>
            <a:r>
              <a:rPr lang="en-US" sz="3200" b="1" dirty="0">
                <a:solidFill>
                  <a:srgbClr val="FF0000"/>
                </a:solidFill>
                <a:effectLst>
                  <a:outerShdw blurRad="38100" dist="38100" dir="2700000" algn="tl">
                    <a:srgbClr val="000000">
                      <a:alpha val="43137"/>
                    </a:srgbClr>
                  </a:outerShdw>
                </a:effectLst>
                <a:latin typeface="Arial" panose="020B0604020202020204" pitchFamily="34" charset="0"/>
              </a:rPr>
              <a:t>Blue Zones</a:t>
            </a:r>
          </a:p>
        </p:txBody>
      </p:sp>
      <p:pic>
        <p:nvPicPr>
          <p:cNvPr id="1026" name="Picture 2" descr="Unlocking the Secrets of Blue Zones: A Blueprint for Longevity and Health">
            <a:extLst>
              <a:ext uri="{FF2B5EF4-FFF2-40B4-BE49-F238E27FC236}">
                <a16:creationId xmlns:a16="http://schemas.microsoft.com/office/drawing/2014/main" id="{53A4A191-4D07-9088-A48D-28D8213ECE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4819" y="1325088"/>
            <a:ext cx="7722362" cy="4826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0936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38</a:t>
            </a:fld>
            <a:endParaRPr lang="en-US" dirty="0"/>
          </a:p>
        </p:txBody>
      </p:sp>
      <p:sp>
        <p:nvSpPr>
          <p:cNvPr id="27" name="TextBox 26"/>
          <p:cNvSpPr txBox="1"/>
          <p:nvPr/>
        </p:nvSpPr>
        <p:spPr>
          <a:xfrm>
            <a:off x="530352" y="681736"/>
            <a:ext cx="11272520" cy="486287"/>
          </a:xfrm>
          <a:prstGeom prst="rect">
            <a:avLst/>
          </a:prstGeom>
          <a:noFill/>
        </p:spPr>
        <p:txBody>
          <a:bodyPr wrap="square" lIns="27432" tIns="27432" rIns="27432" bIns="27432">
            <a:spAutoFit/>
          </a:bodyPr>
          <a:lstStyle/>
          <a:p>
            <a:pPr algn="l"/>
            <a:r>
              <a:rPr sz="2800" b="1" dirty="0">
                <a:solidFill>
                  <a:srgbClr val="FF0000"/>
                </a:solidFill>
                <a:effectLst>
                  <a:outerShdw blurRad="38100" dist="38100" dir="2700000" algn="tl">
                    <a:srgbClr val="000000">
                      <a:alpha val="43137"/>
                    </a:srgbClr>
                  </a:outerShdw>
                </a:effectLst>
                <a:latin typeface="Arial" panose="020B0604020202020204" pitchFamily="34" charset="0"/>
              </a:rPr>
              <a:t>The GP can make health</a:t>
            </a:r>
            <a:r>
              <a:rPr lang="en-ZA" sz="2800" b="1" dirty="0">
                <a:solidFill>
                  <a:srgbClr val="FF0000"/>
                </a:solidFill>
                <a:effectLst>
                  <a:outerShdw blurRad="38100" dist="38100" dir="2700000" algn="tl">
                    <a:srgbClr val="000000">
                      <a:alpha val="43137"/>
                    </a:srgbClr>
                  </a:outerShdw>
                </a:effectLst>
                <a:latin typeface="Arial" panose="020B0604020202020204" pitchFamily="34" charset="0"/>
              </a:rPr>
              <a:t>-</a:t>
            </a:r>
            <a:r>
              <a:rPr sz="2800" b="1" dirty="0">
                <a:solidFill>
                  <a:srgbClr val="FF0000"/>
                </a:solidFill>
                <a:effectLst>
                  <a:outerShdw blurRad="38100" dist="38100" dir="2700000" algn="tl">
                    <a:srgbClr val="000000">
                      <a:alpha val="43137"/>
                    </a:srgbClr>
                  </a:outerShdw>
                </a:effectLst>
                <a:latin typeface="Arial" panose="020B0604020202020204" pitchFamily="34" charset="0"/>
              </a:rPr>
              <a:t>span practical</a:t>
            </a:r>
          </a:p>
        </p:txBody>
      </p:sp>
      <p:sp>
        <p:nvSpPr>
          <p:cNvPr id="29" name="Rounded Rectangle 28"/>
          <p:cNvSpPr/>
          <p:nvPr/>
        </p:nvSpPr>
        <p:spPr>
          <a:xfrm>
            <a:off x="594360" y="1444752"/>
            <a:ext cx="1828800" cy="594360"/>
          </a:xfrm>
          <a:prstGeom prst="roundRect">
            <a:avLst/>
          </a:prstGeom>
          <a:solidFill>
            <a:srgbClr val="0B2D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30" name="TextBox 29"/>
          <p:cNvSpPr txBox="1"/>
          <p:nvPr/>
        </p:nvSpPr>
        <p:spPr>
          <a:xfrm>
            <a:off x="640080" y="1586992"/>
            <a:ext cx="1737360" cy="363176"/>
          </a:xfrm>
          <a:prstGeom prst="rect">
            <a:avLst/>
          </a:prstGeom>
          <a:noFill/>
        </p:spPr>
        <p:txBody>
          <a:bodyPr wrap="square" lIns="27432" tIns="27432" rIns="27432" bIns="27432">
            <a:spAutoFit/>
          </a:bodyPr>
          <a:lstStyle/>
          <a:p>
            <a:pPr algn="ctr"/>
            <a:r>
              <a:rPr sz="2000" b="1" dirty="0">
                <a:solidFill>
                  <a:srgbClr val="FFFFFF"/>
                </a:solidFill>
                <a:latin typeface="Arial" panose="020B0604020202020204" pitchFamily="34" charset="0"/>
              </a:rPr>
              <a:t>ASSESS</a:t>
            </a:r>
          </a:p>
        </p:txBody>
      </p:sp>
      <p:sp>
        <p:nvSpPr>
          <p:cNvPr id="31" name="Rounded Rectangle 30"/>
          <p:cNvSpPr/>
          <p:nvPr/>
        </p:nvSpPr>
        <p:spPr>
          <a:xfrm>
            <a:off x="2880360" y="1444752"/>
            <a:ext cx="1828800" cy="594360"/>
          </a:xfrm>
          <a:prstGeom prst="roundRect">
            <a:avLst/>
          </a:prstGeom>
          <a:solidFill>
            <a:srgbClr val="0B2D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32" name="TextBox 31"/>
          <p:cNvSpPr txBox="1"/>
          <p:nvPr/>
        </p:nvSpPr>
        <p:spPr>
          <a:xfrm>
            <a:off x="2926079" y="1586992"/>
            <a:ext cx="1737360" cy="363176"/>
          </a:xfrm>
          <a:prstGeom prst="rect">
            <a:avLst/>
          </a:prstGeom>
          <a:noFill/>
        </p:spPr>
        <p:txBody>
          <a:bodyPr wrap="square" lIns="27432" tIns="27432" rIns="27432" bIns="27432">
            <a:spAutoFit/>
          </a:bodyPr>
          <a:lstStyle/>
          <a:p>
            <a:pPr algn="ctr"/>
            <a:r>
              <a:rPr sz="2000" b="1" dirty="0">
                <a:solidFill>
                  <a:srgbClr val="FFFFFF"/>
                </a:solidFill>
                <a:latin typeface="Arial" panose="020B0604020202020204" pitchFamily="34" charset="0"/>
              </a:rPr>
              <a:t>PRIORITISE</a:t>
            </a:r>
          </a:p>
        </p:txBody>
      </p:sp>
      <p:sp>
        <p:nvSpPr>
          <p:cNvPr id="33" name="Rounded Rectangle 32"/>
          <p:cNvSpPr/>
          <p:nvPr/>
        </p:nvSpPr>
        <p:spPr>
          <a:xfrm>
            <a:off x="5166360" y="1444752"/>
            <a:ext cx="1828800" cy="594360"/>
          </a:xfrm>
          <a:prstGeom prst="roundRect">
            <a:avLst/>
          </a:prstGeom>
          <a:solidFill>
            <a:srgbClr val="0B2D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34" name="TextBox 33"/>
          <p:cNvSpPr txBox="1"/>
          <p:nvPr/>
        </p:nvSpPr>
        <p:spPr>
          <a:xfrm>
            <a:off x="5212080" y="1586992"/>
            <a:ext cx="1737360" cy="363176"/>
          </a:xfrm>
          <a:prstGeom prst="rect">
            <a:avLst/>
          </a:prstGeom>
          <a:noFill/>
        </p:spPr>
        <p:txBody>
          <a:bodyPr wrap="square" lIns="27432" tIns="27432" rIns="27432" bIns="27432">
            <a:spAutoFit/>
          </a:bodyPr>
          <a:lstStyle/>
          <a:p>
            <a:pPr algn="ctr"/>
            <a:r>
              <a:rPr sz="2000" b="1" dirty="0">
                <a:solidFill>
                  <a:srgbClr val="FFFFFF"/>
                </a:solidFill>
                <a:latin typeface="Arial" panose="020B0604020202020204" pitchFamily="34" charset="0"/>
              </a:rPr>
              <a:t>PRESCRIBE</a:t>
            </a:r>
          </a:p>
        </p:txBody>
      </p:sp>
      <p:sp>
        <p:nvSpPr>
          <p:cNvPr id="35" name="Rounded Rectangle 34"/>
          <p:cNvSpPr/>
          <p:nvPr/>
        </p:nvSpPr>
        <p:spPr>
          <a:xfrm>
            <a:off x="7452360" y="1444752"/>
            <a:ext cx="1828800" cy="594360"/>
          </a:xfrm>
          <a:prstGeom prst="roundRect">
            <a:avLst/>
          </a:prstGeom>
          <a:solidFill>
            <a:srgbClr val="0B2D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36" name="TextBox 35"/>
          <p:cNvSpPr txBox="1"/>
          <p:nvPr/>
        </p:nvSpPr>
        <p:spPr>
          <a:xfrm>
            <a:off x="7498080" y="1586992"/>
            <a:ext cx="1737360" cy="363176"/>
          </a:xfrm>
          <a:prstGeom prst="rect">
            <a:avLst/>
          </a:prstGeom>
          <a:noFill/>
        </p:spPr>
        <p:txBody>
          <a:bodyPr wrap="square" lIns="27432" tIns="27432" rIns="27432" bIns="27432">
            <a:spAutoFit/>
          </a:bodyPr>
          <a:lstStyle/>
          <a:p>
            <a:pPr algn="ctr"/>
            <a:r>
              <a:rPr sz="2000" b="1" dirty="0">
                <a:solidFill>
                  <a:srgbClr val="FFFFFF"/>
                </a:solidFill>
                <a:latin typeface="Arial" panose="020B0604020202020204" pitchFamily="34" charset="0"/>
              </a:rPr>
              <a:t>CONNECT</a:t>
            </a:r>
          </a:p>
        </p:txBody>
      </p:sp>
      <p:sp>
        <p:nvSpPr>
          <p:cNvPr id="37" name="Rounded Rectangle 36"/>
          <p:cNvSpPr/>
          <p:nvPr/>
        </p:nvSpPr>
        <p:spPr>
          <a:xfrm>
            <a:off x="9738360" y="1444752"/>
            <a:ext cx="1828800" cy="594360"/>
          </a:xfrm>
          <a:prstGeom prst="roundRect">
            <a:avLst/>
          </a:prstGeom>
          <a:solidFill>
            <a:srgbClr val="0B2D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dirty="0">
              <a:latin typeface="Arial" panose="020B0604020202020204" pitchFamily="34" charset="0"/>
            </a:endParaRPr>
          </a:p>
        </p:txBody>
      </p:sp>
      <p:sp>
        <p:nvSpPr>
          <p:cNvPr id="38" name="TextBox 37"/>
          <p:cNvSpPr txBox="1"/>
          <p:nvPr/>
        </p:nvSpPr>
        <p:spPr>
          <a:xfrm>
            <a:off x="9784080" y="1586992"/>
            <a:ext cx="1737360" cy="363176"/>
          </a:xfrm>
          <a:prstGeom prst="rect">
            <a:avLst/>
          </a:prstGeom>
          <a:noFill/>
        </p:spPr>
        <p:txBody>
          <a:bodyPr wrap="square" lIns="27432" tIns="27432" rIns="27432" bIns="27432">
            <a:spAutoFit/>
          </a:bodyPr>
          <a:lstStyle/>
          <a:p>
            <a:pPr algn="ctr"/>
            <a:r>
              <a:rPr sz="2000" b="1" dirty="0">
                <a:solidFill>
                  <a:srgbClr val="FFFFFF"/>
                </a:solidFill>
                <a:latin typeface="Arial" panose="020B0604020202020204" pitchFamily="34" charset="0"/>
              </a:rPr>
              <a:t>MONITOR</a:t>
            </a:r>
          </a:p>
        </p:txBody>
      </p:sp>
      <p:sp>
        <p:nvSpPr>
          <p:cNvPr id="39" name="TextBox 38"/>
          <p:cNvSpPr txBox="1"/>
          <p:nvPr/>
        </p:nvSpPr>
        <p:spPr>
          <a:xfrm>
            <a:off x="2468880" y="1550416"/>
            <a:ext cx="320040" cy="363176"/>
          </a:xfrm>
          <a:prstGeom prst="rect">
            <a:avLst/>
          </a:prstGeom>
          <a:noFill/>
        </p:spPr>
        <p:txBody>
          <a:bodyPr wrap="square" lIns="27432" tIns="27432" rIns="27432" bIns="27432">
            <a:spAutoFit/>
          </a:bodyPr>
          <a:lstStyle/>
          <a:p>
            <a:pPr algn="ctr"/>
            <a:r>
              <a:rPr sz="2000" b="1" dirty="0">
                <a:solidFill>
                  <a:srgbClr val="205B8E"/>
                </a:solidFill>
                <a:latin typeface="Arial" panose="020B0604020202020204" pitchFamily="34" charset="0"/>
              </a:rPr>
              <a:t>→</a:t>
            </a:r>
          </a:p>
        </p:txBody>
      </p:sp>
      <p:sp>
        <p:nvSpPr>
          <p:cNvPr id="40" name="TextBox 39"/>
          <p:cNvSpPr txBox="1"/>
          <p:nvPr/>
        </p:nvSpPr>
        <p:spPr>
          <a:xfrm>
            <a:off x="4754880" y="1550416"/>
            <a:ext cx="320040" cy="363176"/>
          </a:xfrm>
          <a:prstGeom prst="rect">
            <a:avLst/>
          </a:prstGeom>
          <a:noFill/>
        </p:spPr>
        <p:txBody>
          <a:bodyPr wrap="square" lIns="27432" tIns="27432" rIns="27432" bIns="27432">
            <a:spAutoFit/>
          </a:bodyPr>
          <a:lstStyle/>
          <a:p>
            <a:pPr algn="ctr"/>
            <a:r>
              <a:rPr sz="2000" b="1" dirty="0">
                <a:solidFill>
                  <a:srgbClr val="205B8E"/>
                </a:solidFill>
                <a:latin typeface="Arial" panose="020B0604020202020204" pitchFamily="34" charset="0"/>
              </a:rPr>
              <a:t>→</a:t>
            </a:r>
          </a:p>
        </p:txBody>
      </p:sp>
      <p:sp>
        <p:nvSpPr>
          <p:cNvPr id="41" name="TextBox 40"/>
          <p:cNvSpPr txBox="1"/>
          <p:nvPr/>
        </p:nvSpPr>
        <p:spPr>
          <a:xfrm>
            <a:off x="7040880" y="1550416"/>
            <a:ext cx="320040" cy="363176"/>
          </a:xfrm>
          <a:prstGeom prst="rect">
            <a:avLst/>
          </a:prstGeom>
          <a:noFill/>
        </p:spPr>
        <p:txBody>
          <a:bodyPr wrap="square" lIns="27432" tIns="27432" rIns="27432" bIns="27432">
            <a:spAutoFit/>
          </a:bodyPr>
          <a:lstStyle/>
          <a:p>
            <a:pPr algn="ctr"/>
            <a:r>
              <a:rPr sz="2000" b="1" dirty="0">
                <a:solidFill>
                  <a:srgbClr val="205B8E"/>
                </a:solidFill>
                <a:latin typeface="Arial" panose="020B0604020202020204" pitchFamily="34" charset="0"/>
              </a:rPr>
              <a:t>→</a:t>
            </a:r>
          </a:p>
        </p:txBody>
      </p:sp>
      <p:sp>
        <p:nvSpPr>
          <p:cNvPr id="42" name="TextBox 41"/>
          <p:cNvSpPr txBox="1"/>
          <p:nvPr/>
        </p:nvSpPr>
        <p:spPr>
          <a:xfrm>
            <a:off x="9326880" y="1550416"/>
            <a:ext cx="320040" cy="363176"/>
          </a:xfrm>
          <a:prstGeom prst="rect">
            <a:avLst/>
          </a:prstGeom>
          <a:noFill/>
        </p:spPr>
        <p:txBody>
          <a:bodyPr wrap="square" lIns="27432" tIns="27432" rIns="27432" bIns="27432">
            <a:spAutoFit/>
          </a:bodyPr>
          <a:lstStyle/>
          <a:p>
            <a:pPr algn="ctr"/>
            <a:r>
              <a:rPr sz="2000" b="1" dirty="0">
                <a:solidFill>
                  <a:srgbClr val="205B8E"/>
                </a:solidFill>
                <a:latin typeface="Arial" panose="020B0604020202020204" pitchFamily="34" charset="0"/>
              </a:rPr>
              <a:t>→</a:t>
            </a:r>
          </a:p>
        </p:txBody>
      </p:sp>
      <p:sp>
        <p:nvSpPr>
          <p:cNvPr id="43" name="Rounded Rectangle 42"/>
          <p:cNvSpPr/>
          <p:nvPr/>
        </p:nvSpPr>
        <p:spPr>
          <a:xfrm>
            <a:off x="640080" y="2423160"/>
            <a:ext cx="6995160" cy="3246120"/>
          </a:xfrm>
          <a:prstGeom prst="roundRect">
            <a:avLst/>
          </a:prstGeom>
          <a:solidFill>
            <a:srgbClr val="F6F9FB"/>
          </a:solidFill>
          <a:ln>
            <a:solidFill>
              <a:srgbClr val="CDDA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44" name="TextBox 43"/>
          <p:cNvSpPr txBox="1"/>
          <p:nvPr/>
        </p:nvSpPr>
        <p:spPr>
          <a:xfrm>
            <a:off x="2235707" y="2627153"/>
            <a:ext cx="4032505" cy="363176"/>
          </a:xfrm>
          <a:prstGeom prst="rect">
            <a:avLst/>
          </a:prstGeom>
          <a:noFill/>
        </p:spPr>
        <p:txBody>
          <a:bodyPr wrap="square" lIns="27432" tIns="27432" rIns="27432" bIns="27432">
            <a:spAutoFit/>
          </a:bodyPr>
          <a:lstStyle/>
          <a:p>
            <a:pPr algn="l"/>
            <a:r>
              <a:rPr sz="2000" b="1" dirty="0">
                <a:solidFill>
                  <a:srgbClr val="205B8E"/>
                </a:solidFill>
                <a:latin typeface="Arial" panose="020B0604020202020204" pitchFamily="34" charset="0"/>
              </a:rPr>
              <a:t>ANNUAL HEALTHSPAN REVIEW</a:t>
            </a:r>
          </a:p>
        </p:txBody>
      </p:sp>
      <p:sp>
        <p:nvSpPr>
          <p:cNvPr id="45" name="TextBox 44"/>
          <p:cNvSpPr txBox="1"/>
          <p:nvPr/>
        </p:nvSpPr>
        <p:spPr>
          <a:xfrm>
            <a:off x="868680" y="3246120"/>
            <a:ext cx="1965960" cy="332399"/>
          </a:xfrm>
          <a:prstGeom prst="rect">
            <a:avLst/>
          </a:prstGeom>
          <a:noFill/>
        </p:spPr>
        <p:txBody>
          <a:bodyPr wrap="square" lIns="27432" tIns="27432" rIns="27432" bIns="27432">
            <a:spAutoFit/>
          </a:bodyPr>
          <a:lstStyle/>
          <a:p>
            <a:pPr algn="l"/>
            <a:r>
              <a:rPr b="1" dirty="0">
                <a:solidFill>
                  <a:srgbClr val="0B2D4D"/>
                </a:solidFill>
                <a:latin typeface="Arial" panose="020B0604020202020204" pitchFamily="34" charset="0"/>
              </a:rPr>
              <a:t>MEDICAL</a:t>
            </a:r>
          </a:p>
        </p:txBody>
      </p:sp>
      <p:sp>
        <p:nvSpPr>
          <p:cNvPr id="46" name="TextBox 45"/>
          <p:cNvSpPr txBox="1"/>
          <p:nvPr/>
        </p:nvSpPr>
        <p:spPr>
          <a:xfrm>
            <a:off x="812800" y="3660623"/>
            <a:ext cx="2113279" cy="794064"/>
          </a:xfrm>
          <a:prstGeom prst="rect">
            <a:avLst/>
          </a:prstGeom>
          <a:noFill/>
        </p:spPr>
        <p:txBody>
          <a:bodyPr wrap="square" lIns="27432" tIns="27432" rIns="27432" bIns="27432">
            <a:spAutoFit/>
          </a:bodyPr>
          <a:lstStyle/>
          <a:p>
            <a:r>
              <a:rPr lang="en-ZA" sz="1600" dirty="0">
                <a:solidFill>
                  <a:srgbClr val="1C252D"/>
                </a:solidFill>
                <a:latin typeface="Arial" panose="020B0604020202020204" pitchFamily="34" charset="0"/>
              </a:rPr>
              <a:t>• </a:t>
            </a:r>
            <a:r>
              <a:rPr sz="1600" b="0" dirty="0">
                <a:solidFill>
                  <a:srgbClr val="1C252D"/>
                </a:solidFill>
                <a:latin typeface="Arial" panose="020B0604020202020204" pitchFamily="34" charset="0"/>
              </a:rPr>
              <a:t>BP • lipids • glucose</a:t>
            </a:r>
            <a:r>
              <a:rPr lang="en-ZA" sz="1600" b="0" dirty="0">
                <a:solidFill>
                  <a:srgbClr val="1C252D"/>
                </a:solidFill>
                <a:latin typeface="Arial" panose="020B0604020202020204" pitchFamily="34" charset="0"/>
              </a:rPr>
              <a:t>     </a:t>
            </a:r>
            <a:r>
              <a:rPr sz="1600" b="0" dirty="0">
                <a:solidFill>
                  <a:srgbClr val="1C252D"/>
                </a:solidFill>
                <a:latin typeface="Arial" panose="020B0604020202020204" pitchFamily="34" charset="0"/>
              </a:rPr>
              <a:t>• kidney risk</a:t>
            </a:r>
            <a:r>
              <a:rPr lang="en-ZA" sz="1600" b="0" dirty="0">
                <a:solidFill>
                  <a:srgbClr val="1C252D"/>
                </a:solidFill>
                <a:latin typeface="Arial" panose="020B0604020202020204" pitchFamily="34" charset="0"/>
              </a:rPr>
              <a:t> </a:t>
            </a:r>
            <a:r>
              <a:rPr sz="1600" dirty="0">
                <a:latin typeface="Arial" panose="020B0604020202020204" pitchFamily="34" charset="0"/>
              </a:rPr>
              <a:t>medicines • vaccines • screening</a:t>
            </a:r>
          </a:p>
        </p:txBody>
      </p:sp>
      <p:sp>
        <p:nvSpPr>
          <p:cNvPr id="47" name="TextBox 46"/>
          <p:cNvSpPr txBox="1"/>
          <p:nvPr/>
        </p:nvSpPr>
        <p:spPr>
          <a:xfrm>
            <a:off x="3268980" y="3261503"/>
            <a:ext cx="1965960" cy="332399"/>
          </a:xfrm>
          <a:prstGeom prst="rect">
            <a:avLst/>
          </a:prstGeom>
          <a:noFill/>
        </p:spPr>
        <p:txBody>
          <a:bodyPr wrap="square" lIns="27432" tIns="27432" rIns="27432" bIns="27432">
            <a:spAutoFit/>
          </a:bodyPr>
          <a:lstStyle/>
          <a:p>
            <a:pPr algn="l"/>
            <a:r>
              <a:rPr b="1" dirty="0">
                <a:solidFill>
                  <a:srgbClr val="0B2D4D"/>
                </a:solidFill>
                <a:latin typeface="Arial" panose="020B0604020202020204" pitchFamily="34" charset="0"/>
              </a:rPr>
              <a:t>CAPACITY</a:t>
            </a:r>
          </a:p>
        </p:txBody>
      </p:sp>
      <p:sp>
        <p:nvSpPr>
          <p:cNvPr id="48" name="TextBox 47"/>
          <p:cNvSpPr txBox="1"/>
          <p:nvPr/>
        </p:nvSpPr>
        <p:spPr>
          <a:xfrm>
            <a:off x="3268980" y="3652851"/>
            <a:ext cx="1965960" cy="1040285"/>
          </a:xfrm>
          <a:prstGeom prst="rect">
            <a:avLst/>
          </a:prstGeom>
          <a:noFill/>
        </p:spPr>
        <p:txBody>
          <a:bodyPr wrap="square" lIns="27432" tIns="27432" rIns="27432" bIns="27432">
            <a:spAutoFit/>
          </a:bodyPr>
          <a:lstStyle/>
          <a:p>
            <a:r>
              <a:rPr lang="en-ZA" sz="1600" dirty="0">
                <a:solidFill>
                  <a:srgbClr val="1C252D"/>
                </a:solidFill>
                <a:latin typeface="Arial" panose="020B0604020202020204" pitchFamily="34" charset="0"/>
              </a:rPr>
              <a:t>• </a:t>
            </a:r>
            <a:r>
              <a:rPr sz="1600" b="0" dirty="0">
                <a:solidFill>
                  <a:srgbClr val="1C252D"/>
                </a:solidFill>
                <a:latin typeface="Arial" panose="020B0604020202020204" pitchFamily="34" charset="0"/>
              </a:rPr>
              <a:t>activity • strength </a:t>
            </a:r>
            <a:r>
              <a:rPr lang="en-ZA" sz="1600" b="0" dirty="0">
                <a:solidFill>
                  <a:srgbClr val="1C252D"/>
                </a:solidFill>
                <a:latin typeface="Arial" panose="020B0604020202020204" pitchFamily="34" charset="0"/>
              </a:rPr>
              <a:t>  </a:t>
            </a:r>
            <a:r>
              <a:rPr sz="1600" b="0" dirty="0">
                <a:solidFill>
                  <a:srgbClr val="1C252D"/>
                </a:solidFill>
                <a:latin typeface="Arial" panose="020B0604020202020204" pitchFamily="34" charset="0"/>
              </a:rPr>
              <a:t>• balance • falls</a:t>
            </a:r>
            <a:br>
              <a:rPr sz="1600" dirty="0">
                <a:latin typeface="Arial" panose="020B0604020202020204" pitchFamily="34" charset="0"/>
              </a:rPr>
            </a:br>
            <a:r>
              <a:rPr lang="en-ZA" sz="1600" dirty="0">
                <a:solidFill>
                  <a:srgbClr val="1C252D"/>
                </a:solidFill>
                <a:latin typeface="Arial" panose="020B0604020202020204" pitchFamily="34" charset="0"/>
              </a:rPr>
              <a:t>• </a:t>
            </a:r>
            <a:r>
              <a:rPr sz="1600" dirty="0">
                <a:latin typeface="Arial" panose="020B0604020202020204" pitchFamily="34" charset="0"/>
              </a:rPr>
              <a:t>vision • hearing</a:t>
            </a:r>
            <a:r>
              <a:rPr lang="en-ZA" sz="1600" dirty="0">
                <a:latin typeface="Arial" panose="020B0604020202020204" pitchFamily="34" charset="0"/>
              </a:rPr>
              <a:t>     </a:t>
            </a:r>
            <a:r>
              <a:rPr sz="1600" dirty="0">
                <a:latin typeface="Arial" panose="020B0604020202020204" pitchFamily="34" charset="0"/>
              </a:rPr>
              <a:t> • cognition</a:t>
            </a:r>
          </a:p>
        </p:txBody>
      </p:sp>
      <p:sp>
        <p:nvSpPr>
          <p:cNvPr id="49" name="TextBox 48"/>
          <p:cNvSpPr txBox="1"/>
          <p:nvPr/>
        </p:nvSpPr>
        <p:spPr>
          <a:xfrm>
            <a:off x="5486400" y="3234354"/>
            <a:ext cx="1965960" cy="332399"/>
          </a:xfrm>
          <a:prstGeom prst="rect">
            <a:avLst/>
          </a:prstGeom>
          <a:noFill/>
        </p:spPr>
        <p:txBody>
          <a:bodyPr wrap="square" lIns="27432" tIns="27432" rIns="27432" bIns="27432">
            <a:spAutoFit/>
          </a:bodyPr>
          <a:lstStyle/>
          <a:p>
            <a:pPr algn="l"/>
            <a:r>
              <a:rPr b="1" dirty="0">
                <a:solidFill>
                  <a:srgbClr val="0B2D4D"/>
                </a:solidFill>
                <a:latin typeface="Arial" panose="020B0604020202020204" pitchFamily="34" charset="0"/>
              </a:rPr>
              <a:t>LIFE CONTEXT</a:t>
            </a:r>
          </a:p>
        </p:txBody>
      </p:sp>
      <p:sp>
        <p:nvSpPr>
          <p:cNvPr id="50" name="TextBox 49"/>
          <p:cNvSpPr txBox="1"/>
          <p:nvPr/>
        </p:nvSpPr>
        <p:spPr>
          <a:xfrm>
            <a:off x="5509768" y="3686097"/>
            <a:ext cx="1965960" cy="1040285"/>
          </a:xfrm>
          <a:prstGeom prst="rect">
            <a:avLst/>
          </a:prstGeom>
          <a:noFill/>
        </p:spPr>
        <p:txBody>
          <a:bodyPr wrap="square" lIns="27432" tIns="27432" rIns="27432" bIns="27432">
            <a:spAutoFit/>
          </a:bodyPr>
          <a:lstStyle/>
          <a:p>
            <a:r>
              <a:rPr lang="en-ZA" sz="1600" dirty="0">
                <a:solidFill>
                  <a:srgbClr val="1C252D"/>
                </a:solidFill>
                <a:latin typeface="Arial" panose="020B0604020202020204" pitchFamily="34" charset="0"/>
              </a:rPr>
              <a:t>• </a:t>
            </a:r>
            <a:r>
              <a:rPr sz="1600" b="0" dirty="0">
                <a:solidFill>
                  <a:srgbClr val="1C252D"/>
                </a:solidFill>
                <a:latin typeface="Arial" panose="020B0604020202020204" pitchFamily="34" charset="0"/>
              </a:rPr>
              <a:t>nutrition • sleep</a:t>
            </a:r>
            <a:r>
              <a:rPr lang="en-ZA" sz="1600" b="0" dirty="0">
                <a:solidFill>
                  <a:srgbClr val="1C252D"/>
                </a:solidFill>
                <a:latin typeface="Arial" panose="020B0604020202020204" pitchFamily="34" charset="0"/>
              </a:rPr>
              <a:t>     </a:t>
            </a:r>
            <a:r>
              <a:rPr sz="1600" b="0" dirty="0">
                <a:solidFill>
                  <a:srgbClr val="1C252D"/>
                </a:solidFill>
                <a:latin typeface="Arial" panose="020B0604020202020204" pitchFamily="34" charset="0"/>
              </a:rPr>
              <a:t> • mood/stress</a:t>
            </a:r>
            <a:br>
              <a:rPr sz="1600" dirty="0">
                <a:latin typeface="Arial" panose="020B0604020202020204" pitchFamily="34" charset="0"/>
              </a:rPr>
            </a:br>
            <a:r>
              <a:rPr lang="en-ZA" sz="1600" dirty="0">
                <a:solidFill>
                  <a:srgbClr val="1C252D"/>
                </a:solidFill>
                <a:latin typeface="Arial" panose="020B0604020202020204" pitchFamily="34" charset="0"/>
              </a:rPr>
              <a:t>• </a:t>
            </a:r>
            <a:r>
              <a:rPr sz="1600" dirty="0">
                <a:latin typeface="Arial" panose="020B0604020202020204" pitchFamily="34" charset="0"/>
              </a:rPr>
              <a:t>relationships</a:t>
            </a:r>
            <a:r>
              <a:rPr lang="en-ZA" sz="1600" dirty="0">
                <a:latin typeface="Arial" panose="020B0604020202020204" pitchFamily="34" charset="0"/>
              </a:rPr>
              <a:t>                  </a:t>
            </a:r>
            <a:r>
              <a:rPr sz="1600" dirty="0">
                <a:latin typeface="Arial" panose="020B0604020202020204" pitchFamily="34" charset="0"/>
              </a:rPr>
              <a:t> • safety • purpose</a:t>
            </a:r>
          </a:p>
        </p:txBody>
      </p:sp>
      <p:sp>
        <p:nvSpPr>
          <p:cNvPr id="51" name="TextBox 50"/>
          <p:cNvSpPr txBox="1"/>
          <p:nvPr/>
        </p:nvSpPr>
        <p:spPr>
          <a:xfrm>
            <a:off x="655319" y="4985438"/>
            <a:ext cx="6964679" cy="609398"/>
          </a:xfrm>
          <a:prstGeom prst="rect">
            <a:avLst/>
          </a:prstGeom>
          <a:noFill/>
        </p:spPr>
        <p:txBody>
          <a:bodyPr wrap="square" lIns="27432" tIns="27432" rIns="27432" bIns="27432">
            <a:spAutoFit/>
          </a:bodyPr>
          <a:lstStyle/>
          <a:p>
            <a:pPr algn="ctr"/>
            <a:r>
              <a:rPr b="1" dirty="0">
                <a:solidFill>
                  <a:srgbClr val="0B2D4D"/>
                </a:solidFill>
                <a:latin typeface="Arial" panose="020B0604020202020204" pitchFamily="34" charset="0"/>
              </a:rPr>
              <a:t>Choose 2–3 achievable priorities — not 12 simultaneous instructions.</a:t>
            </a:r>
          </a:p>
        </p:txBody>
      </p:sp>
      <p:sp>
        <p:nvSpPr>
          <p:cNvPr id="52" name="Rounded Rectangle 51"/>
          <p:cNvSpPr/>
          <p:nvPr/>
        </p:nvSpPr>
        <p:spPr>
          <a:xfrm>
            <a:off x="7955279" y="2423160"/>
            <a:ext cx="3566160" cy="3246120"/>
          </a:xfrm>
          <a:prstGeom prst="roundRect">
            <a:avLst/>
          </a:prstGeom>
          <a:solidFill>
            <a:srgbClr val="EBF3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latin typeface="Arial" panose="020B0604020202020204" pitchFamily="34" charset="0"/>
            </a:endParaRPr>
          </a:p>
        </p:txBody>
      </p:sp>
      <p:sp>
        <p:nvSpPr>
          <p:cNvPr id="53" name="TextBox 52"/>
          <p:cNvSpPr txBox="1"/>
          <p:nvPr/>
        </p:nvSpPr>
        <p:spPr>
          <a:xfrm>
            <a:off x="8252460" y="2640398"/>
            <a:ext cx="3063240" cy="332399"/>
          </a:xfrm>
          <a:prstGeom prst="rect">
            <a:avLst/>
          </a:prstGeom>
          <a:noFill/>
        </p:spPr>
        <p:txBody>
          <a:bodyPr wrap="square" lIns="27432" tIns="27432" rIns="27432" bIns="27432">
            <a:spAutoFit/>
          </a:bodyPr>
          <a:lstStyle/>
          <a:p>
            <a:pPr algn="ctr"/>
            <a:r>
              <a:rPr b="1" dirty="0">
                <a:solidFill>
                  <a:srgbClr val="205B8E"/>
                </a:solidFill>
                <a:latin typeface="Arial" panose="020B0604020202020204" pitchFamily="34" charset="0"/>
              </a:rPr>
              <a:t>MOST USEFUL QUESTION</a:t>
            </a:r>
          </a:p>
        </p:txBody>
      </p:sp>
      <p:sp>
        <p:nvSpPr>
          <p:cNvPr id="54" name="TextBox 53"/>
          <p:cNvSpPr txBox="1"/>
          <p:nvPr/>
        </p:nvSpPr>
        <p:spPr>
          <a:xfrm>
            <a:off x="8229600" y="3246118"/>
            <a:ext cx="2971800" cy="960120"/>
          </a:xfrm>
          <a:prstGeom prst="rect">
            <a:avLst/>
          </a:prstGeom>
          <a:noFill/>
        </p:spPr>
        <p:txBody>
          <a:bodyPr wrap="square" lIns="27432" tIns="27432" rIns="27432" bIns="27432">
            <a:spAutoFit/>
          </a:bodyPr>
          <a:lstStyle/>
          <a:p>
            <a:pPr algn="ctr"/>
            <a:r>
              <a:rPr sz="1900" b="1" dirty="0">
                <a:solidFill>
                  <a:srgbClr val="0B2D4D"/>
                </a:solidFill>
                <a:latin typeface="Arial" panose="020B0604020202020204" pitchFamily="34" charset="0"/>
              </a:rPr>
              <a:t>“What do you want to remain capable of doing at 70, 80 or 90?”</a:t>
            </a:r>
          </a:p>
        </p:txBody>
      </p:sp>
      <p:sp>
        <p:nvSpPr>
          <p:cNvPr id="55" name="TextBox 54"/>
          <p:cNvSpPr txBox="1"/>
          <p:nvPr/>
        </p:nvSpPr>
        <p:spPr>
          <a:xfrm>
            <a:off x="8275320" y="4431381"/>
            <a:ext cx="2926080" cy="794064"/>
          </a:xfrm>
          <a:prstGeom prst="rect">
            <a:avLst/>
          </a:prstGeom>
          <a:noFill/>
        </p:spPr>
        <p:txBody>
          <a:bodyPr wrap="square" lIns="27432" tIns="27432" rIns="27432" bIns="27432">
            <a:spAutoFit/>
          </a:bodyPr>
          <a:lstStyle/>
          <a:p>
            <a:pPr algn="ctr"/>
            <a:r>
              <a:rPr sz="1600" b="1" dirty="0">
                <a:latin typeface="Arial" panose="020B0604020202020204" pitchFamily="34" charset="0"/>
              </a:rPr>
              <a:t>Then align prevention, treatment and referrals with what matters to that patient.</a:t>
            </a:r>
          </a:p>
        </p:txBody>
      </p:sp>
      <p:sp>
        <p:nvSpPr>
          <p:cNvPr id="56" name="TextBox 55"/>
          <p:cNvSpPr txBox="1"/>
          <p:nvPr/>
        </p:nvSpPr>
        <p:spPr>
          <a:xfrm>
            <a:off x="530352" y="6473952"/>
            <a:ext cx="10789920" cy="163122"/>
          </a:xfrm>
          <a:prstGeom prst="rect">
            <a:avLst/>
          </a:prstGeom>
          <a:noFill/>
        </p:spPr>
        <p:txBody>
          <a:bodyPr wrap="square" lIns="27432" tIns="27432" rIns="27432" bIns="27432">
            <a:spAutoFit/>
          </a:bodyPr>
          <a:lstStyle/>
          <a:p>
            <a:pPr algn="l"/>
            <a:r>
              <a:rPr sz="700" b="0" dirty="0">
                <a:solidFill>
                  <a:srgbClr val="576978"/>
                </a:solidFill>
                <a:latin typeface="Arial" panose="020B0604020202020204" pitchFamily="34" charset="0"/>
              </a:rPr>
              <a:t>WHO ICOPE, 2nd ed. 2025 • Practical synthesis for longitudinal primary care; </a:t>
            </a:r>
            <a:r>
              <a:rPr sz="700" b="0" dirty="0" err="1">
                <a:solidFill>
                  <a:srgbClr val="576978"/>
                </a:solidFill>
                <a:latin typeface="Arial" panose="020B0604020202020204" pitchFamily="34" charset="0"/>
              </a:rPr>
              <a:t>individualise</a:t>
            </a:r>
            <a:r>
              <a:rPr sz="700" b="0" dirty="0">
                <a:solidFill>
                  <a:srgbClr val="576978"/>
                </a:solidFill>
                <a:latin typeface="Arial" panose="020B0604020202020204" pitchFamily="34" charset="0"/>
              </a:rPr>
              <a:t> screening and targets to age, risk and context.</a:t>
            </a:r>
          </a:p>
        </p:txBody>
      </p:sp>
      <p:pic>
        <p:nvPicPr>
          <p:cNvPr id="2" name="Picture 4">
            <a:extLst>
              <a:ext uri="{FF2B5EF4-FFF2-40B4-BE49-F238E27FC236}">
                <a16:creationId xmlns:a16="http://schemas.microsoft.com/office/drawing/2014/main" id="{34081866-D4BE-0D82-07A7-CD5CDE8AB5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69280"/>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14EAB97-01B7-EFB7-6730-2DC8DF140F35}"/>
              </a:ext>
            </a:extLst>
          </p:cNvPr>
          <p:cNvSpPr txBox="1"/>
          <p:nvPr/>
        </p:nvSpPr>
        <p:spPr>
          <a:xfrm>
            <a:off x="868680" y="6015365"/>
            <a:ext cx="9250680" cy="461665"/>
          </a:xfrm>
          <a:prstGeom prst="rect">
            <a:avLst/>
          </a:prstGeom>
          <a:noFill/>
        </p:spPr>
        <p:txBody>
          <a:bodyPr wrap="square" rtlCol="0">
            <a:spAutoFit/>
          </a:bodyPr>
          <a:lstStyle/>
          <a:p>
            <a:r>
              <a:rPr lang="en-ZA" sz="2400" b="1" dirty="0">
                <a:solidFill>
                  <a:srgbClr val="FF0000"/>
                </a:solidFill>
              </a:rPr>
              <a:t>Navi Pillay @ 85 years is our living example of what is achievable!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131DF0-2F61-2D3C-CD96-9D19BEE39E07}"/>
              </a:ext>
            </a:extLst>
          </p:cNvPr>
          <p:cNvSpPr>
            <a:spLocks noGrp="1"/>
          </p:cNvSpPr>
          <p:nvPr>
            <p:ph type="sldNum" sz="quarter" idx="4294967295"/>
          </p:nvPr>
        </p:nvSpPr>
        <p:spPr/>
        <p:txBody>
          <a:bodyPr/>
          <a:lstStyle/>
          <a:p>
            <a:pPr algn="r"/>
            <a:fld id="{F7021451-1387-4CA6-816F-3879F97B5CBC}" type="slidenum">
              <a:rPr lang="en-US" b="0" smtClean="0"/>
              <a:t>39</a:t>
            </a:fld>
            <a:endParaRPr lang="en-US" dirty="0"/>
          </a:p>
        </p:txBody>
      </p:sp>
      <p:pic>
        <p:nvPicPr>
          <p:cNvPr id="6" name="Picture 5" descr="A diagram of a human body&#10;&#10;AI-generated content may be incorrect.">
            <a:extLst>
              <a:ext uri="{FF2B5EF4-FFF2-40B4-BE49-F238E27FC236}">
                <a16:creationId xmlns:a16="http://schemas.microsoft.com/office/drawing/2014/main" id="{FFC78D67-0006-94AF-82B0-0A7831E77D7D}"/>
              </a:ext>
            </a:extLst>
          </p:cNvPr>
          <p:cNvPicPr>
            <a:picLocks noChangeAspect="1"/>
          </p:cNvPicPr>
          <p:nvPr/>
        </p:nvPicPr>
        <p:blipFill>
          <a:blip r:embed="rId3"/>
          <a:stretch>
            <a:fillRect/>
          </a:stretch>
        </p:blipFill>
        <p:spPr>
          <a:xfrm>
            <a:off x="0" y="0"/>
            <a:ext cx="12192000" cy="7020517"/>
          </a:xfrm>
          <a:prstGeom prst="rect">
            <a:avLst/>
          </a:prstGeom>
        </p:spPr>
      </p:pic>
      <p:sp>
        <p:nvSpPr>
          <p:cNvPr id="7" name="TextBox 6">
            <a:extLst>
              <a:ext uri="{FF2B5EF4-FFF2-40B4-BE49-F238E27FC236}">
                <a16:creationId xmlns:a16="http://schemas.microsoft.com/office/drawing/2014/main" id="{C89BCD16-503C-6930-5C17-BD30DDE0EE78}"/>
              </a:ext>
            </a:extLst>
          </p:cNvPr>
          <p:cNvSpPr txBox="1"/>
          <p:nvPr/>
        </p:nvSpPr>
        <p:spPr>
          <a:xfrm flipH="1">
            <a:off x="-1" y="5860026"/>
            <a:ext cx="4129547" cy="492443"/>
          </a:xfrm>
          <a:prstGeom prst="rect">
            <a:avLst/>
          </a:prstGeom>
          <a:solidFill>
            <a:schemeClr val="bg1"/>
          </a:solidFill>
        </p:spPr>
        <p:txBody>
          <a:bodyPr wrap="square" rtlCol="0">
            <a:spAutoFit/>
          </a:bodyPr>
          <a:lstStyle/>
          <a:p>
            <a:pPr algn="ctr"/>
            <a:r>
              <a:rPr lang="en-ZA" sz="1300" b="1" dirty="0"/>
              <a:t>Understanding how the lack of proper maintenance of our bodies is leading the largest epidemic</a:t>
            </a:r>
          </a:p>
        </p:txBody>
      </p:sp>
      <p:sp>
        <p:nvSpPr>
          <p:cNvPr id="8" name="TextBox 7">
            <a:extLst>
              <a:ext uri="{FF2B5EF4-FFF2-40B4-BE49-F238E27FC236}">
                <a16:creationId xmlns:a16="http://schemas.microsoft.com/office/drawing/2014/main" id="{6C65C721-1709-F8B1-B748-049B8368E62C}"/>
              </a:ext>
            </a:extLst>
          </p:cNvPr>
          <p:cNvSpPr txBox="1"/>
          <p:nvPr/>
        </p:nvSpPr>
        <p:spPr>
          <a:xfrm>
            <a:off x="825912" y="6550223"/>
            <a:ext cx="2753032" cy="307777"/>
          </a:xfrm>
          <a:prstGeom prst="rect">
            <a:avLst/>
          </a:prstGeom>
          <a:solidFill>
            <a:schemeClr val="bg1"/>
          </a:solidFill>
        </p:spPr>
        <p:txBody>
          <a:bodyPr wrap="square" rtlCol="0">
            <a:spAutoFit/>
          </a:bodyPr>
          <a:lstStyle/>
          <a:p>
            <a:pPr algn="ctr"/>
            <a:r>
              <a:rPr lang="en-ZA" sz="1400" b="1" dirty="0"/>
              <a:t>Where is the solution?</a:t>
            </a:r>
          </a:p>
        </p:txBody>
      </p:sp>
      <p:sp>
        <p:nvSpPr>
          <p:cNvPr id="9" name="TextBox 8">
            <a:extLst>
              <a:ext uri="{FF2B5EF4-FFF2-40B4-BE49-F238E27FC236}">
                <a16:creationId xmlns:a16="http://schemas.microsoft.com/office/drawing/2014/main" id="{72CBBC06-5A3C-E7AE-A94A-90FB58FAC834}"/>
              </a:ext>
            </a:extLst>
          </p:cNvPr>
          <p:cNvSpPr txBox="1"/>
          <p:nvPr/>
        </p:nvSpPr>
        <p:spPr>
          <a:xfrm>
            <a:off x="958648" y="505531"/>
            <a:ext cx="2487560" cy="338554"/>
          </a:xfrm>
          <a:prstGeom prst="rect">
            <a:avLst/>
          </a:prstGeom>
          <a:solidFill>
            <a:schemeClr val="bg1">
              <a:lumMod val="95000"/>
            </a:schemeClr>
          </a:solidFill>
        </p:spPr>
        <p:txBody>
          <a:bodyPr wrap="square" rtlCol="0">
            <a:spAutoFit/>
          </a:bodyPr>
          <a:lstStyle/>
          <a:p>
            <a:pPr algn="ctr"/>
            <a:r>
              <a:rPr lang="en-ZA" sz="1600" b="1" dirty="0"/>
              <a:t>The Human Code</a:t>
            </a:r>
          </a:p>
        </p:txBody>
      </p:sp>
    </p:spTree>
    <p:extLst>
      <p:ext uri="{BB962C8B-B14F-4D97-AF65-F5344CB8AC3E}">
        <p14:creationId xmlns:p14="http://schemas.microsoft.com/office/powerpoint/2010/main" val="159682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621792"/>
            <a:ext cx="4114800" cy="228600"/>
          </a:xfrm>
          <a:prstGeom prst="rect">
            <a:avLst/>
          </a:prstGeom>
          <a:noFill/>
          <a:ln/>
        </p:spPr>
        <p:txBody>
          <a:bodyPr wrap="square" lIns="0" tIns="0" rIns="0" bIns="0" rtlCol="0" anchor="ctr"/>
          <a:lstStyle/>
          <a:p>
            <a:pPr marL="0" indent="0">
              <a:buNone/>
            </a:pPr>
            <a:r>
              <a:rPr lang="en-US" sz="1600" b="1" kern="0" spc="140" dirty="0">
                <a:latin typeface="Arial" panose="020B0604020202020204" pitchFamily="34" charset="0"/>
              </a:rPr>
              <a:t>TAKE-HOME MESSAGE</a:t>
            </a:r>
            <a:endParaRPr lang="en-US" sz="1600" dirty="0">
              <a:latin typeface="Arial" panose="020B0604020202020204" pitchFamily="34" charset="0"/>
            </a:endParaRPr>
          </a:p>
        </p:txBody>
      </p:sp>
      <p:sp>
        <p:nvSpPr>
          <p:cNvPr id="3" name="Text 1"/>
          <p:cNvSpPr/>
          <p:nvPr/>
        </p:nvSpPr>
        <p:spPr>
          <a:xfrm>
            <a:off x="594360" y="896111"/>
            <a:ext cx="10972800" cy="859155"/>
          </a:xfrm>
          <a:prstGeom prst="rect">
            <a:avLst/>
          </a:prstGeom>
          <a:noFill/>
          <a:ln/>
        </p:spPr>
        <p:txBody>
          <a:bodyPr wrap="square" lIns="0" tIns="0" rIns="0" bIns="0" rtlCol="0" anchor="ctr"/>
          <a:lstStyle/>
          <a:p>
            <a:pPr marL="0" indent="0">
              <a:buNone/>
            </a:pPr>
            <a:r>
              <a:rPr lang="en-US" sz="3200" b="1" dirty="0">
                <a:solidFill>
                  <a:srgbClr val="FF0000"/>
                </a:solidFill>
                <a:effectLst>
                  <a:outerShdw blurRad="38100" dist="38100" dir="2700000" algn="tl">
                    <a:srgbClr val="000000">
                      <a:alpha val="43137"/>
                    </a:srgbClr>
                  </a:outerShdw>
                </a:effectLst>
                <a:latin typeface="Arial" panose="020B0604020202020204" pitchFamily="34" charset="0"/>
              </a:rPr>
              <a:t>The GP becomes the custodian of the health trajectory</a:t>
            </a:r>
            <a:endParaRPr lang="en-US" sz="32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4" name="Text 2"/>
          <p:cNvSpPr/>
          <p:nvPr/>
        </p:nvSpPr>
        <p:spPr>
          <a:xfrm>
            <a:off x="777240" y="2179320"/>
            <a:ext cx="1828800" cy="457200"/>
          </a:xfrm>
          <a:prstGeom prst="rect">
            <a:avLst/>
          </a:prstGeom>
          <a:noFill/>
          <a:ln/>
        </p:spPr>
        <p:txBody>
          <a:bodyPr wrap="square" lIns="0" tIns="0" rIns="0" bIns="0" rtlCol="0" anchor="ctr"/>
          <a:lstStyle/>
          <a:p>
            <a:pPr marL="0" indent="0" algn="ctr">
              <a:buNone/>
            </a:pPr>
            <a:r>
              <a:rPr lang="en-US" sz="2000" b="1" dirty="0">
                <a:solidFill>
                  <a:srgbClr val="2AA8C7"/>
                </a:solidFill>
                <a:latin typeface="Arial" panose="020B0604020202020204" pitchFamily="34" charset="0"/>
              </a:rPr>
              <a:t>PREDICT</a:t>
            </a:r>
            <a:endParaRPr lang="en-US" sz="2000" b="1" dirty="0">
              <a:latin typeface="Arial" panose="020B0604020202020204" pitchFamily="34" charset="0"/>
            </a:endParaRPr>
          </a:p>
        </p:txBody>
      </p:sp>
      <p:sp>
        <p:nvSpPr>
          <p:cNvPr id="5" name="Text 3"/>
          <p:cNvSpPr/>
          <p:nvPr/>
        </p:nvSpPr>
        <p:spPr>
          <a:xfrm>
            <a:off x="2880360" y="2179320"/>
            <a:ext cx="1828800" cy="457200"/>
          </a:xfrm>
          <a:prstGeom prst="rect">
            <a:avLst/>
          </a:prstGeom>
          <a:noFill/>
          <a:ln/>
        </p:spPr>
        <p:txBody>
          <a:bodyPr wrap="square" lIns="0" tIns="0" rIns="0" bIns="0" rtlCol="0" anchor="ctr"/>
          <a:lstStyle/>
          <a:p>
            <a:pPr marL="0" indent="0" algn="ctr">
              <a:buNone/>
            </a:pPr>
            <a:r>
              <a:rPr lang="en-US" sz="2000" b="1" dirty="0">
                <a:solidFill>
                  <a:srgbClr val="176B9B"/>
                </a:solidFill>
                <a:latin typeface="Arial" panose="020B0604020202020204" pitchFamily="34" charset="0"/>
              </a:rPr>
              <a:t>PREVENT</a:t>
            </a:r>
            <a:endParaRPr lang="en-US" sz="2000" b="1" dirty="0">
              <a:latin typeface="Arial" panose="020B0604020202020204" pitchFamily="34" charset="0"/>
            </a:endParaRPr>
          </a:p>
        </p:txBody>
      </p:sp>
      <p:sp>
        <p:nvSpPr>
          <p:cNvPr id="6" name="Text 4"/>
          <p:cNvSpPr/>
          <p:nvPr/>
        </p:nvSpPr>
        <p:spPr>
          <a:xfrm>
            <a:off x="4983480" y="2179320"/>
            <a:ext cx="2194560" cy="457200"/>
          </a:xfrm>
          <a:prstGeom prst="rect">
            <a:avLst/>
          </a:prstGeom>
          <a:noFill/>
          <a:ln/>
        </p:spPr>
        <p:txBody>
          <a:bodyPr wrap="square" lIns="0" tIns="0" rIns="0" bIns="0" rtlCol="0" anchor="ctr"/>
          <a:lstStyle/>
          <a:p>
            <a:pPr marL="0" indent="0" algn="ctr">
              <a:buNone/>
            </a:pPr>
            <a:r>
              <a:rPr lang="en-US" sz="2000" b="1" dirty="0">
                <a:solidFill>
                  <a:srgbClr val="188C8C"/>
                </a:solidFill>
                <a:latin typeface="Arial" panose="020B0604020202020204" pitchFamily="34" charset="0"/>
              </a:rPr>
              <a:t>PERSONALISE</a:t>
            </a:r>
            <a:endParaRPr lang="en-US" sz="2000" b="1" dirty="0">
              <a:latin typeface="Arial" panose="020B0604020202020204" pitchFamily="34" charset="0"/>
            </a:endParaRPr>
          </a:p>
        </p:txBody>
      </p:sp>
      <p:sp>
        <p:nvSpPr>
          <p:cNvPr id="7" name="Text 5"/>
          <p:cNvSpPr/>
          <p:nvPr/>
        </p:nvSpPr>
        <p:spPr>
          <a:xfrm>
            <a:off x="7452360" y="2179320"/>
            <a:ext cx="2194560" cy="457200"/>
          </a:xfrm>
          <a:prstGeom prst="rect">
            <a:avLst/>
          </a:prstGeom>
          <a:noFill/>
          <a:ln/>
        </p:spPr>
        <p:txBody>
          <a:bodyPr wrap="square" lIns="0" tIns="0" rIns="0" bIns="0" rtlCol="0" anchor="ctr"/>
          <a:lstStyle/>
          <a:p>
            <a:pPr marL="0" indent="0" algn="ctr">
              <a:buNone/>
            </a:pPr>
            <a:r>
              <a:rPr lang="en-US" sz="2000" b="1" dirty="0">
                <a:solidFill>
                  <a:srgbClr val="4B8F6B"/>
                </a:solidFill>
                <a:latin typeface="Arial" panose="020B0604020202020204" pitchFamily="34" charset="0"/>
              </a:rPr>
              <a:t>COORDINATE</a:t>
            </a:r>
            <a:endParaRPr lang="en-US" sz="2000" b="1" dirty="0">
              <a:latin typeface="Arial" panose="020B0604020202020204" pitchFamily="34" charset="0"/>
            </a:endParaRPr>
          </a:p>
        </p:txBody>
      </p:sp>
      <p:sp>
        <p:nvSpPr>
          <p:cNvPr id="8" name="Text 6"/>
          <p:cNvSpPr/>
          <p:nvPr/>
        </p:nvSpPr>
        <p:spPr>
          <a:xfrm>
            <a:off x="9738360" y="2179320"/>
            <a:ext cx="1828800" cy="457200"/>
          </a:xfrm>
          <a:prstGeom prst="rect">
            <a:avLst/>
          </a:prstGeom>
          <a:noFill/>
          <a:ln/>
        </p:spPr>
        <p:txBody>
          <a:bodyPr wrap="square" lIns="0" tIns="0" rIns="0" bIns="0" rtlCol="0" anchor="ctr">
            <a:noAutofit/>
          </a:bodyPr>
          <a:lstStyle/>
          <a:p>
            <a:pPr marL="0" indent="0" algn="ctr">
              <a:buNone/>
            </a:pPr>
            <a:r>
              <a:rPr lang="en-US" sz="2000" b="1" dirty="0">
                <a:solidFill>
                  <a:srgbClr val="D77A36"/>
                </a:solidFill>
                <a:latin typeface="Arial" panose="020B0604020202020204" pitchFamily="34" charset="0"/>
              </a:rPr>
              <a:t>PRESERVE FUNCTION</a:t>
            </a:r>
            <a:endParaRPr lang="en-US" sz="2000" b="1" dirty="0">
              <a:latin typeface="Arial" panose="020B0604020202020204" pitchFamily="34" charset="0"/>
            </a:endParaRPr>
          </a:p>
        </p:txBody>
      </p:sp>
      <p:sp>
        <p:nvSpPr>
          <p:cNvPr id="9" name="Text 7"/>
          <p:cNvSpPr/>
          <p:nvPr/>
        </p:nvSpPr>
        <p:spPr>
          <a:xfrm>
            <a:off x="1112520" y="3230880"/>
            <a:ext cx="9966960" cy="914400"/>
          </a:xfrm>
          <a:prstGeom prst="rect">
            <a:avLst/>
          </a:prstGeom>
          <a:noFill/>
          <a:ln/>
        </p:spPr>
        <p:txBody>
          <a:bodyPr wrap="square" lIns="0" tIns="0" rIns="0" bIns="0" rtlCol="0" anchor="ctr">
            <a:normAutofit/>
          </a:bodyPr>
          <a:lstStyle/>
          <a:p>
            <a:pPr marL="0" indent="0" algn="ctr">
              <a:buNone/>
            </a:pPr>
            <a:r>
              <a:rPr lang="en-US" sz="2800" b="1" dirty="0">
                <a:latin typeface="Arial" panose="020B0604020202020204" pitchFamily="34" charset="0"/>
              </a:rPr>
              <a:t>“Our task is increasingly not simply to treat today’s disease — but to influence tomorrow’s health.”</a:t>
            </a:r>
            <a:endParaRPr lang="en-US" sz="2800" dirty="0">
              <a:latin typeface="Arial" panose="020B0604020202020204" pitchFamily="34" charset="0"/>
            </a:endParaRPr>
          </a:p>
        </p:txBody>
      </p:sp>
      <p:sp>
        <p:nvSpPr>
          <p:cNvPr id="10" name="Text 8"/>
          <p:cNvSpPr/>
          <p:nvPr/>
        </p:nvSpPr>
        <p:spPr>
          <a:xfrm>
            <a:off x="822960" y="5212080"/>
            <a:ext cx="2926080" cy="274320"/>
          </a:xfrm>
          <a:prstGeom prst="rect">
            <a:avLst/>
          </a:prstGeom>
          <a:noFill/>
          <a:ln/>
        </p:spPr>
        <p:txBody>
          <a:bodyPr wrap="square" lIns="0" tIns="0" rIns="0" bIns="0" rtlCol="0" anchor="ctr"/>
          <a:lstStyle/>
          <a:p>
            <a:pPr marL="0" indent="0">
              <a:buNone/>
            </a:pPr>
            <a:r>
              <a:rPr lang="en-US" sz="1100" b="1" dirty="0">
                <a:solidFill>
                  <a:srgbClr val="2AA8C7"/>
                </a:solidFill>
              </a:rPr>
              <a:t>SELECTED KEY REFERENCES</a:t>
            </a:r>
            <a:endParaRPr lang="en-US" sz="1100" dirty="0"/>
          </a:p>
        </p:txBody>
      </p:sp>
      <p:sp>
        <p:nvSpPr>
          <p:cNvPr id="11" name="Text 9"/>
          <p:cNvSpPr/>
          <p:nvPr/>
        </p:nvSpPr>
        <p:spPr>
          <a:xfrm>
            <a:off x="822960" y="5212080"/>
            <a:ext cx="10515600" cy="1600200"/>
          </a:xfrm>
          <a:prstGeom prst="rect">
            <a:avLst/>
          </a:prstGeom>
          <a:noFill/>
          <a:ln/>
        </p:spPr>
        <p:txBody>
          <a:bodyPr wrap="square" lIns="0" tIns="0" rIns="0" bIns="0" rtlCol="0" anchor="ctr">
            <a:normAutofit/>
          </a:bodyPr>
          <a:lstStyle/>
          <a:p>
            <a:pPr marL="0" indent="0">
              <a:buNone/>
            </a:pPr>
            <a:r>
              <a:rPr lang="en-US" sz="950" dirty="0">
                <a:solidFill>
                  <a:srgbClr val="425563"/>
                </a:solidFill>
              </a:rPr>
              <a:t>1. WHO. Framework to implement a life course approach in practice. 2025. who.int/publications/i/item/9789240112575</a:t>
            </a:r>
            <a:endParaRPr lang="en-US" sz="950" dirty="0"/>
          </a:p>
          <a:p>
            <a:pPr marL="0" indent="0">
              <a:buNone/>
            </a:pPr>
            <a:r>
              <a:rPr lang="en-US" sz="950" dirty="0">
                <a:solidFill>
                  <a:srgbClr val="425563"/>
                </a:solidFill>
              </a:rPr>
              <a:t>2. WHO. Integrated care for older people (ICOPE), 2nd ed. 2025. who.int/publications/i/item/9789240103726</a:t>
            </a:r>
            <a:endParaRPr lang="en-US" sz="950" dirty="0"/>
          </a:p>
          <a:p>
            <a:pPr marL="0" indent="0">
              <a:buNone/>
            </a:pPr>
            <a:r>
              <a:rPr lang="en-US" sz="950" dirty="0">
                <a:solidFill>
                  <a:srgbClr val="425563"/>
                </a:solidFill>
              </a:rPr>
              <a:t>3. Statistics South Africa. Mid-year population estimates 2025 (P0302). statssa.gov.za/publications/P0302/P03022025.pdf</a:t>
            </a:r>
            <a:endParaRPr lang="en-US" sz="950" dirty="0"/>
          </a:p>
          <a:p>
            <a:pPr marL="0" indent="0">
              <a:buNone/>
            </a:pPr>
            <a:r>
              <a:rPr lang="en-US" sz="950" dirty="0">
                <a:solidFill>
                  <a:srgbClr val="425563"/>
                </a:solidFill>
              </a:rPr>
              <a:t>4. ADA Professional Practice Committee. Standards of Care in Diabetes—2025. Diabetes Care 2025;48(Suppl 1).</a:t>
            </a:r>
            <a:endParaRPr lang="en-US" sz="950" dirty="0"/>
          </a:p>
          <a:p>
            <a:pPr marL="0" indent="0">
              <a:buNone/>
            </a:pPr>
            <a:r>
              <a:rPr lang="en-US" sz="950" dirty="0">
                <a:solidFill>
                  <a:srgbClr val="425563"/>
                </a:solidFill>
              </a:rPr>
              <a:t>5. KDIGO 2024 Clinical Practice Guideline for Evaluation and Management of CKD. Kidney Int. 2024.</a:t>
            </a:r>
            <a:endParaRPr lang="en-US" sz="950" dirty="0"/>
          </a:p>
          <a:p>
            <a:pPr marL="0" indent="0">
              <a:buNone/>
            </a:pPr>
            <a:r>
              <a:rPr lang="en-US" sz="950" dirty="0">
                <a:solidFill>
                  <a:srgbClr val="425563"/>
                </a:solidFill>
              </a:rPr>
              <a:t>6. 2025 ACC/AHA High Blood Pressure Guideline. professional.heart.org</a:t>
            </a:r>
            <a:endParaRPr lang="en-US" sz="950" dirty="0"/>
          </a:p>
        </p:txBody>
      </p:sp>
      <p:sp>
        <p:nvSpPr>
          <p:cNvPr id="12" name="Text 10"/>
          <p:cNvSpPr/>
          <p:nvPr/>
        </p:nvSpPr>
        <p:spPr>
          <a:xfrm>
            <a:off x="4480560" y="5806440"/>
            <a:ext cx="3200400" cy="411480"/>
          </a:xfrm>
          <a:prstGeom prst="rect">
            <a:avLst/>
          </a:prstGeom>
          <a:noFill/>
          <a:ln/>
        </p:spPr>
        <p:txBody>
          <a:bodyPr wrap="square" lIns="0" tIns="0" rIns="0" bIns="0" rtlCol="0" anchor="ctr"/>
          <a:lstStyle/>
          <a:p>
            <a:pPr marL="0" indent="0" algn="ctr">
              <a:buNone/>
            </a:pPr>
            <a:endParaRPr lang="en-US" sz="3200" dirty="0">
              <a:latin typeface="Arial" panose="020B0604020202020204" pitchFamily="34" charset="0"/>
            </a:endParaRPr>
          </a:p>
        </p:txBody>
      </p:sp>
      <p:sp>
        <p:nvSpPr>
          <p:cNvPr id="25" name="Slide Number Placeholder 0"/>
          <p:cNvSpPr>
            <a:spLocks noGrp="1"/>
          </p:cNvSpPr>
          <p:nvPr>
            <p:ph type="sldNum" sz="quarter" idx="4294967295"/>
          </p:nvPr>
        </p:nvSpPr>
        <p:spPr>
          <a:xfrm>
            <a:off x="11384280" y="6537960"/>
            <a:ext cx="32004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C7F90"/>
                </a:solidFill>
              </a:defRPr>
            </a:lvl1pPr>
          </a:lstStyle>
          <a:p>
            <a:pPr algn="r"/>
            <a:fld id="{F7021451-1387-4CA6-816F-3879F97B5CBC}" type="slidenum">
              <a:rPr lang="en-US" b="0"/>
              <a:t>40</a:t>
            </a:fld>
            <a:endParaRPr lang="en-US"/>
          </a:p>
        </p:txBody>
      </p:sp>
      <p:pic>
        <p:nvPicPr>
          <p:cNvPr id="13" name="Picture 4">
            <a:extLst>
              <a:ext uri="{FF2B5EF4-FFF2-40B4-BE49-F238E27FC236}">
                <a16:creationId xmlns:a16="http://schemas.microsoft.com/office/drawing/2014/main" id="{759D747E-0390-B0E0-4C5A-616CFB970A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075" y="5633085"/>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32080"/>
            <a:ext cx="11064240" cy="868680"/>
          </a:xfrm>
          <a:prstGeom prst="rect">
            <a:avLst/>
          </a:prstGeom>
          <a:noFill/>
          <a:ln/>
        </p:spPr>
        <p:txBody>
          <a:bodyPr wrap="square" lIns="0" tIns="0" rIns="0" bIns="0" rtlCol="0" anchor="ctr"/>
          <a:lstStyle/>
          <a:p>
            <a:pPr marL="0" indent="0" algn="l">
              <a:buNone/>
            </a:pPr>
            <a:r>
              <a:rPr lang="en-US" sz="3600" b="1" dirty="0">
                <a:solidFill>
                  <a:srgbClr val="FF0000"/>
                </a:solidFill>
              </a:rPr>
              <a:t>Caution: Established, emerging, speculative</a:t>
            </a:r>
            <a:endParaRPr lang="en-US" sz="3600" dirty="0">
              <a:solidFill>
                <a:srgbClr val="FF0000"/>
              </a:solidFill>
            </a:endParaRPr>
          </a:p>
        </p:txBody>
      </p:sp>
      <p:sp>
        <p:nvSpPr>
          <p:cNvPr id="3" name="Evidence card Established: act now"/>
          <p:cNvSpPr/>
          <p:nvPr/>
        </p:nvSpPr>
        <p:spPr>
          <a:xfrm>
            <a:off x="548640" y="1234440"/>
            <a:ext cx="3566160" cy="4800600"/>
          </a:xfrm>
          <a:prstGeom prst="roundRect">
            <a:avLst>
              <a:gd name="adj" fmla="val 3077"/>
            </a:avLst>
          </a:prstGeom>
          <a:solidFill>
            <a:schemeClr val="bg2"/>
          </a:solidFill>
          <a:ln/>
        </p:spPr>
        <p:txBody>
          <a:bodyPr/>
          <a:lstStyle/>
          <a:p>
            <a:endParaRPr lang="en-ZA"/>
          </a:p>
        </p:txBody>
      </p:sp>
      <p:sp>
        <p:nvSpPr>
          <p:cNvPr id="4" name="Evidence header Established: act now"/>
          <p:cNvSpPr/>
          <p:nvPr/>
        </p:nvSpPr>
        <p:spPr>
          <a:xfrm>
            <a:off x="731520" y="1325880"/>
            <a:ext cx="3200400" cy="777240"/>
          </a:xfrm>
          <a:prstGeom prst="roundRect">
            <a:avLst>
              <a:gd name="adj" fmla="val 11765"/>
            </a:avLst>
          </a:prstGeom>
          <a:solidFill>
            <a:schemeClr val="tx2"/>
          </a:solidFill>
          <a:ln/>
        </p:spPr>
        <p:txBody>
          <a:bodyPr/>
          <a:lstStyle/>
          <a:p>
            <a:endParaRPr lang="en-ZA"/>
          </a:p>
        </p:txBody>
      </p:sp>
      <p:sp>
        <p:nvSpPr>
          <p:cNvPr id="5" name="Text 3"/>
          <p:cNvSpPr txBox="1"/>
          <p:nvPr/>
        </p:nvSpPr>
        <p:spPr>
          <a:xfrm>
            <a:off x="914400" y="1325880"/>
            <a:ext cx="2834640" cy="777240"/>
          </a:xfrm>
          <a:prstGeom prst="rect">
            <a:avLst/>
          </a:prstGeom>
          <a:noFill/>
          <a:ln/>
        </p:spPr>
        <p:txBody>
          <a:bodyPr wrap="square" lIns="0" tIns="0" rIns="0" bIns="0" rtlCol="0" anchor="ctr"/>
          <a:lstStyle/>
          <a:p>
            <a:pPr marL="0" indent="0">
              <a:buNone/>
            </a:pPr>
            <a:r>
              <a:rPr lang="en-US" b="1" dirty="0">
                <a:solidFill>
                  <a:schemeClr val="bg1"/>
                </a:solidFill>
              </a:rPr>
              <a:t>Established: act now</a:t>
            </a:r>
            <a:endParaRPr lang="en-US" dirty="0"/>
          </a:p>
        </p:txBody>
      </p:sp>
      <p:sp>
        <p:nvSpPr>
          <p:cNvPr id="6" name="Text 4"/>
          <p:cNvSpPr txBox="1"/>
          <p:nvPr/>
        </p:nvSpPr>
        <p:spPr>
          <a:xfrm>
            <a:off x="868680" y="2336800"/>
            <a:ext cx="2971800" cy="3606800"/>
          </a:xfrm>
          <a:prstGeom prst="rect">
            <a:avLst/>
          </a:prstGeom>
          <a:noFill/>
          <a:ln/>
        </p:spPr>
        <p:txBody>
          <a:bodyPr wrap="square" lIns="0" tIns="0" rIns="0" bIns="0" rtlCol="0" anchor="t"/>
          <a:lstStyle/>
          <a:p>
            <a:pPr marL="342900" indent="-342900">
              <a:spcAft>
                <a:spcPts val="1000"/>
              </a:spcAft>
              <a:buSzPct val="100000"/>
              <a:buChar char="•"/>
            </a:pPr>
            <a:r>
              <a:rPr lang="en-US" b="1" dirty="0">
                <a:solidFill>
                  <a:schemeClr val="tx1"/>
                </a:solidFill>
              </a:rPr>
              <a:t>Absolute-risk cardiovascular prevention</a:t>
            </a:r>
            <a:endParaRPr lang="en-US" b="1" dirty="0"/>
          </a:p>
          <a:p>
            <a:pPr marL="342900" indent="-342900">
              <a:spcAft>
                <a:spcPts val="1000"/>
              </a:spcAft>
              <a:buSzPct val="100000"/>
              <a:buChar char="•"/>
            </a:pPr>
            <a:r>
              <a:rPr lang="en-US" b="1" dirty="0">
                <a:solidFill>
                  <a:schemeClr val="tx1"/>
                </a:solidFill>
              </a:rPr>
              <a:t>Integrated chronic care</a:t>
            </a:r>
            <a:endParaRPr lang="en-US" b="1" dirty="0"/>
          </a:p>
          <a:p>
            <a:pPr marL="342900" indent="-342900">
              <a:spcAft>
                <a:spcPts val="1000"/>
              </a:spcAft>
              <a:buSzPct val="100000"/>
              <a:buChar char="•"/>
            </a:pPr>
            <a:r>
              <a:rPr lang="en-US" b="1" dirty="0">
                <a:solidFill>
                  <a:schemeClr val="tx1"/>
                </a:solidFill>
              </a:rPr>
              <a:t>Deprescribing in older adults</a:t>
            </a:r>
            <a:endParaRPr lang="en-US" b="1" dirty="0"/>
          </a:p>
          <a:p>
            <a:pPr marL="342900" indent="-342900">
              <a:spcAft>
                <a:spcPts val="1000"/>
              </a:spcAft>
              <a:buSzPct val="100000"/>
              <a:buChar char="•"/>
            </a:pPr>
            <a:r>
              <a:rPr lang="en-US" b="1" dirty="0">
                <a:solidFill>
                  <a:schemeClr val="tx1"/>
                </a:solidFill>
              </a:rPr>
              <a:t>Oral and long-acting PrEP (SAHPRA-registered)</a:t>
            </a:r>
            <a:endParaRPr lang="en-US" b="1" dirty="0"/>
          </a:p>
          <a:p>
            <a:pPr marL="342900" indent="-342900">
              <a:spcAft>
                <a:spcPts val="1000"/>
              </a:spcAft>
              <a:buSzPct val="100000"/>
              <a:buChar char="•"/>
            </a:pPr>
            <a:r>
              <a:rPr lang="en-US" b="1" dirty="0">
                <a:solidFill>
                  <a:schemeClr val="tx1"/>
                </a:solidFill>
              </a:rPr>
              <a:t>Registered GLP-1 products, per guidelines</a:t>
            </a:r>
            <a:endParaRPr lang="en-US" b="1" dirty="0"/>
          </a:p>
        </p:txBody>
      </p:sp>
      <p:sp>
        <p:nvSpPr>
          <p:cNvPr id="7" name="Evidence card Emerging: pilot and watch"/>
          <p:cNvSpPr/>
          <p:nvPr/>
        </p:nvSpPr>
        <p:spPr>
          <a:xfrm>
            <a:off x="4297680" y="1234440"/>
            <a:ext cx="3566160" cy="4800600"/>
          </a:xfrm>
          <a:prstGeom prst="roundRect">
            <a:avLst>
              <a:gd name="adj" fmla="val 3077"/>
            </a:avLst>
          </a:prstGeom>
          <a:solidFill>
            <a:schemeClr val="bg2"/>
          </a:solidFill>
          <a:ln/>
        </p:spPr>
        <p:txBody>
          <a:bodyPr/>
          <a:lstStyle/>
          <a:p>
            <a:endParaRPr lang="en-ZA"/>
          </a:p>
        </p:txBody>
      </p:sp>
      <p:sp>
        <p:nvSpPr>
          <p:cNvPr id="8" name="Evidence header Emerging: pilot and watch"/>
          <p:cNvSpPr/>
          <p:nvPr/>
        </p:nvSpPr>
        <p:spPr>
          <a:xfrm>
            <a:off x="4480560" y="1325880"/>
            <a:ext cx="3200400" cy="777240"/>
          </a:xfrm>
          <a:prstGeom prst="roundRect">
            <a:avLst>
              <a:gd name="adj" fmla="val 11765"/>
            </a:avLst>
          </a:prstGeom>
          <a:solidFill>
            <a:schemeClr val="accent1"/>
          </a:solidFill>
          <a:ln/>
        </p:spPr>
        <p:txBody>
          <a:bodyPr/>
          <a:lstStyle/>
          <a:p>
            <a:endParaRPr lang="en-ZA"/>
          </a:p>
        </p:txBody>
      </p:sp>
      <p:sp>
        <p:nvSpPr>
          <p:cNvPr id="9" name="Text 7"/>
          <p:cNvSpPr txBox="1"/>
          <p:nvPr/>
        </p:nvSpPr>
        <p:spPr>
          <a:xfrm>
            <a:off x="4663440" y="1325880"/>
            <a:ext cx="2834640" cy="777240"/>
          </a:xfrm>
          <a:prstGeom prst="rect">
            <a:avLst/>
          </a:prstGeom>
          <a:noFill/>
          <a:ln/>
        </p:spPr>
        <p:txBody>
          <a:bodyPr wrap="square" lIns="0" tIns="0" rIns="0" bIns="0" rtlCol="0" anchor="ctr"/>
          <a:lstStyle/>
          <a:p>
            <a:pPr marL="0" indent="0">
              <a:buNone/>
            </a:pPr>
            <a:r>
              <a:rPr lang="en-US" b="1" dirty="0">
                <a:solidFill>
                  <a:schemeClr val="bg1"/>
                </a:solidFill>
              </a:rPr>
              <a:t>Emerging: pilot and watch</a:t>
            </a:r>
            <a:endParaRPr lang="en-US" dirty="0"/>
          </a:p>
        </p:txBody>
      </p:sp>
      <p:sp>
        <p:nvSpPr>
          <p:cNvPr id="10" name="Text 8"/>
          <p:cNvSpPr txBox="1"/>
          <p:nvPr/>
        </p:nvSpPr>
        <p:spPr>
          <a:xfrm>
            <a:off x="4617720" y="2336800"/>
            <a:ext cx="2971800" cy="3606800"/>
          </a:xfrm>
          <a:prstGeom prst="rect">
            <a:avLst/>
          </a:prstGeom>
          <a:noFill/>
          <a:ln/>
        </p:spPr>
        <p:txBody>
          <a:bodyPr wrap="square" lIns="0" tIns="0" rIns="0" bIns="0" rtlCol="0" anchor="t"/>
          <a:lstStyle/>
          <a:p>
            <a:pPr marL="342900" indent="-342900">
              <a:spcAft>
                <a:spcPts val="1000"/>
              </a:spcAft>
              <a:buSzPct val="100000"/>
              <a:buChar char="•"/>
            </a:pPr>
            <a:r>
              <a:rPr lang="en-US" b="1" dirty="0">
                <a:solidFill>
                  <a:schemeClr val="tx1"/>
                </a:solidFill>
              </a:rPr>
              <a:t>Ambient AI scribes</a:t>
            </a:r>
            <a:endParaRPr lang="en-US" b="1" dirty="0"/>
          </a:p>
          <a:p>
            <a:pPr marL="342900" indent="-342900">
              <a:spcAft>
                <a:spcPts val="1000"/>
              </a:spcAft>
              <a:buSzPct val="100000"/>
              <a:buChar char="•"/>
            </a:pPr>
            <a:r>
              <a:rPr lang="en-US" b="1" dirty="0">
                <a:solidFill>
                  <a:schemeClr val="tx1"/>
                </a:solidFill>
              </a:rPr>
              <a:t>HPV-based cervical screening</a:t>
            </a:r>
            <a:endParaRPr lang="en-US" b="1" dirty="0"/>
          </a:p>
          <a:p>
            <a:pPr marL="342900" indent="-342900">
              <a:spcAft>
                <a:spcPts val="1000"/>
              </a:spcAft>
              <a:buSzPct val="100000"/>
              <a:buChar char="•"/>
            </a:pPr>
            <a:r>
              <a:rPr lang="en-US" b="1" dirty="0">
                <a:solidFill>
                  <a:schemeClr val="tx1"/>
                </a:solidFill>
              </a:rPr>
              <a:t>Generic GLP-1 access and pricing</a:t>
            </a:r>
            <a:endParaRPr lang="en-US" b="1" dirty="0"/>
          </a:p>
          <a:p>
            <a:pPr marL="342900" indent="-342900">
              <a:spcAft>
                <a:spcPts val="1000"/>
              </a:spcAft>
              <a:buSzPct val="100000"/>
              <a:buChar char="•"/>
            </a:pPr>
            <a:r>
              <a:rPr lang="en-US" b="1" dirty="0">
                <a:solidFill>
                  <a:schemeClr val="tx1"/>
                </a:solidFill>
              </a:rPr>
              <a:t>Home and wearable monitoring</a:t>
            </a:r>
            <a:endParaRPr lang="en-US" b="1" dirty="0"/>
          </a:p>
          <a:p>
            <a:pPr marL="342900" indent="-342900">
              <a:spcAft>
                <a:spcPts val="1000"/>
              </a:spcAft>
              <a:buSzPct val="100000"/>
              <a:buChar char="•"/>
            </a:pPr>
            <a:r>
              <a:rPr lang="en-US" b="1" dirty="0">
                <a:solidFill>
                  <a:schemeClr val="tx1"/>
                </a:solidFill>
              </a:rPr>
              <a:t>Cardio-kidney-metabolic risk tools</a:t>
            </a:r>
          </a:p>
          <a:p>
            <a:pPr marL="342900" indent="-342900">
              <a:spcAft>
                <a:spcPts val="1000"/>
              </a:spcAft>
              <a:buSzPct val="100000"/>
              <a:buChar char="•"/>
            </a:pPr>
            <a:r>
              <a:rPr lang="en-US" b="1" dirty="0"/>
              <a:t>Increased screening</a:t>
            </a:r>
          </a:p>
        </p:txBody>
      </p:sp>
      <p:sp>
        <p:nvSpPr>
          <p:cNvPr id="11" name="Evidence card Speculative: be sceptical"/>
          <p:cNvSpPr/>
          <p:nvPr/>
        </p:nvSpPr>
        <p:spPr>
          <a:xfrm>
            <a:off x="8046720" y="1234440"/>
            <a:ext cx="3566160" cy="4800600"/>
          </a:xfrm>
          <a:prstGeom prst="roundRect">
            <a:avLst>
              <a:gd name="adj" fmla="val 3077"/>
            </a:avLst>
          </a:prstGeom>
          <a:solidFill>
            <a:schemeClr val="bg2"/>
          </a:solidFill>
          <a:ln/>
        </p:spPr>
        <p:txBody>
          <a:bodyPr/>
          <a:lstStyle/>
          <a:p>
            <a:endParaRPr lang="en-ZA"/>
          </a:p>
        </p:txBody>
      </p:sp>
      <p:sp>
        <p:nvSpPr>
          <p:cNvPr id="12" name="Evidence header Speculative: be sceptical"/>
          <p:cNvSpPr/>
          <p:nvPr/>
        </p:nvSpPr>
        <p:spPr>
          <a:xfrm>
            <a:off x="8229600" y="1325880"/>
            <a:ext cx="3200400" cy="777240"/>
          </a:xfrm>
          <a:prstGeom prst="roundRect">
            <a:avLst>
              <a:gd name="adj" fmla="val 11765"/>
            </a:avLst>
          </a:prstGeom>
          <a:solidFill>
            <a:schemeClr val="accent3"/>
          </a:solidFill>
          <a:ln/>
        </p:spPr>
        <p:txBody>
          <a:bodyPr/>
          <a:lstStyle/>
          <a:p>
            <a:endParaRPr lang="en-ZA"/>
          </a:p>
        </p:txBody>
      </p:sp>
      <p:sp>
        <p:nvSpPr>
          <p:cNvPr id="13" name="Text 11"/>
          <p:cNvSpPr txBox="1"/>
          <p:nvPr/>
        </p:nvSpPr>
        <p:spPr>
          <a:xfrm>
            <a:off x="8412480" y="1325880"/>
            <a:ext cx="2834640" cy="777240"/>
          </a:xfrm>
          <a:prstGeom prst="rect">
            <a:avLst/>
          </a:prstGeom>
          <a:noFill/>
          <a:ln/>
        </p:spPr>
        <p:txBody>
          <a:bodyPr wrap="square" lIns="0" tIns="0" rIns="0" bIns="0" rtlCol="0" anchor="ctr"/>
          <a:lstStyle/>
          <a:p>
            <a:pPr marL="0" indent="0">
              <a:buNone/>
            </a:pPr>
            <a:r>
              <a:rPr lang="en-US" b="1" dirty="0">
                <a:solidFill>
                  <a:schemeClr val="tx1"/>
                </a:solidFill>
              </a:rPr>
              <a:t>Speculative: be sceptical</a:t>
            </a:r>
            <a:endParaRPr lang="en-US" dirty="0"/>
          </a:p>
        </p:txBody>
      </p:sp>
      <p:sp>
        <p:nvSpPr>
          <p:cNvPr id="14" name="Text 12"/>
          <p:cNvSpPr txBox="1"/>
          <p:nvPr/>
        </p:nvSpPr>
        <p:spPr>
          <a:xfrm>
            <a:off x="8366760" y="2336800"/>
            <a:ext cx="2971800" cy="3606800"/>
          </a:xfrm>
          <a:prstGeom prst="rect">
            <a:avLst/>
          </a:prstGeom>
          <a:noFill/>
          <a:ln/>
        </p:spPr>
        <p:txBody>
          <a:bodyPr wrap="square" lIns="0" tIns="0" rIns="0" bIns="0" rtlCol="0" anchor="t"/>
          <a:lstStyle/>
          <a:p>
            <a:pPr marL="342900" indent="-342900">
              <a:spcAft>
                <a:spcPts val="1000"/>
              </a:spcAft>
              <a:buSzPct val="100000"/>
              <a:buChar char="•"/>
            </a:pPr>
            <a:r>
              <a:rPr lang="en-US" b="1" dirty="0">
                <a:solidFill>
                  <a:schemeClr val="tx1"/>
                </a:solidFill>
              </a:rPr>
              <a:t>Longevity supplements and anti-ageing protocols</a:t>
            </a:r>
            <a:endParaRPr lang="en-US" b="1" dirty="0"/>
          </a:p>
          <a:p>
            <a:pPr marL="342900" indent="-342900">
              <a:spcAft>
                <a:spcPts val="1000"/>
              </a:spcAft>
              <a:buSzPct val="100000"/>
              <a:buChar char="•"/>
            </a:pPr>
            <a:r>
              <a:rPr lang="en-US" b="1" dirty="0">
                <a:solidFill>
                  <a:schemeClr val="tx1"/>
                </a:solidFill>
              </a:rPr>
              <a:t>Epigenetic age tests outside research</a:t>
            </a:r>
            <a:endParaRPr lang="en-US" b="1" dirty="0"/>
          </a:p>
          <a:p>
            <a:pPr marL="342900" indent="-342900">
              <a:spcAft>
                <a:spcPts val="1000"/>
              </a:spcAft>
              <a:buSzPct val="100000"/>
              <a:buChar char="•"/>
            </a:pPr>
            <a:r>
              <a:rPr lang="en-US" b="1" dirty="0">
                <a:solidFill>
                  <a:schemeClr val="tx1"/>
                </a:solidFill>
              </a:rPr>
              <a:t>Unvalidated whole-body scans sold direct to consumers</a:t>
            </a:r>
            <a:endParaRPr lang="en-US" b="1" dirty="0"/>
          </a:p>
          <a:p>
            <a:pPr marL="342900" indent="-342900">
              <a:spcAft>
                <a:spcPts val="1000"/>
              </a:spcAft>
              <a:buSzPct val="100000"/>
              <a:buChar char="•"/>
            </a:pPr>
            <a:r>
              <a:rPr lang="en-US" b="1" dirty="0">
                <a:solidFill>
                  <a:schemeClr val="tx1"/>
                </a:solidFill>
              </a:rPr>
              <a:t>Hormone or peptide regimens sold for optimisation</a:t>
            </a:r>
            <a:endParaRPr lang="en-US" b="1" dirty="0"/>
          </a:p>
        </p:txBody>
      </p:sp>
      <p:sp>
        <p:nvSpPr>
          <p:cNvPr id="25"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tx1"/>
                </a:solidFill>
              </a:defRPr>
            </a:lvl1pPr>
          </a:lstStyle>
          <a:p>
            <a:pPr algn="r"/>
            <a:fld id="{F7021451-1387-4CA6-816F-3879F97B5CBC}" type="slidenum">
              <a:rPr lang="en-US" b="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64240" cy="868680"/>
          </a:xfrm>
          <a:prstGeom prst="rect">
            <a:avLst/>
          </a:prstGeom>
          <a:noFill/>
          <a:ln/>
        </p:spPr>
        <p:txBody>
          <a:bodyPr wrap="square" lIns="0" tIns="0" rIns="0" bIns="0" rtlCol="0" anchor="ctr"/>
          <a:lstStyle/>
          <a:p>
            <a:pPr marL="0" indent="0" algn="l">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Monday morning: five actions</a:t>
            </a:r>
            <a:endParaRPr lang="en-US" sz="36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Action 1"/>
          <p:cNvSpPr/>
          <p:nvPr/>
        </p:nvSpPr>
        <p:spPr>
          <a:xfrm>
            <a:off x="548640" y="1463040"/>
            <a:ext cx="11064240" cy="822960"/>
          </a:xfrm>
          <a:prstGeom prst="roundRect">
            <a:avLst>
              <a:gd name="adj" fmla="val 13333"/>
            </a:avLst>
          </a:prstGeom>
          <a:solidFill>
            <a:schemeClr val="bg2"/>
          </a:solidFill>
          <a:ln/>
        </p:spPr>
        <p:txBody>
          <a:bodyPr/>
          <a:lstStyle/>
          <a:p>
            <a:endParaRPr lang="en-ZA"/>
          </a:p>
        </p:txBody>
      </p:sp>
      <p:sp>
        <p:nvSpPr>
          <p:cNvPr id="4" name="Number 1"/>
          <p:cNvSpPr/>
          <p:nvPr/>
        </p:nvSpPr>
        <p:spPr>
          <a:xfrm>
            <a:off x="731520" y="1600200"/>
            <a:ext cx="548640" cy="548640"/>
          </a:xfrm>
          <a:prstGeom prst="ellipse">
            <a:avLst/>
          </a:prstGeom>
          <a:solidFill>
            <a:schemeClr val="tx2"/>
          </a:solidFill>
          <a:ln/>
        </p:spPr>
        <p:txBody>
          <a:bodyPr/>
          <a:lstStyle/>
          <a:p>
            <a:endParaRPr lang="en-ZA"/>
          </a:p>
        </p:txBody>
      </p:sp>
      <p:sp>
        <p:nvSpPr>
          <p:cNvPr id="5" name="Text 3"/>
          <p:cNvSpPr txBox="1"/>
          <p:nvPr/>
        </p:nvSpPr>
        <p:spPr>
          <a:xfrm>
            <a:off x="731520" y="160020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1</a:t>
            </a:r>
            <a:endParaRPr lang="en-US" sz="2000" dirty="0"/>
          </a:p>
        </p:txBody>
      </p:sp>
      <p:sp>
        <p:nvSpPr>
          <p:cNvPr id="6" name="Text 4"/>
          <p:cNvSpPr txBox="1"/>
          <p:nvPr/>
        </p:nvSpPr>
        <p:spPr>
          <a:xfrm>
            <a:off x="1508760" y="1463040"/>
            <a:ext cx="9875520" cy="822960"/>
          </a:xfrm>
          <a:prstGeom prst="rect">
            <a:avLst/>
          </a:prstGeom>
          <a:noFill/>
          <a:ln/>
        </p:spPr>
        <p:txBody>
          <a:bodyPr wrap="square" lIns="0" tIns="0" rIns="0" bIns="0" rtlCol="0" anchor="ctr"/>
          <a:lstStyle/>
          <a:p>
            <a:pPr marL="0" indent="0">
              <a:buNone/>
            </a:pPr>
            <a:r>
              <a:rPr lang="en-US" sz="2000" b="1" dirty="0">
                <a:solidFill>
                  <a:schemeClr val="tx2"/>
                </a:solidFill>
                <a:latin typeface="Arial" panose="020B0604020202020204" pitchFamily="34" charset="0"/>
                <a:cs typeface="Arial" panose="020B0604020202020204" pitchFamily="34" charset="0"/>
              </a:rPr>
              <a:t>Ask one lifecourse question at every contact</a:t>
            </a:r>
            <a:endParaRPr lang="en-US" sz="1400" dirty="0">
              <a:latin typeface="Arial" panose="020B0604020202020204" pitchFamily="34" charset="0"/>
              <a:cs typeface="Arial" panose="020B0604020202020204" pitchFamily="34" charset="0"/>
            </a:endParaRPr>
          </a:p>
          <a:p>
            <a:pPr marL="0" indent="0">
              <a:buNone/>
            </a:pPr>
            <a:r>
              <a:rPr lang="en-US" sz="1600" dirty="0">
                <a:solidFill>
                  <a:schemeClr val="tx1"/>
                </a:solidFill>
                <a:latin typeface="Arial" panose="020B0604020202020204" pitchFamily="34" charset="0"/>
                <a:cs typeface="Arial" panose="020B0604020202020204" pitchFamily="34" charset="0"/>
              </a:rPr>
              <a:t>Feeding and development, mood and prevention, absolute risk, or function: whichever fits the patient.</a:t>
            </a:r>
            <a:endParaRPr lang="en-US" sz="1400" dirty="0">
              <a:latin typeface="Arial" panose="020B0604020202020204" pitchFamily="34" charset="0"/>
              <a:cs typeface="Arial" panose="020B0604020202020204" pitchFamily="34" charset="0"/>
            </a:endParaRPr>
          </a:p>
        </p:txBody>
      </p:sp>
      <p:sp>
        <p:nvSpPr>
          <p:cNvPr id="7" name="Action 2"/>
          <p:cNvSpPr/>
          <p:nvPr/>
        </p:nvSpPr>
        <p:spPr>
          <a:xfrm>
            <a:off x="548640" y="2377440"/>
            <a:ext cx="11064240" cy="822960"/>
          </a:xfrm>
          <a:prstGeom prst="roundRect">
            <a:avLst>
              <a:gd name="adj" fmla="val 13333"/>
            </a:avLst>
          </a:prstGeom>
          <a:solidFill>
            <a:schemeClr val="bg2"/>
          </a:solidFill>
          <a:ln/>
        </p:spPr>
        <p:txBody>
          <a:bodyPr/>
          <a:lstStyle/>
          <a:p>
            <a:endParaRPr lang="en-ZA"/>
          </a:p>
        </p:txBody>
      </p:sp>
      <p:sp>
        <p:nvSpPr>
          <p:cNvPr id="8" name="Number 2"/>
          <p:cNvSpPr/>
          <p:nvPr/>
        </p:nvSpPr>
        <p:spPr>
          <a:xfrm>
            <a:off x="731520" y="2514600"/>
            <a:ext cx="548640" cy="548640"/>
          </a:xfrm>
          <a:prstGeom prst="ellipse">
            <a:avLst/>
          </a:prstGeom>
          <a:solidFill>
            <a:schemeClr val="tx2"/>
          </a:solidFill>
          <a:ln/>
        </p:spPr>
        <p:txBody>
          <a:bodyPr/>
          <a:lstStyle/>
          <a:p>
            <a:endParaRPr lang="en-ZA"/>
          </a:p>
        </p:txBody>
      </p:sp>
      <p:sp>
        <p:nvSpPr>
          <p:cNvPr id="9" name="Text 7"/>
          <p:cNvSpPr txBox="1"/>
          <p:nvPr/>
        </p:nvSpPr>
        <p:spPr>
          <a:xfrm>
            <a:off x="731520" y="251460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2</a:t>
            </a:r>
            <a:endParaRPr lang="en-US" sz="2000" dirty="0"/>
          </a:p>
        </p:txBody>
      </p:sp>
      <p:sp>
        <p:nvSpPr>
          <p:cNvPr id="10" name="Text 8"/>
          <p:cNvSpPr txBox="1"/>
          <p:nvPr/>
        </p:nvSpPr>
        <p:spPr>
          <a:xfrm>
            <a:off x="1508760" y="2377440"/>
            <a:ext cx="9875520" cy="822960"/>
          </a:xfrm>
          <a:prstGeom prst="rect">
            <a:avLst/>
          </a:prstGeom>
          <a:noFill/>
          <a:ln/>
        </p:spPr>
        <p:txBody>
          <a:bodyPr wrap="square" lIns="0" tIns="0" rIns="0" bIns="0" rtlCol="0" anchor="ctr"/>
          <a:lstStyle/>
          <a:p>
            <a:pPr marL="0" indent="0">
              <a:buNone/>
            </a:pPr>
            <a:r>
              <a:rPr lang="en-US" sz="2000" b="1" dirty="0">
                <a:solidFill>
                  <a:schemeClr val="tx2"/>
                </a:solidFill>
                <a:latin typeface="Arial" panose="020B0604020202020204" pitchFamily="34" charset="0"/>
                <a:cs typeface="Arial" panose="020B0604020202020204" pitchFamily="34" charset="0"/>
              </a:rPr>
              <a:t>Offer HIV &amp; HPV prevention choices</a:t>
            </a:r>
            <a:endParaRPr lang="en-US" sz="1400" dirty="0">
              <a:latin typeface="Arial" panose="020B0604020202020204" pitchFamily="34" charset="0"/>
              <a:cs typeface="Arial" panose="020B0604020202020204" pitchFamily="34" charset="0"/>
            </a:endParaRPr>
          </a:p>
          <a:p>
            <a:pPr marL="0" indent="0">
              <a:buNone/>
            </a:pPr>
            <a:r>
              <a:rPr lang="en-US" sz="1600" dirty="0">
                <a:solidFill>
                  <a:schemeClr val="tx1"/>
                </a:solidFill>
                <a:latin typeface="Arial" panose="020B0604020202020204" pitchFamily="34" charset="0"/>
                <a:cs typeface="Arial" panose="020B0604020202020204" pitchFamily="34" charset="0"/>
              </a:rPr>
              <a:t>Know your nearest lenacapavir site and refer eligible patients.</a:t>
            </a:r>
            <a:endParaRPr lang="en-US" sz="1400" dirty="0">
              <a:latin typeface="Arial" panose="020B0604020202020204" pitchFamily="34" charset="0"/>
              <a:cs typeface="Arial" panose="020B0604020202020204" pitchFamily="34" charset="0"/>
            </a:endParaRPr>
          </a:p>
        </p:txBody>
      </p:sp>
      <p:sp>
        <p:nvSpPr>
          <p:cNvPr id="11" name="Action 3"/>
          <p:cNvSpPr/>
          <p:nvPr/>
        </p:nvSpPr>
        <p:spPr>
          <a:xfrm>
            <a:off x="548640" y="3291840"/>
            <a:ext cx="11064240" cy="822960"/>
          </a:xfrm>
          <a:prstGeom prst="roundRect">
            <a:avLst>
              <a:gd name="adj" fmla="val 13333"/>
            </a:avLst>
          </a:prstGeom>
          <a:solidFill>
            <a:schemeClr val="bg2"/>
          </a:solidFill>
          <a:ln/>
        </p:spPr>
        <p:txBody>
          <a:bodyPr/>
          <a:lstStyle/>
          <a:p>
            <a:endParaRPr lang="en-ZA"/>
          </a:p>
        </p:txBody>
      </p:sp>
      <p:sp>
        <p:nvSpPr>
          <p:cNvPr id="12" name="Number 3"/>
          <p:cNvSpPr/>
          <p:nvPr/>
        </p:nvSpPr>
        <p:spPr>
          <a:xfrm>
            <a:off x="731520" y="3429000"/>
            <a:ext cx="548640" cy="548640"/>
          </a:xfrm>
          <a:prstGeom prst="ellipse">
            <a:avLst/>
          </a:prstGeom>
          <a:solidFill>
            <a:schemeClr val="tx2"/>
          </a:solidFill>
          <a:ln/>
        </p:spPr>
        <p:txBody>
          <a:bodyPr/>
          <a:lstStyle/>
          <a:p>
            <a:endParaRPr lang="en-ZA"/>
          </a:p>
        </p:txBody>
      </p:sp>
      <p:sp>
        <p:nvSpPr>
          <p:cNvPr id="13" name="Text 11"/>
          <p:cNvSpPr txBox="1"/>
          <p:nvPr/>
        </p:nvSpPr>
        <p:spPr>
          <a:xfrm>
            <a:off x="731520" y="342900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3</a:t>
            </a:r>
            <a:endParaRPr lang="en-US" sz="2000" dirty="0"/>
          </a:p>
        </p:txBody>
      </p:sp>
      <p:sp>
        <p:nvSpPr>
          <p:cNvPr id="14" name="Text 12"/>
          <p:cNvSpPr txBox="1"/>
          <p:nvPr/>
        </p:nvSpPr>
        <p:spPr>
          <a:xfrm>
            <a:off x="1508760" y="3291840"/>
            <a:ext cx="9875520" cy="822960"/>
          </a:xfrm>
          <a:prstGeom prst="rect">
            <a:avLst/>
          </a:prstGeom>
          <a:noFill/>
          <a:ln/>
        </p:spPr>
        <p:txBody>
          <a:bodyPr wrap="square" lIns="0" tIns="0" rIns="0" bIns="0" rtlCol="0" anchor="ctr"/>
          <a:lstStyle/>
          <a:p>
            <a:pPr marL="0" indent="0">
              <a:buNone/>
            </a:pPr>
            <a:r>
              <a:rPr lang="en-US" sz="2000" b="1" dirty="0">
                <a:solidFill>
                  <a:schemeClr val="tx2"/>
                </a:solidFill>
                <a:latin typeface="Arial" panose="020B0604020202020204" pitchFamily="34" charset="0"/>
                <a:cs typeface="Arial" panose="020B0604020202020204" pitchFamily="34" charset="0"/>
              </a:rPr>
              <a:t>Calculate absolute risk, then check kidneys and liver</a:t>
            </a:r>
            <a:endParaRPr lang="en-US" sz="1400" dirty="0">
              <a:latin typeface="Arial" panose="020B0604020202020204" pitchFamily="34" charset="0"/>
              <a:cs typeface="Arial" panose="020B0604020202020204" pitchFamily="34" charset="0"/>
            </a:endParaRPr>
          </a:p>
          <a:p>
            <a:pPr marL="0" indent="0">
              <a:buNone/>
            </a:pPr>
            <a:r>
              <a:rPr lang="en-US" sz="1600" dirty="0">
                <a:solidFill>
                  <a:schemeClr val="tx1"/>
                </a:solidFill>
                <a:latin typeface="Arial" panose="020B0604020202020204" pitchFamily="34" charset="0"/>
                <a:cs typeface="Arial" panose="020B0604020202020204" pitchFamily="34" charset="0"/>
              </a:rPr>
              <a:t>Do this for every adult with hypertension or diabetes.</a:t>
            </a:r>
            <a:endParaRPr lang="en-US" sz="1400" dirty="0">
              <a:latin typeface="Arial" panose="020B0604020202020204" pitchFamily="34" charset="0"/>
              <a:cs typeface="Arial" panose="020B0604020202020204" pitchFamily="34" charset="0"/>
            </a:endParaRPr>
          </a:p>
        </p:txBody>
      </p:sp>
      <p:sp>
        <p:nvSpPr>
          <p:cNvPr id="15" name="Action 4"/>
          <p:cNvSpPr/>
          <p:nvPr/>
        </p:nvSpPr>
        <p:spPr>
          <a:xfrm>
            <a:off x="548640" y="4206240"/>
            <a:ext cx="11064240" cy="822960"/>
          </a:xfrm>
          <a:prstGeom prst="roundRect">
            <a:avLst>
              <a:gd name="adj" fmla="val 13333"/>
            </a:avLst>
          </a:prstGeom>
          <a:solidFill>
            <a:schemeClr val="bg2"/>
          </a:solidFill>
          <a:ln/>
        </p:spPr>
        <p:txBody>
          <a:bodyPr/>
          <a:lstStyle/>
          <a:p>
            <a:endParaRPr lang="en-ZA"/>
          </a:p>
        </p:txBody>
      </p:sp>
      <p:sp>
        <p:nvSpPr>
          <p:cNvPr id="16" name="Number 4"/>
          <p:cNvSpPr/>
          <p:nvPr/>
        </p:nvSpPr>
        <p:spPr>
          <a:xfrm>
            <a:off x="731520" y="4343400"/>
            <a:ext cx="548640" cy="548640"/>
          </a:xfrm>
          <a:prstGeom prst="ellipse">
            <a:avLst/>
          </a:prstGeom>
          <a:solidFill>
            <a:schemeClr val="tx2"/>
          </a:solidFill>
          <a:ln/>
        </p:spPr>
        <p:txBody>
          <a:bodyPr/>
          <a:lstStyle/>
          <a:p>
            <a:endParaRPr lang="en-ZA"/>
          </a:p>
        </p:txBody>
      </p:sp>
      <p:sp>
        <p:nvSpPr>
          <p:cNvPr id="17" name="Text 15"/>
          <p:cNvSpPr txBox="1"/>
          <p:nvPr/>
        </p:nvSpPr>
        <p:spPr>
          <a:xfrm>
            <a:off x="731520" y="434340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4</a:t>
            </a:r>
            <a:endParaRPr lang="en-US" sz="2000" dirty="0"/>
          </a:p>
        </p:txBody>
      </p:sp>
      <p:sp>
        <p:nvSpPr>
          <p:cNvPr id="18" name="Text 16"/>
          <p:cNvSpPr txBox="1"/>
          <p:nvPr/>
        </p:nvSpPr>
        <p:spPr>
          <a:xfrm>
            <a:off x="1508760" y="4206240"/>
            <a:ext cx="9875520" cy="822960"/>
          </a:xfrm>
          <a:prstGeom prst="rect">
            <a:avLst/>
          </a:prstGeom>
          <a:noFill/>
          <a:ln/>
        </p:spPr>
        <p:txBody>
          <a:bodyPr wrap="square" lIns="0" tIns="0" rIns="0" bIns="0" rtlCol="0" anchor="ctr"/>
          <a:lstStyle/>
          <a:p>
            <a:r>
              <a:rPr lang="en-US" sz="2000" b="1" dirty="0">
                <a:solidFill>
                  <a:schemeClr val="tx2"/>
                </a:solidFill>
                <a:latin typeface="Arial" panose="020B0604020202020204" pitchFamily="34" charset="0"/>
                <a:cs typeface="Arial" panose="020B0604020202020204" pitchFamily="34" charset="0"/>
              </a:rPr>
              <a:t>Prescribe only registered GLP-1 products – </a:t>
            </a:r>
            <a:r>
              <a:rPr lang="en-US" sz="2000" b="1" dirty="0">
                <a:solidFill>
                  <a:schemeClr val="tx2">
                    <a:lumMod val="75000"/>
                  </a:schemeClr>
                </a:solidFill>
                <a:latin typeface="Arial" panose="020B0604020202020204" pitchFamily="34" charset="0"/>
                <a:cs typeface="Arial" panose="020B0604020202020204" pitchFamily="34" charset="0"/>
              </a:rPr>
              <a:t>Check </a:t>
            </a:r>
            <a:r>
              <a:rPr lang="en-ZA" sz="2000" b="1" dirty="0">
                <a:solidFill>
                  <a:schemeClr val="tx2">
                    <a:lumMod val="75000"/>
                  </a:schemeClr>
                </a:solidFill>
                <a:latin typeface="Arial" panose="020B0604020202020204" pitchFamily="34" charset="0"/>
                <a:cs typeface="Arial" panose="020B0604020202020204" pitchFamily="34" charset="0"/>
              </a:rPr>
              <a:t>waist-to-height ratio (</a:t>
            </a:r>
            <a:r>
              <a:rPr lang="en-ZA" sz="2000" b="1" dirty="0" err="1">
                <a:solidFill>
                  <a:schemeClr val="tx2">
                    <a:lumMod val="75000"/>
                  </a:schemeClr>
                </a:solidFill>
                <a:latin typeface="Arial" panose="020B0604020202020204" pitchFamily="34" charset="0"/>
                <a:cs typeface="Arial" panose="020B0604020202020204" pitchFamily="34" charset="0"/>
              </a:rPr>
              <a:t>WHtR</a:t>
            </a:r>
            <a:r>
              <a:rPr lang="en-ZA" sz="2000" b="1" dirty="0">
                <a:solidFill>
                  <a:schemeClr val="tx2">
                    <a:lumMod val="75000"/>
                  </a:schemeClr>
                </a:solidFill>
                <a:latin typeface="Arial" panose="020B0604020202020204" pitchFamily="34" charset="0"/>
                <a:cs typeface="Arial" panose="020B0604020202020204" pitchFamily="34" charset="0"/>
              </a:rPr>
              <a:t>)</a:t>
            </a:r>
            <a:endParaRPr lang="en-US" sz="2000" b="1" dirty="0">
              <a:solidFill>
                <a:schemeClr val="tx2">
                  <a:lumMod val="75000"/>
                </a:schemeClr>
              </a:solidFill>
              <a:latin typeface="Arial" panose="020B0604020202020204" pitchFamily="34" charset="0"/>
              <a:cs typeface="Arial" panose="020B0604020202020204" pitchFamily="34" charset="0"/>
            </a:endParaRPr>
          </a:p>
          <a:p>
            <a:pPr marL="0" indent="0">
              <a:buNone/>
            </a:pPr>
            <a:r>
              <a:rPr lang="en-US" sz="1600" dirty="0">
                <a:solidFill>
                  <a:schemeClr val="tx1"/>
                </a:solidFill>
                <a:latin typeface="Arial" panose="020B0604020202020204" pitchFamily="34" charset="0"/>
                <a:cs typeface="Arial" panose="020B0604020202020204" pitchFamily="34" charset="0"/>
              </a:rPr>
              <a:t>Agree a long-term plan, including how treatment will be reviewed or stopped</a:t>
            </a:r>
            <a:r>
              <a:rPr lang="en-US" sz="1600" dirty="0">
                <a:solidFill>
                  <a:schemeClr val="tx1"/>
                </a:solidFill>
              </a:rPr>
              <a:t>.</a:t>
            </a:r>
            <a:endParaRPr lang="en-US" sz="1400" dirty="0"/>
          </a:p>
        </p:txBody>
      </p:sp>
      <p:sp>
        <p:nvSpPr>
          <p:cNvPr id="19" name="Action 5"/>
          <p:cNvSpPr/>
          <p:nvPr/>
        </p:nvSpPr>
        <p:spPr>
          <a:xfrm>
            <a:off x="548640" y="5120640"/>
            <a:ext cx="11064240" cy="822960"/>
          </a:xfrm>
          <a:prstGeom prst="roundRect">
            <a:avLst>
              <a:gd name="adj" fmla="val 13333"/>
            </a:avLst>
          </a:prstGeom>
          <a:solidFill>
            <a:schemeClr val="bg2"/>
          </a:solidFill>
          <a:ln/>
        </p:spPr>
        <p:txBody>
          <a:bodyPr/>
          <a:lstStyle/>
          <a:p>
            <a:endParaRPr lang="en-ZA"/>
          </a:p>
        </p:txBody>
      </p:sp>
      <p:sp>
        <p:nvSpPr>
          <p:cNvPr id="20" name="Number 5"/>
          <p:cNvSpPr/>
          <p:nvPr/>
        </p:nvSpPr>
        <p:spPr>
          <a:xfrm>
            <a:off x="731520" y="5257800"/>
            <a:ext cx="548640" cy="548640"/>
          </a:xfrm>
          <a:prstGeom prst="ellipse">
            <a:avLst/>
          </a:prstGeom>
          <a:solidFill>
            <a:schemeClr val="tx2"/>
          </a:solidFill>
          <a:ln/>
        </p:spPr>
        <p:txBody>
          <a:bodyPr/>
          <a:lstStyle/>
          <a:p>
            <a:endParaRPr lang="en-ZA"/>
          </a:p>
        </p:txBody>
      </p:sp>
      <p:sp>
        <p:nvSpPr>
          <p:cNvPr id="21" name="Text 19"/>
          <p:cNvSpPr txBox="1"/>
          <p:nvPr/>
        </p:nvSpPr>
        <p:spPr>
          <a:xfrm>
            <a:off x="731520" y="525780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rPr>
              <a:t>5</a:t>
            </a:r>
            <a:endParaRPr lang="en-US" sz="2000" dirty="0"/>
          </a:p>
        </p:txBody>
      </p:sp>
      <p:sp>
        <p:nvSpPr>
          <p:cNvPr id="22" name="Text 20"/>
          <p:cNvSpPr txBox="1"/>
          <p:nvPr/>
        </p:nvSpPr>
        <p:spPr>
          <a:xfrm>
            <a:off x="1508760" y="5120640"/>
            <a:ext cx="9875520" cy="822960"/>
          </a:xfrm>
          <a:prstGeom prst="rect">
            <a:avLst/>
          </a:prstGeom>
          <a:noFill/>
          <a:ln/>
        </p:spPr>
        <p:txBody>
          <a:bodyPr wrap="square" lIns="0" tIns="0" rIns="0" bIns="0" rtlCol="0" anchor="ctr"/>
          <a:lstStyle/>
          <a:p>
            <a:pPr marL="0" indent="0">
              <a:buNone/>
            </a:pPr>
            <a:r>
              <a:rPr lang="en-US" sz="2000" b="1" dirty="0">
                <a:solidFill>
                  <a:schemeClr val="tx2"/>
                </a:solidFill>
                <a:latin typeface="Arial" panose="020B0604020202020204" pitchFamily="34" charset="0"/>
                <a:cs typeface="Arial" panose="020B0604020202020204" pitchFamily="34" charset="0"/>
              </a:rPr>
              <a:t>Run a 10-minute function and medicine review for over-65s</a:t>
            </a:r>
            <a:endParaRPr lang="en-US" sz="1400" dirty="0">
              <a:latin typeface="Arial" panose="020B0604020202020204" pitchFamily="34" charset="0"/>
              <a:cs typeface="Arial" panose="020B0604020202020204" pitchFamily="34" charset="0"/>
            </a:endParaRPr>
          </a:p>
          <a:p>
            <a:pPr marL="0" indent="0">
              <a:buNone/>
            </a:pPr>
            <a:r>
              <a:rPr lang="en-US" sz="1600" dirty="0">
                <a:solidFill>
                  <a:schemeClr val="tx1"/>
                </a:solidFill>
                <a:latin typeface="Arial" panose="020B0604020202020204" pitchFamily="34" charset="0"/>
                <a:cs typeface="Arial" panose="020B0604020202020204" pitchFamily="34" charset="0"/>
              </a:rPr>
              <a:t>Walking, memory, mood, weight, senses and falls, then ask what matters most.</a:t>
            </a:r>
            <a:endParaRPr lang="en-US" sz="1400" dirty="0">
              <a:latin typeface="Arial" panose="020B0604020202020204" pitchFamily="34" charset="0"/>
              <a:cs typeface="Arial" panose="020B0604020202020204" pitchFamily="34" charset="0"/>
            </a:endParaRPr>
          </a:p>
        </p:txBody>
      </p:sp>
      <p:sp>
        <p:nvSpPr>
          <p:cNvPr id="25"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r"/>
            <a:fld id="{F7021451-1387-4CA6-816F-3879F97B5CBC}" type="slidenum">
              <a:rPr lang="en-US" b="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6474E-2F05-5492-F7BA-3295F3F8ED0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07E2AA1-B31E-B7A1-AB23-11BE44ABDB7E}"/>
              </a:ext>
            </a:extLst>
          </p:cNvPr>
          <p:cNvSpPr>
            <a:spLocks noGrp="1"/>
          </p:cNvSpPr>
          <p:nvPr>
            <p:ph type="title" idx="100" hasCustomPrompt="1"/>
          </p:nvPr>
        </p:nvSpPr>
        <p:spPr>
          <a:xfrm>
            <a:off x="548640" y="365760"/>
            <a:ext cx="11064240" cy="868680"/>
          </a:xfrm>
          <a:prstGeom prst="rect">
            <a:avLst/>
          </a:prstGeom>
          <a:noFill/>
          <a:ln/>
        </p:spPr>
        <p:txBody>
          <a:bodyPr wrap="square" lIns="0" tIns="0" rIns="0" bIns="0" rtlCol="0" anchor="ctr"/>
          <a:lstStyle/>
          <a:p>
            <a:pPr marL="0" indent="0" algn="l">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rPr>
              <a:t>Back to Nomsa – what would you have done??</a:t>
            </a:r>
            <a:endParaRPr lang="en-US" sz="3600" dirty="0">
              <a:solidFill>
                <a:srgbClr val="FF0000"/>
              </a:solidFill>
              <a:effectLst>
                <a:outerShdw blurRad="38100" dist="38100" dir="2700000" algn="tl">
                  <a:srgbClr val="000000">
                    <a:alpha val="43137"/>
                  </a:srgbClr>
                </a:outerShdw>
              </a:effectLst>
              <a:latin typeface="Arial" panose="020B0604020202020204" pitchFamily="34" charset="0"/>
            </a:endParaRPr>
          </a:p>
        </p:txBody>
      </p:sp>
      <p:sp>
        <p:nvSpPr>
          <p:cNvPr id="3" name="Nomsa card Age 0–2">
            <a:extLst>
              <a:ext uri="{FF2B5EF4-FFF2-40B4-BE49-F238E27FC236}">
                <a16:creationId xmlns:a16="http://schemas.microsoft.com/office/drawing/2014/main" id="{4CCF80D3-7C7D-B2E3-AFA8-1B79735600D1}"/>
              </a:ext>
            </a:extLst>
          </p:cNvPr>
          <p:cNvSpPr/>
          <p:nvPr/>
        </p:nvSpPr>
        <p:spPr>
          <a:xfrm>
            <a:off x="548640" y="1508760"/>
            <a:ext cx="2103120" cy="3246120"/>
          </a:xfrm>
          <a:prstGeom prst="roundRect">
            <a:avLst>
              <a:gd name="adj" fmla="val 5217"/>
            </a:avLst>
          </a:prstGeom>
          <a:solidFill>
            <a:schemeClr val="bg2"/>
          </a:solidFill>
          <a:ln/>
        </p:spPr>
        <p:txBody>
          <a:bodyPr/>
          <a:lstStyle/>
          <a:p>
            <a:endParaRPr lang="en-ZA"/>
          </a:p>
        </p:txBody>
      </p:sp>
      <p:sp>
        <p:nvSpPr>
          <p:cNvPr id="4" name="IconCircle FaBaby">
            <a:extLst>
              <a:ext uri="{FF2B5EF4-FFF2-40B4-BE49-F238E27FC236}">
                <a16:creationId xmlns:a16="http://schemas.microsoft.com/office/drawing/2014/main" id="{B70378E4-7BEB-C6F5-1ABD-25471D076615}"/>
              </a:ext>
            </a:extLst>
          </p:cNvPr>
          <p:cNvSpPr/>
          <p:nvPr/>
        </p:nvSpPr>
        <p:spPr>
          <a:xfrm>
            <a:off x="731520" y="1691640"/>
            <a:ext cx="685800" cy="685800"/>
          </a:xfrm>
          <a:prstGeom prst="ellipse">
            <a:avLst/>
          </a:prstGeom>
          <a:solidFill>
            <a:schemeClr val="accent1"/>
          </a:solidFill>
          <a:ln/>
        </p:spPr>
        <p:txBody>
          <a:bodyPr/>
          <a:lstStyle/>
          <a:p>
            <a:endParaRPr lang="en-ZA"/>
          </a:p>
        </p:txBody>
      </p:sp>
      <p:pic>
        <p:nvPicPr>
          <p:cNvPr id="5" name="Image 0" descr="Baby icon">
            <a:extLst>
              <a:ext uri="{FF2B5EF4-FFF2-40B4-BE49-F238E27FC236}">
                <a16:creationId xmlns:a16="http://schemas.microsoft.com/office/drawing/2014/main" id="{9CEDF242-BAD1-F099-1CBE-1152FE362588}"/>
              </a:ext>
            </a:extLst>
          </p:cNvPr>
          <p:cNvPicPr>
            <a:picLocks noChangeAspect="1"/>
          </p:cNvPicPr>
          <p:nvPr/>
        </p:nvPicPr>
        <p:blipFill>
          <a:blip r:embed="rId3"/>
          <a:stretch>
            <a:fillRect/>
          </a:stretch>
        </p:blipFill>
        <p:spPr>
          <a:xfrm>
            <a:off x="902970" y="1863090"/>
            <a:ext cx="342900" cy="342900"/>
          </a:xfrm>
          <a:prstGeom prst="rect">
            <a:avLst/>
          </a:prstGeom>
        </p:spPr>
      </p:pic>
      <p:sp>
        <p:nvSpPr>
          <p:cNvPr id="6" name="Text 3">
            <a:extLst>
              <a:ext uri="{FF2B5EF4-FFF2-40B4-BE49-F238E27FC236}">
                <a16:creationId xmlns:a16="http://schemas.microsoft.com/office/drawing/2014/main" id="{8D3CF1DE-29C9-8119-6F50-C0FF143906CC}"/>
              </a:ext>
            </a:extLst>
          </p:cNvPr>
          <p:cNvSpPr txBox="1"/>
          <p:nvPr/>
        </p:nvSpPr>
        <p:spPr>
          <a:xfrm>
            <a:off x="150876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0–2</a:t>
            </a:r>
            <a:endParaRPr lang="en-US" sz="2200" dirty="0"/>
          </a:p>
        </p:txBody>
      </p:sp>
      <p:sp>
        <p:nvSpPr>
          <p:cNvPr id="7" name="Text 4">
            <a:extLst>
              <a:ext uri="{FF2B5EF4-FFF2-40B4-BE49-F238E27FC236}">
                <a16:creationId xmlns:a16="http://schemas.microsoft.com/office/drawing/2014/main" id="{DF6A84F7-EA0B-7354-8C2F-B5BA2F2B18BC}"/>
              </a:ext>
            </a:extLst>
          </p:cNvPr>
          <p:cNvSpPr txBox="1"/>
          <p:nvPr/>
        </p:nvSpPr>
        <p:spPr>
          <a:xfrm>
            <a:off x="579120" y="2560320"/>
            <a:ext cx="202692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Born to a young mother with no pre-conceptual care, late booking, untreated postnatal depression. Early formula and solids; growth centile drifts upward.</a:t>
            </a:r>
            <a:endParaRPr lang="en-US" sz="1600" dirty="0">
              <a:latin typeface="Arial" panose="020B0604020202020204" pitchFamily="34" charset="0"/>
            </a:endParaRPr>
          </a:p>
        </p:txBody>
      </p:sp>
      <p:sp>
        <p:nvSpPr>
          <p:cNvPr id="8" name="Nomsa card Age 15">
            <a:extLst>
              <a:ext uri="{FF2B5EF4-FFF2-40B4-BE49-F238E27FC236}">
                <a16:creationId xmlns:a16="http://schemas.microsoft.com/office/drawing/2014/main" id="{999ED575-741A-204D-4EAB-A6779E5A6F1C}"/>
              </a:ext>
            </a:extLst>
          </p:cNvPr>
          <p:cNvSpPr/>
          <p:nvPr/>
        </p:nvSpPr>
        <p:spPr>
          <a:xfrm>
            <a:off x="2788920" y="1508760"/>
            <a:ext cx="2103120" cy="3246120"/>
          </a:xfrm>
          <a:prstGeom prst="roundRect">
            <a:avLst>
              <a:gd name="adj" fmla="val 5217"/>
            </a:avLst>
          </a:prstGeom>
          <a:solidFill>
            <a:schemeClr val="bg2"/>
          </a:solidFill>
          <a:ln/>
        </p:spPr>
        <p:txBody>
          <a:bodyPr/>
          <a:lstStyle/>
          <a:p>
            <a:endParaRPr lang="en-ZA"/>
          </a:p>
        </p:txBody>
      </p:sp>
      <p:sp>
        <p:nvSpPr>
          <p:cNvPr id="9" name="IconCircle FaUserGraduate">
            <a:extLst>
              <a:ext uri="{FF2B5EF4-FFF2-40B4-BE49-F238E27FC236}">
                <a16:creationId xmlns:a16="http://schemas.microsoft.com/office/drawing/2014/main" id="{2C84A6CB-D430-272E-AF4F-475738CB260B}"/>
              </a:ext>
            </a:extLst>
          </p:cNvPr>
          <p:cNvSpPr/>
          <p:nvPr/>
        </p:nvSpPr>
        <p:spPr>
          <a:xfrm>
            <a:off x="2971800" y="1691640"/>
            <a:ext cx="685800" cy="685800"/>
          </a:xfrm>
          <a:prstGeom prst="ellipse">
            <a:avLst/>
          </a:prstGeom>
          <a:solidFill>
            <a:schemeClr val="accent1"/>
          </a:solidFill>
          <a:ln/>
        </p:spPr>
        <p:txBody>
          <a:bodyPr/>
          <a:lstStyle/>
          <a:p>
            <a:endParaRPr lang="en-ZA"/>
          </a:p>
        </p:txBody>
      </p:sp>
      <p:pic>
        <p:nvPicPr>
          <p:cNvPr id="10" name="Image 1" descr="UserGraduate icon">
            <a:extLst>
              <a:ext uri="{FF2B5EF4-FFF2-40B4-BE49-F238E27FC236}">
                <a16:creationId xmlns:a16="http://schemas.microsoft.com/office/drawing/2014/main" id="{84E391D4-1F35-0C15-53D1-2F9702BF89C1}"/>
              </a:ext>
            </a:extLst>
          </p:cNvPr>
          <p:cNvPicPr>
            <a:picLocks noChangeAspect="1"/>
          </p:cNvPicPr>
          <p:nvPr/>
        </p:nvPicPr>
        <p:blipFill>
          <a:blip r:embed="rId4"/>
          <a:stretch>
            <a:fillRect/>
          </a:stretch>
        </p:blipFill>
        <p:spPr>
          <a:xfrm>
            <a:off x="3143250" y="1863090"/>
            <a:ext cx="342900" cy="342900"/>
          </a:xfrm>
          <a:prstGeom prst="rect">
            <a:avLst/>
          </a:prstGeom>
        </p:spPr>
      </p:pic>
      <p:sp>
        <p:nvSpPr>
          <p:cNvPr id="11" name="Text 7">
            <a:extLst>
              <a:ext uri="{FF2B5EF4-FFF2-40B4-BE49-F238E27FC236}">
                <a16:creationId xmlns:a16="http://schemas.microsoft.com/office/drawing/2014/main" id="{6DAD0010-AFAB-0214-9385-C9309D191547}"/>
              </a:ext>
            </a:extLst>
          </p:cNvPr>
          <p:cNvSpPr txBox="1"/>
          <p:nvPr/>
        </p:nvSpPr>
        <p:spPr>
          <a:xfrm>
            <a:off x="374904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18</a:t>
            </a:r>
            <a:endParaRPr lang="en-US" sz="2200" dirty="0"/>
          </a:p>
        </p:txBody>
      </p:sp>
      <p:sp>
        <p:nvSpPr>
          <p:cNvPr id="12" name="Text 8">
            <a:extLst>
              <a:ext uri="{FF2B5EF4-FFF2-40B4-BE49-F238E27FC236}">
                <a16:creationId xmlns:a16="http://schemas.microsoft.com/office/drawing/2014/main" id="{0FC74895-2A50-8391-CAF7-7C22F747C3EF}"/>
              </a:ext>
            </a:extLst>
          </p:cNvPr>
          <p:cNvSpPr txBox="1"/>
          <p:nvPr/>
        </p:nvSpPr>
        <p:spPr>
          <a:xfrm>
            <a:off x="2834640" y="2560320"/>
            <a:ext cx="201168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Anxious, leaves school early. Becomes sexually active and is never offered prevention choices. </a:t>
            </a:r>
          </a:p>
          <a:p>
            <a:pPr marL="0" indent="0">
              <a:buNone/>
            </a:pPr>
            <a:r>
              <a:rPr lang="en-US" sz="1600" dirty="0">
                <a:latin typeface="Arial" panose="020B0604020202020204" pitchFamily="34" charset="0"/>
              </a:rPr>
              <a:t>Teenage pregnancy</a:t>
            </a:r>
          </a:p>
          <a:p>
            <a:pPr marL="0" indent="0">
              <a:buNone/>
            </a:pPr>
            <a:r>
              <a:rPr lang="en-US" sz="1600" dirty="0">
                <a:solidFill>
                  <a:schemeClr val="tx1"/>
                </a:solidFill>
                <a:latin typeface="Arial" panose="020B0604020202020204" pitchFamily="34" charset="0"/>
              </a:rPr>
              <a:t>HIV+</a:t>
            </a:r>
          </a:p>
          <a:p>
            <a:pPr marL="0" indent="0">
              <a:buNone/>
            </a:pPr>
            <a:endParaRPr lang="en-US" sz="1600" dirty="0">
              <a:latin typeface="Arial" panose="020B0604020202020204" pitchFamily="34" charset="0"/>
            </a:endParaRPr>
          </a:p>
        </p:txBody>
      </p:sp>
      <p:sp>
        <p:nvSpPr>
          <p:cNvPr id="13" name="Nomsa card Age 35">
            <a:extLst>
              <a:ext uri="{FF2B5EF4-FFF2-40B4-BE49-F238E27FC236}">
                <a16:creationId xmlns:a16="http://schemas.microsoft.com/office/drawing/2014/main" id="{5B758C00-1092-522D-FFAD-E84BBD0E0964}"/>
              </a:ext>
            </a:extLst>
          </p:cNvPr>
          <p:cNvSpPr/>
          <p:nvPr/>
        </p:nvSpPr>
        <p:spPr>
          <a:xfrm>
            <a:off x="5029200" y="1508760"/>
            <a:ext cx="2103120" cy="3246120"/>
          </a:xfrm>
          <a:prstGeom prst="roundRect">
            <a:avLst>
              <a:gd name="adj" fmla="val 5217"/>
            </a:avLst>
          </a:prstGeom>
          <a:solidFill>
            <a:schemeClr val="bg2"/>
          </a:solidFill>
          <a:ln/>
        </p:spPr>
        <p:txBody>
          <a:bodyPr/>
          <a:lstStyle/>
          <a:p>
            <a:endParaRPr lang="en-ZA"/>
          </a:p>
        </p:txBody>
      </p:sp>
      <p:sp>
        <p:nvSpPr>
          <p:cNvPr id="14" name="IconCircle FaHeartbeat">
            <a:extLst>
              <a:ext uri="{FF2B5EF4-FFF2-40B4-BE49-F238E27FC236}">
                <a16:creationId xmlns:a16="http://schemas.microsoft.com/office/drawing/2014/main" id="{A69F1284-F43D-F09B-A09A-CB81A4220926}"/>
              </a:ext>
            </a:extLst>
          </p:cNvPr>
          <p:cNvSpPr/>
          <p:nvPr/>
        </p:nvSpPr>
        <p:spPr>
          <a:xfrm>
            <a:off x="5212080" y="1691640"/>
            <a:ext cx="685800" cy="685800"/>
          </a:xfrm>
          <a:prstGeom prst="ellipse">
            <a:avLst/>
          </a:prstGeom>
          <a:solidFill>
            <a:schemeClr val="accent1"/>
          </a:solidFill>
          <a:ln/>
        </p:spPr>
        <p:txBody>
          <a:bodyPr/>
          <a:lstStyle/>
          <a:p>
            <a:endParaRPr lang="en-ZA"/>
          </a:p>
        </p:txBody>
      </p:sp>
      <p:pic>
        <p:nvPicPr>
          <p:cNvPr id="15" name="Image 2" descr="Heartbeat icon">
            <a:extLst>
              <a:ext uri="{FF2B5EF4-FFF2-40B4-BE49-F238E27FC236}">
                <a16:creationId xmlns:a16="http://schemas.microsoft.com/office/drawing/2014/main" id="{BB2E67BF-1176-14EC-8DD2-8E4424775C42}"/>
              </a:ext>
            </a:extLst>
          </p:cNvPr>
          <p:cNvPicPr>
            <a:picLocks noChangeAspect="1"/>
          </p:cNvPicPr>
          <p:nvPr/>
        </p:nvPicPr>
        <p:blipFill>
          <a:blip r:embed="rId5"/>
          <a:stretch>
            <a:fillRect/>
          </a:stretch>
        </p:blipFill>
        <p:spPr>
          <a:xfrm>
            <a:off x="5383530" y="1863090"/>
            <a:ext cx="342900" cy="342900"/>
          </a:xfrm>
          <a:prstGeom prst="rect">
            <a:avLst/>
          </a:prstGeom>
        </p:spPr>
      </p:pic>
      <p:sp>
        <p:nvSpPr>
          <p:cNvPr id="16" name="Text 11">
            <a:extLst>
              <a:ext uri="{FF2B5EF4-FFF2-40B4-BE49-F238E27FC236}">
                <a16:creationId xmlns:a16="http://schemas.microsoft.com/office/drawing/2014/main" id="{03506412-BACF-8810-0FCC-3CC19F09492F}"/>
              </a:ext>
            </a:extLst>
          </p:cNvPr>
          <p:cNvSpPr txBox="1"/>
          <p:nvPr/>
        </p:nvSpPr>
        <p:spPr>
          <a:xfrm>
            <a:off x="598932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35</a:t>
            </a:r>
            <a:endParaRPr lang="en-US" sz="2200" dirty="0"/>
          </a:p>
        </p:txBody>
      </p:sp>
      <p:sp>
        <p:nvSpPr>
          <p:cNvPr id="17" name="Text 12">
            <a:extLst>
              <a:ext uri="{FF2B5EF4-FFF2-40B4-BE49-F238E27FC236}">
                <a16:creationId xmlns:a16="http://schemas.microsoft.com/office/drawing/2014/main" id="{4702BB41-5966-7875-65D4-C7B444A9F362}"/>
              </a:ext>
            </a:extLst>
          </p:cNvPr>
          <p:cNvSpPr txBox="1"/>
          <p:nvPr/>
        </p:nvSpPr>
        <p:spPr>
          <a:xfrm>
            <a:off x="5212080" y="2560320"/>
            <a:ext cx="173736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Weight creeping up. Blood pressure “a little high” at each visit</a:t>
            </a:r>
            <a:r>
              <a:rPr lang="en-US" sz="1600" dirty="0">
                <a:latin typeface="Arial" panose="020B0604020202020204" pitchFamily="34" charset="0"/>
              </a:rPr>
              <a:t> - </a:t>
            </a:r>
            <a:r>
              <a:rPr lang="en-US" sz="1600" dirty="0">
                <a:solidFill>
                  <a:schemeClr val="tx1"/>
                </a:solidFill>
                <a:latin typeface="Arial" panose="020B0604020202020204" pitchFamily="34" charset="0"/>
              </a:rPr>
              <a:t>but never followed up.</a:t>
            </a:r>
          </a:p>
          <a:p>
            <a:pPr marL="0" indent="0">
              <a:buNone/>
            </a:pPr>
            <a:r>
              <a:rPr lang="en-US" sz="1600" dirty="0">
                <a:latin typeface="Arial" panose="020B0604020202020204" pitchFamily="34" charset="0"/>
              </a:rPr>
              <a:t>On HAART</a:t>
            </a:r>
          </a:p>
          <a:p>
            <a:pPr marL="0" indent="0">
              <a:buNone/>
            </a:pPr>
            <a:r>
              <a:rPr lang="en-US" sz="1600" dirty="0">
                <a:latin typeface="Arial" panose="020B0604020202020204" pitchFamily="34" charset="0"/>
              </a:rPr>
              <a:t>Develops PET &amp; GDM in pregnancy</a:t>
            </a:r>
          </a:p>
        </p:txBody>
      </p:sp>
      <p:sp>
        <p:nvSpPr>
          <p:cNvPr id="18" name="Nomsa card Age 55">
            <a:extLst>
              <a:ext uri="{FF2B5EF4-FFF2-40B4-BE49-F238E27FC236}">
                <a16:creationId xmlns:a16="http://schemas.microsoft.com/office/drawing/2014/main" id="{35787236-E9FD-FCFF-D17C-CEF39EB6F7E4}"/>
              </a:ext>
            </a:extLst>
          </p:cNvPr>
          <p:cNvSpPr/>
          <p:nvPr/>
        </p:nvSpPr>
        <p:spPr>
          <a:xfrm>
            <a:off x="7269480" y="1508760"/>
            <a:ext cx="2103120" cy="3246120"/>
          </a:xfrm>
          <a:prstGeom prst="roundRect">
            <a:avLst>
              <a:gd name="adj" fmla="val 5217"/>
            </a:avLst>
          </a:prstGeom>
          <a:solidFill>
            <a:schemeClr val="bg2"/>
          </a:solidFill>
          <a:ln/>
        </p:spPr>
        <p:txBody>
          <a:bodyPr/>
          <a:lstStyle/>
          <a:p>
            <a:endParaRPr lang="en-ZA"/>
          </a:p>
        </p:txBody>
      </p:sp>
      <p:sp>
        <p:nvSpPr>
          <p:cNvPr id="19" name="IconCircle FaStethoscope">
            <a:extLst>
              <a:ext uri="{FF2B5EF4-FFF2-40B4-BE49-F238E27FC236}">
                <a16:creationId xmlns:a16="http://schemas.microsoft.com/office/drawing/2014/main" id="{ABC61B29-53D1-B107-4D0B-6E7DA27E093A}"/>
              </a:ext>
            </a:extLst>
          </p:cNvPr>
          <p:cNvSpPr/>
          <p:nvPr/>
        </p:nvSpPr>
        <p:spPr>
          <a:xfrm>
            <a:off x="7452360" y="1691640"/>
            <a:ext cx="685800" cy="685800"/>
          </a:xfrm>
          <a:prstGeom prst="ellipse">
            <a:avLst/>
          </a:prstGeom>
          <a:solidFill>
            <a:schemeClr val="accent1"/>
          </a:solidFill>
          <a:ln/>
        </p:spPr>
        <p:txBody>
          <a:bodyPr/>
          <a:lstStyle/>
          <a:p>
            <a:endParaRPr lang="en-ZA"/>
          </a:p>
        </p:txBody>
      </p:sp>
      <p:pic>
        <p:nvPicPr>
          <p:cNvPr id="20" name="Image 3" descr="Stethoscope icon">
            <a:extLst>
              <a:ext uri="{FF2B5EF4-FFF2-40B4-BE49-F238E27FC236}">
                <a16:creationId xmlns:a16="http://schemas.microsoft.com/office/drawing/2014/main" id="{046CF337-7636-5D1B-67C9-F62DD193D2D1}"/>
              </a:ext>
            </a:extLst>
          </p:cNvPr>
          <p:cNvPicPr>
            <a:picLocks noChangeAspect="1"/>
          </p:cNvPicPr>
          <p:nvPr/>
        </p:nvPicPr>
        <p:blipFill>
          <a:blip r:embed="rId6"/>
          <a:stretch>
            <a:fillRect/>
          </a:stretch>
        </p:blipFill>
        <p:spPr>
          <a:xfrm>
            <a:off x="7623810" y="1863090"/>
            <a:ext cx="342900" cy="342900"/>
          </a:xfrm>
          <a:prstGeom prst="rect">
            <a:avLst/>
          </a:prstGeom>
        </p:spPr>
      </p:pic>
      <p:sp>
        <p:nvSpPr>
          <p:cNvPr id="21" name="Text 15">
            <a:extLst>
              <a:ext uri="{FF2B5EF4-FFF2-40B4-BE49-F238E27FC236}">
                <a16:creationId xmlns:a16="http://schemas.microsoft.com/office/drawing/2014/main" id="{EC7ECC85-7A24-091F-45E1-7FD8F0223FA4}"/>
              </a:ext>
            </a:extLst>
          </p:cNvPr>
          <p:cNvSpPr txBox="1"/>
          <p:nvPr/>
        </p:nvSpPr>
        <p:spPr>
          <a:xfrm>
            <a:off x="822960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55</a:t>
            </a:r>
            <a:endParaRPr lang="en-US" sz="2200" dirty="0"/>
          </a:p>
        </p:txBody>
      </p:sp>
      <p:sp>
        <p:nvSpPr>
          <p:cNvPr id="22" name="Text 16">
            <a:extLst>
              <a:ext uri="{FF2B5EF4-FFF2-40B4-BE49-F238E27FC236}">
                <a16:creationId xmlns:a16="http://schemas.microsoft.com/office/drawing/2014/main" id="{EF5298B3-972B-F3B2-F8F5-3EE9C8154A17}"/>
              </a:ext>
            </a:extLst>
          </p:cNvPr>
          <p:cNvSpPr txBox="1"/>
          <p:nvPr/>
        </p:nvSpPr>
        <p:spPr>
          <a:xfrm>
            <a:off x="7452360" y="2560320"/>
            <a:ext cx="173736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Diabetes and hypertension discovered only at a hospital admission</a:t>
            </a:r>
            <a:r>
              <a:rPr lang="en-US" sz="1600" dirty="0">
                <a:solidFill>
                  <a:schemeClr val="tx1"/>
                </a:solidFill>
              </a:rPr>
              <a:t>.</a:t>
            </a:r>
          </a:p>
          <a:p>
            <a:pPr marL="0" indent="0">
              <a:buNone/>
            </a:pPr>
            <a:r>
              <a:rPr lang="en-US" sz="1600" dirty="0">
                <a:latin typeface="Arial" panose="020B0604020202020204" pitchFamily="34" charset="0"/>
              </a:rPr>
              <a:t>Cardiomyopathy &amp; Angina</a:t>
            </a:r>
          </a:p>
        </p:txBody>
      </p:sp>
      <p:sp>
        <p:nvSpPr>
          <p:cNvPr id="23" name="Nomsa card Age 75">
            <a:extLst>
              <a:ext uri="{FF2B5EF4-FFF2-40B4-BE49-F238E27FC236}">
                <a16:creationId xmlns:a16="http://schemas.microsoft.com/office/drawing/2014/main" id="{A19B1F11-B0F3-2377-98B8-05C89E3727B8}"/>
              </a:ext>
            </a:extLst>
          </p:cNvPr>
          <p:cNvSpPr/>
          <p:nvPr/>
        </p:nvSpPr>
        <p:spPr>
          <a:xfrm>
            <a:off x="9509760" y="1508760"/>
            <a:ext cx="2103120" cy="3246120"/>
          </a:xfrm>
          <a:prstGeom prst="roundRect">
            <a:avLst>
              <a:gd name="adj" fmla="val 5217"/>
            </a:avLst>
          </a:prstGeom>
          <a:solidFill>
            <a:schemeClr val="bg2"/>
          </a:solidFill>
          <a:ln/>
        </p:spPr>
        <p:txBody>
          <a:bodyPr/>
          <a:lstStyle/>
          <a:p>
            <a:endParaRPr lang="en-ZA"/>
          </a:p>
        </p:txBody>
      </p:sp>
      <p:sp>
        <p:nvSpPr>
          <p:cNvPr id="24" name="IconCircle FaWalking">
            <a:extLst>
              <a:ext uri="{FF2B5EF4-FFF2-40B4-BE49-F238E27FC236}">
                <a16:creationId xmlns:a16="http://schemas.microsoft.com/office/drawing/2014/main" id="{EFE322D6-11FB-8F7E-4B9A-3D9DBCFFBD99}"/>
              </a:ext>
            </a:extLst>
          </p:cNvPr>
          <p:cNvSpPr/>
          <p:nvPr/>
        </p:nvSpPr>
        <p:spPr>
          <a:xfrm>
            <a:off x="9692640" y="1691640"/>
            <a:ext cx="685800" cy="685800"/>
          </a:xfrm>
          <a:prstGeom prst="ellipse">
            <a:avLst/>
          </a:prstGeom>
          <a:solidFill>
            <a:schemeClr val="accent1"/>
          </a:solidFill>
          <a:ln/>
        </p:spPr>
        <p:txBody>
          <a:bodyPr/>
          <a:lstStyle/>
          <a:p>
            <a:endParaRPr lang="en-ZA"/>
          </a:p>
        </p:txBody>
      </p:sp>
      <p:pic>
        <p:nvPicPr>
          <p:cNvPr id="25" name="Image 4" descr="Walking icon">
            <a:extLst>
              <a:ext uri="{FF2B5EF4-FFF2-40B4-BE49-F238E27FC236}">
                <a16:creationId xmlns:a16="http://schemas.microsoft.com/office/drawing/2014/main" id="{B51DADCE-1A38-7B05-59E0-532571E9FCC8}"/>
              </a:ext>
            </a:extLst>
          </p:cNvPr>
          <p:cNvPicPr>
            <a:picLocks noChangeAspect="1"/>
          </p:cNvPicPr>
          <p:nvPr/>
        </p:nvPicPr>
        <p:blipFill>
          <a:blip r:embed="rId7"/>
          <a:stretch>
            <a:fillRect/>
          </a:stretch>
        </p:blipFill>
        <p:spPr>
          <a:xfrm>
            <a:off x="9864090" y="1863090"/>
            <a:ext cx="342900" cy="342900"/>
          </a:xfrm>
          <a:prstGeom prst="rect">
            <a:avLst/>
          </a:prstGeom>
        </p:spPr>
      </p:pic>
      <p:sp>
        <p:nvSpPr>
          <p:cNvPr id="26" name="Text 19">
            <a:extLst>
              <a:ext uri="{FF2B5EF4-FFF2-40B4-BE49-F238E27FC236}">
                <a16:creationId xmlns:a16="http://schemas.microsoft.com/office/drawing/2014/main" id="{4DA95E49-B204-76D1-4422-23602F19ECF2}"/>
              </a:ext>
            </a:extLst>
          </p:cNvPr>
          <p:cNvSpPr txBox="1"/>
          <p:nvPr/>
        </p:nvSpPr>
        <p:spPr>
          <a:xfrm>
            <a:off x="10469880" y="1691640"/>
            <a:ext cx="1051560" cy="685800"/>
          </a:xfrm>
          <a:prstGeom prst="rect">
            <a:avLst/>
          </a:prstGeom>
          <a:noFill/>
          <a:ln/>
        </p:spPr>
        <p:txBody>
          <a:bodyPr wrap="square" lIns="0" tIns="0" rIns="0" bIns="0" rtlCol="0" anchor="ctr"/>
          <a:lstStyle/>
          <a:p>
            <a:pPr marL="0" indent="0">
              <a:buNone/>
            </a:pPr>
            <a:r>
              <a:rPr lang="en-US" sz="2200" b="1" dirty="0">
                <a:solidFill>
                  <a:schemeClr val="tx2"/>
                </a:solidFill>
              </a:rPr>
              <a:t>Age 75</a:t>
            </a:r>
            <a:endParaRPr lang="en-US" sz="2200" dirty="0"/>
          </a:p>
        </p:txBody>
      </p:sp>
      <p:sp>
        <p:nvSpPr>
          <p:cNvPr id="27" name="Text 20">
            <a:extLst>
              <a:ext uri="{FF2B5EF4-FFF2-40B4-BE49-F238E27FC236}">
                <a16:creationId xmlns:a16="http://schemas.microsoft.com/office/drawing/2014/main" id="{9ECAF4BD-E2C6-5BA6-A2C1-A9A93B336048}"/>
              </a:ext>
            </a:extLst>
          </p:cNvPr>
          <p:cNvSpPr txBox="1"/>
          <p:nvPr/>
        </p:nvSpPr>
        <p:spPr>
          <a:xfrm>
            <a:off x="9692640" y="2560320"/>
            <a:ext cx="1737360" cy="2103120"/>
          </a:xfrm>
          <a:prstGeom prst="rect">
            <a:avLst/>
          </a:prstGeom>
          <a:noFill/>
          <a:ln/>
        </p:spPr>
        <p:txBody>
          <a:bodyPr wrap="square" lIns="0" tIns="0" rIns="0" bIns="0" rtlCol="0" anchor="t"/>
          <a:lstStyle/>
          <a:p>
            <a:pPr marL="0" indent="0">
              <a:buNone/>
            </a:pPr>
            <a:r>
              <a:rPr lang="en-US" sz="1600" dirty="0">
                <a:solidFill>
                  <a:schemeClr val="tx1"/>
                </a:solidFill>
                <a:latin typeface="Arial" panose="020B0604020202020204" pitchFamily="34" charset="0"/>
              </a:rPr>
              <a:t>Nine medicines, a fall and early frailty. No one has asked what matters most to her.</a:t>
            </a:r>
            <a:endParaRPr lang="en-US" sz="1600" dirty="0">
              <a:latin typeface="Arial" panose="020B0604020202020204" pitchFamily="34" charset="0"/>
            </a:endParaRPr>
          </a:p>
        </p:txBody>
      </p:sp>
      <p:sp>
        <p:nvSpPr>
          <p:cNvPr id="28" name="Question banner">
            <a:extLst>
              <a:ext uri="{FF2B5EF4-FFF2-40B4-BE49-F238E27FC236}">
                <a16:creationId xmlns:a16="http://schemas.microsoft.com/office/drawing/2014/main" id="{3871E7D4-2A6F-4CE2-B198-C68340F282EC}"/>
              </a:ext>
            </a:extLst>
          </p:cNvPr>
          <p:cNvSpPr/>
          <p:nvPr/>
        </p:nvSpPr>
        <p:spPr>
          <a:xfrm>
            <a:off x="548640" y="5029200"/>
            <a:ext cx="11064240" cy="868680"/>
          </a:xfrm>
          <a:prstGeom prst="roundRect">
            <a:avLst>
              <a:gd name="adj" fmla="val 12632"/>
            </a:avLst>
          </a:prstGeom>
          <a:solidFill>
            <a:schemeClr val="tx2"/>
          </a:solidFill>
          <a:ln/>
        </p:spPr>
        <p:txBody>
          <a:bodyPr/>
          <a:lstStyle/>
          <a:p>
            <a:endParaRPr lang="en-ZA"/>
          </a:p>
        </p:txBody>
      </p:sp>
      <p:sp>
        <p:nvSpPr>
          <p:cNvPr id="29" name="Text 22">
            <a:extLst>
              <a:ext uri="{FF2B5EF4-FFF2-40B4-BE49-F238E27FC236}">
                <a16:creationId xmlns:a16="http://schemas.microsoft.com/office/drawing/2014/main" id="{98DAD2EC-A1BE-7AA7-1974-F274E85E2A5B}"/>
              </a:ext>
            </a:extLst>
          </p:cNvPr>
          <p:cNvSpPr txBox="1"/>
          <p:nvPr/>
        </p:nvSpPr>
        <p:spPr>
          <a:xfrm>
            <a:off x="822960" y="5029200"/>
            <a:ext cx="10515600" cy="868680"/>
          </a:xfrm>
          <a:prstGeom prst="rect">
            <a:avLst/>
          </a:prstGeom>
          <a:noFill/>
          <a:ln/>
        </p:spPr>
        <p:txBody>
          <a:bodyPr wrap="square" lIns="0" tIns="0" rIns="0" bIns="0" rtlCol="0" anchor="ctr"/>
          <a:lstStyle/>
          <a:p>
            <a:pPr marL="0" indent="0" algn="ctr">
              <a:buNone/>
            </a:pPr>
            <a:r>
              <a:rPr lang="en-US" sz="2400" b="1" dirty="0">
                <a:solidFill>
                  <a:schemeClr val="bg1"/>
                </a:solidFill>
                <a:latin typeface="Arial" panose="020B0604020202020204" pitchFamily="34" charset="0"/>
              </a:rPr>
              <a:t>Where could primary care have changed her trajectory?</a:t>
            </a:r>
            <a:endParaRPr lang="en-US" sz="2400" dirty="0">
              <a:latin typeface="Arial" panose="020B0604020202020204" pitchFamily="34" charset="0"/>
            </a:endParaRPr>
          </a:p>
        </p:txBody>
      </p:sp>
      <p:sp>
        <p:nvSpPr>
          <p:cNvPr id="30" name="Text 23">
            <a:extLst>
              <a:ext uri="{FF2B5EF4-FFF2-40B4-BE49-F238E27FC236}">
                <a16:creationId xmlns:a16="http://schemas.microsoft.com/office/drawing/2014/main" id="{C0C82C18-3DA0-3848-8F0C-527DD62C4061}"/>
              </a:ext>
            </a:extLst>
          </p:cNvPr>
          <p:cNvSpPr txBox="1"/>
          <p:nvPr/>
        </p:nvSpPr>
        <p:spPr>
          <a:xfrm>
            <a:off x="548640" y="5989320"/>
            <a:ext cx="5486400" cy="228600"/>
          </a:xfrm>
          <a:prstGeom prst="rect">
            <a:avLst/>
          </a:prstGeom>
          <a:noFill/>
          <a:ln/>
        </p:spPr>
        <p:txBody>
          <a:bodyPr wrap="square" lIns="0" tIns="0" rIns="0" bIns="0" rtlCol="0" anchor="t"/>
          <a:lstStyle/>
          <a:p>
            <a:pPr marL="0" indent="0">
              <a:buNone/>
            </a:pPr>
            <a:r>
              <a:rPr lang="en-US" sz="1000" dirty="0">
                <a:solidFill>
                  <a:schemeClr val="tx1"/>
                </a:solidFill>
              </a:rPr>
              <a:t>Composite illustration, not a real patient.</a:t>
            </a:r>
            <a:endParaRPr lang="en-US" sz="1000" dirty="0"/>
          </a:p>
        </p:txBody>
      </p:sp>
      <p:sp>
        <p:nvSpPr>
          <p:cNvPr id="31" name="Slide Number Placeholder 0">
            <a:extLst>
              <a:ext uri="{FF2B5EF4-FFF2-40B4-BE49-F238E27FC236}">
                <a16:creationId xmlns:a16="http://schemas.microsoft.com/office/drawing/2014/main" id="{80DEB325-1028-AE96-85B4-23E298394060}"/>
              </a:ext>
            </a:extLst>
          </p:cNvPr>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r"/>
            <a:fld id="{F7021451-1387-4CA6-816F-3879F97B5CBC}" type="slidenum">
              <a:rPr lang="en-US" b="0"/>
              <a:t>43</a:t>
            </a:fld>
            <a:endParaRPr lang="en-US"/>
          </a:p>
        </p:txBody>
      </p:sp>
      <p:pic>
        <p:nvPicPr>
          <p:cNvPr id="32" name="Picture 4">
            <a:extLst>
              <a:ext uri="{FF2B5EF4-FFF2-40B4-BE49-F238E27FC236}">
                <a16:creationId xmlns:a16="http://schemas.microsoft.com/office/drawing/2014/main" id="{56381488-FEA9-66DB-EB74-4CEACF0613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55375" y="5504927"/>
            <a:ext cx="80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60041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ext 1"/>
          <p:cNvSpPr>
            <a:spLocks noGrp="1"/>
          </p:cNvSpPr>
          <p:nvPr>
            <p:ph type="title" idx="101" hasCustomPrompt="1"/>
          </p:nvPr>
        </p:nvSpPr>
        <p:spPr>
          <a:xfrm>
            <a:off x="548640" y="365760"/>
            <a:ext cx="11064240" cy="868680"/>
          </a:xfrm>
          <a:prstGeom prst="rect">
            <a:avLst/>
          </a:prstGeom>
          <a:noFill/>
          <a:ln/>
        </p:spPr>
        <p:txBody>
          <a:bodyPr wrap="square" lIns="0" tIns="0" rIns="0" bIns="0" rtlCol="0" anchor="ctr"/>
          <a:lstStyle/>
          <a:p>
            <a:pPr marL="0" indent="0" algn="l">
              <a:buNone/>
            </a:pPr>
            <a:r>
              <a:rPr lang="en-US" sz="36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Take home message</a:t>
            </a:r>
            <a:endParaRPr lang="en-US" sz="36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 1"/>
          <p:cNvSpPr txBox="1"/>
          <p:nvPr/>
        </p:nvSpPr>
        <p:spPr>
          <a:xfrm>
            <a:off x="548640" y="1554480"/>
            <a:ext cx="5852160" cy="2651760"/>
          </a:xfrm>
          <a:prstGeom prst="rect">
            <a:avLst/>
          </a:prstGeom>
          <a:noFill/>
          <a:ln/>
        </p:spPr>
        <p:txBody>
          <a:bodyPr wrap="square" lIns="0" tIns="0" rIns="0" bIns="0" rtlCol="0" anchor="ctr"/>
          <a:lstStyle/>
          <a:p>
            <a:pPr marL="0" indent="0">
              <a:buNone/>
            </a:pPr>
            <a:r>
              <a:rPr lang="en-US" sz="3000" b="1" dirty="0">
                <a:latin typeface="Arial" panose="020B0604020202020204" pitchFamily="34" charset="0"/>
                <a:cs typeface="Arial" panose="020B0604020202020204" pitchFamily="34" charset="0"/>
              </a:rPr>
              <a:t>Primary care is where the whole lifecourse becomes visible, and where it can still be changed</a:t>
            </a:r>
            <a:r>
              <a:rPr lang="en-US" sz="3000" b="1" dirty="0"/>
              <a:t>.</a:t>
            </a:r>
            <a:endParaRPr lang="en-US" sz="3000" dirty="0"/>
          </a:p>
        </p:txBody>
      </p:sp>
      <p:sp>
        <p:nvSpPr>
          <p:cNvPr id="4" name="Text 2"/>
          <p:cNvSpPr txBox="1"/>
          <p:nvPr/>
        </p:nvSpPr>
        <p:spPr>
          <a:xfrm>
            <a:off x="1234440" y="4960620"/>
            <a:ext cx="5852160" cy="548640"/>
          </a:xfrm>
          <a:prstGeom prst="rect">
            <a:avLst/>
          </a:prstGeom>
          <a:noFill/>
          <a:ln/>
        </p:spPr>
        <p:txBody>
          <a:bodyPr wrap="square" lIns="0" tIns="0" rIns="0" bIns="0" rtlCol="0" anchor="t"/>
          <a:lstStyle/>
          <a:p>
            <a:pPr marL="0" indent="0">
              <a:buNone/>
            </a:pPr>
            <a:endParaRPr lang="en-US" sz="2400" dirty="0"/>
          </a:p>
          <a:p>
            <a:pPr marL="0" indent="0">
              <a:buNone/>
            </a:pPr>
            <a:r>
              <a:rPr lang="en-US" sz="3200" b="1" dirty="0">
                <a:latin typeface="Arial" panose="020B0604020202020204" pitchFamily="34" charset="0"/>
                <a:cs typeface="Arial" panose="020B0604020202020204" pitchFamily="34" charset="0"/>
              </a:rPr>
              <a:t>Thank You</a:t>
            </a:r>
          </a:p>
        </p:txBody>
      </p:sp>
      <p:sp>
        <p:nvSpPr>
          <p:cNvPr id="5" name="Takeaway 1"/>
          <p:cNvSpPr/>
          <p:nvPr/>
        </p:nvSpPr>
        <p:spPr>
          <a:xfrm>
            <a:off x="6858000" y="1554480"/>
            <a:ext cx="4754880" cy="1325880"/>
          </a:xfrm>
          <a:prstGeom prst="roundRect">
            <a:avLst>
              <a:gd name="adj" fmla="val 8276"/>
            </a:avLst>
          </a:prstGeom>
          <a:solidFill>
            <a:schemeClr val="bg1">
              <a:alpha val="10000"/>
            </a:schemeClr>
          </a:solidFill>
          <a:ln/>
        </p:spPr>
        <p:txBody>
          <a:bodyPr/>
          <a:lstStyle/>
          <a:p>
            <a:endParaRPr lang="en-ZA"/>
          </a:p>
        </p:txBody>
      </p:sp>
      <p:sp>
        <p:nvSpPr>
          <p:cNvPr id="6" name="Text 4"/>
          <p:cNvSpPr txBox="1"/>
          <p:nvPr/>
        </p:nvSpPr>
        <p:spPr>
          <a:xfrm>
            <a:off x="7086600" y="1554480"/>
            <a:ext cx="548640" cy="1325880"/>
          </a:xfrm>
          <a:prstGeom prst="rect">
            <a:avLst/>
          </a:prstGeom>
          <a:noFill/>
          <a:ln/>
        </p:spPr>
        <p:txBody>
          <a:bodyPr wrap="square" lIns="0" tIns="0" rIns="0" bIns="0" rtlCol="0" anchor="ctr"/>
          <a:lstStyle/>
          <a:p>
            <a:pPr marL="0" indent="0">
              <a:buNone/>
            </a:pPr>
            <a:r>
              <a:rPr lang="en-US" sz="4000" b="1" dirty="0"/>
              <a:t>1</a:t>
            </a:r>
            <a:endParaRPr lang="en-US" sz="4000" dirty="0"/>
          </a:p>
        </p:txBody>
      </p:sp>
      <p:sp>
        <p:nvSpPr>
          <p:cNvPr id="7" name="Text 5"/>
          <p:cNvSpPr txBox="1"/>
          <p:nvPr/>
        </p:nvSpPr>
        <p:spPr>
          <a:xfrm>
            <a:off x="7772400" y="1554480"/>
            <a:ext cx="3657600" cy="1325880"/>
          </a:xfrm>
          <a:prstGeom prst="rect">
            <a:avLst/>
          </a:prstGeom>
          <a:noFill/>
          <a:ln/>
        </p:spPr>
        <p:txBody>
          <a:bodyPr wrap="square" lIns="0" tIns="0" rIns="0" bIns="0" rtlCol="0" anchor="ctr"/>
          <a:lstStyle/>
          <a:p>
            <a:pPr marL="0" indent="0">
              <a:buNone/>
            </a:pPr>
            <a:r>
              <a:rPr lang="en-US" sz="2000" b="1" dirty="0">
                <a:latin typeface="Arial" panose="020B0604020202020204" pitchFamily="34" charset="0"/>
                <a:cs typeface="Arial" panose="020B0604020202020204" pitchFamily="34" charset="0"/>
              </a:rPr>
              <a:t>Think in decades, not visits.</a:t>
            </a:r>
            <a:endParaRPr lang="en-US" sz="2000" dirty="0">
              <a:latin typeface="Arial" panose="020B0604020202020204" pitchFamily="34" charset="0"/>
              <a:cs typeface="Arial" panose="020B0604020202020204" pitchFamily="34" charset="0"/>
            </a:endParaRPr>
          </a:p>
        </p:txBody>
      </p:sp>
      <p:sp>
        <p:nvSpPr>
          <p:cNvPr id="8" name="Takeaway 2"/>
          <p:cNvSpPr/>
          <p:nvPr/>
        </p:nvSpPr>
        <p:spPr>
          <a:xfrm>
            <a:off x="6858000" y="3063240"/>
            <a:ext cx="4754880" cy="1325880"/>
          </a:xfrm>
          <a:prstGeom prst="roundRect">
            <a:avLst>
              <a:gd name="adj" fmla="val 8276"/>
            </a:avLst>
          </a:prstGeom>
          <a:solidFill>
            <a:schemeClr val="bg1">
              <a:alpha val="10000"/>
            </a:schemeClr>
          </a:solidFill>
          <a:ln/>
        </p:spPr>
        <p:txBody>
          <a:bodyPr/>
          <a:lstStyle/>
          <a:p>
            <a:endParaRPr lang="en-ZA"/>
          </a:p>
        </p:txBody>
      </p:sp>
      <p:sp>
        <p:nvSpPr>
          <p:cNvPr id="9" name="Text 7"/>
          <p:cNvSpPr txBox="1"/>
          <p:nvPr/>
        </p:nvSpPr>
        <p:spPr>
          <a:xfrm>
            <a:off x="7086600" y="3063240"/>
            <a:ext cx="548640" cy="1325880"/>
          </a:xfrm>
          <a:prstGeom prst="rect">
            <a:avLst/>
          </a:prstGeom>
          <a:noFill/>
          <a:ln/>
        </p:spPr>
        <p:txBody>
          <a:bodyPr wrap="square" lIns="0" tIns="0" rIns="0" bIns="0" rtlCol="0" anchor="ctr"/>
          <a:lstStyle/>
          <a:p>
            <a:pPr marL="0" indent="0">
              <a:buNone/>
            </a:pPr>
            <a:r>
              <a:rPr lang="en-US" sz="4000" b="1" dirty="0"/>
              <a:t>2</a:t>
            </a:r>
            <a:endParaRPr lang="en-US" sz="4000" dirty="0"/>
          </a:p>
        </p:txBody>
      </p:sp>
      <p:sp>
        <p:nvSpPr>
          <p:cNvPr id="10" name="Text 8"/>
          <p:cNvSpPr txBox="1"/>
          <p:nvPr/>
        </p:nvSpPr>
        <p:spPr>
          <a:xfrm>
            <a:off x="7772400" y="3063240"/>
            <a:ext cx="3657600" cy="1325880"/>
          </a:xfrm>
          <a:prstGeom prst="rect">
            <a:avLst/>
          </a:prstGeom>
          <a:noFill/>
          <a:ln/>
        </p:spPr>
        <p:txBody>
          <a:bodyPr wrap="square" lIns="0" tIns="0" rIns="0" bIns="0" rtlCol="0" anchor="ctr"/>
          <a:lstStyle/>
          <a:p>
            <a:pPr marL="0" indent="0">
              <a:buNone/>
            </a:pPr>
            <a:r>
              <a:rPr lang="en-US" sz="2000" b="1" dirty="0">
                <a:latin typeface="Arial" panose="020B0604020202020204" pitchFamily="34" charset="0"/>
                <a:cs typeface="Arial" panose="020B0604020202020204" pitchFamily="34" charset="0"/>
              </a:rPr>
              <a:t>Match each new tool to the evidence and to our system.</a:t>
            </a:r>
            <a:endParaRPr lang="en-US" sz="2000" dirty="0">
              <a:latin typeface="Arial" panose="020B0604020202020204" pitchFamily="34" charset="0"/>
              <a:cs typeface="Arial" panose="020B0604020202020204" pitchFamily="34" charset="0"/>
            </a:endParaRPr>
          </a:p>
        </p:txBody>
      </p:sp>
      <p:sp>
        <p:nvSpPr>
          <p:cNvPr id="11" name="Takeaway 3"/>
          <p:cNvSpPr/>
          <p:nvPr/>
        </p:nvSpPr>
        <p:spPr>
          <a:xfrm>
            <a:off x="6858000" y="4457700"/>
            <a:ext cx="4754880" cy="1325880"/>
          </a:xfrm>
          <a:prstGeom prst="roundRect">
            <a:avLst>
              <a:gd name="adj" fmla="val 8276"/>
            </a:avLst>
          </a:prstGeom>
          <a:solidFill>
            <a:schemeClr val="bg1">
              <a:alpha val="10000"/>
            </a:schemeClr>
          </a:solidFill>
          <a:ln/>
        </p:spPr>
        <p:txBody>
          <a:bodyPr/>
          <a:lstStyle/>
          <a:p>
            <a:endParaRPr lang="en-ZA"/>
          </a:p>
        </p:txBody>
      </p:sp>
      <p:sp>
        <p:nvSpPr>
          <p:cNvPr id="12" name="Text 10"/>
          <p:cNvSpPr txBox="1"/>
          <p:nvPr/>
        </p:nvSpPr>
        <p:spPr>
          <a:xfrm>
            <a:off x="7086600" y="4572000"/>
            <a:ext cx="548640" cy="1325880"/>
          </a:xfrm>
          <a:prstGeom prst="rect">
            <a:avLst/>
          </a:prstGeom>
          <a:solidFill>
            <a:srgbClr val="FFFFFF"/>
          </a:solidFill>
          <a:ln/>
        </p:spPr>
        <p:txBody>
          <a:bodyPr wrap="square" lIns="0" tIns="0" rIns="0" bIns="0" rtlCol="0" anchor="ctr"/>
          <a:lstStyle/>
          <a:p>
            <a:pPr marL="0" indent="0">
              <a:buNone/>
            </a:pPr>
            <a:r>
              <a:rPr lang="en-US" sz="4000" b="1" dirty="0"/>
              <a:t>3</a:t>
            </a:r>
            <a:endParaRPr lang="en-US" sz="4000" dirty="0"/>
          </a:p>
        </p:txBody>
      </p:sp>
      <p:sp>
        <p:nvSpPr>
          <p:cNvPr id="13" name="Text 11"/>
          <p:cNvSpPr txBox="1"/>
          <p:nvPr/>
        </p:nvSpPr>
        <p:spPr>
          <a:xfrm>
            <a:off x="7772400" y="4572000"/>
            <a:ext cx="3657600" cy="1325880"/>
          </a:xfrm>
          <a:prstGeom prst="rect">
            <a:avLst/>
          </a:prstGeom>
          <a:noFill/>
          <a:ln/>
        </p:spPr>
        <p:txBody>
          <a:bodyPr wrap="square" lIns="0" tIns="0" rIns="0" bIns="0" rtlCol="0" anchor="ctr"/>
          <a:lstStyle/>
          <a:p>
            <a:pPr marL="0" indent="0">
              <a:buNone/>
            </a:pPr>
            <a:r>
              <a:rPr lang="en-US" sz="2000" b="1" dirty="0">
                <a:latin typeface="Arial" panose="020B0604020202020204" pitchFamily="34" charset="0"/>
                <a:cs typeface="Arial" panose="020B0604020202020204" pitchFamily="34" charset="0"/>
              </a:rPr>
              <a:t>Make one change on Monday</a:t>
            </a:r>
            <a:r>
              <a:rPr lang="en-US" sz="2000" b="1" dirty="0">
                <a:solidFill>
                  <a:schemeClr val="bg1"/>
                </a:solidFill>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25" name="Slide Number Placeholder 0"/>
          <p:cNvSpPr>
            <a:spLocks noGrp="1"/>
          </p:cNvSpPr>
          <p:nvPr>
            <p:ph type="sldNum" sz="quarter" idx="4294967295"/>
          </p:nvPr>
        </p:nvSpPr>
        <p:spPr>
          <a:xfrm>
            <a:off x="11155680" y="6382512"/>
            <a:ext cx="50292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1"/>
                </a:solidFill>
              </a:defRPr>
            </a:lvl1pPr>
          </a:lstStyle>
          <a:p>
            <a:pPr algn="r"/>
            <a:fld id="{F7021451-1387-4CA6-816F-3879F97B5CBC}" type="slidenum">
              <a:rPr lang="en-US" b="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28016"/>
          </a:xfrm>
          <a:prstGeom prst="rect">
            <a:avLst/>
          </a:prstGeom>
          <a:solidFill>
            <a:srgbClr val="103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02920" y="292608"/>
            <a:ext cx="11155680" cy="477054"/>
          </a:xfrm>
          <a:prstGeom prst="rect">
            <a:avLst/>
          </a:prstGeom>
          <a:noFill/>
        </p:spPr>
        <p:txBody>
          <a:bodyPr wrap="square">
            <a:spAutoFit/>
          </a:bodyPr>
          <a:lstStyle/>
          <a:p>
            <a:pPr>
              <a:defRPr sz="2500" b="1">
                <a:solidFill>
                  <a:srgbClr val="103052"/>
                </a:solidFill>
                <a:latin typeface="Aptos Display"/>
              </a:defRPr>
            </a:pPr>
            <a:r>
              <a:t>Evidence Base for the Healthspan Prescription</a:t>
            </a:r>
          </a:p>
        </p:txBody>
      </p:sp>
      <p:sp>
        <p:nvSpPr>
          <p:cNvPr id="4" name="TextBox 3"/>
          <p:cNvSpPr txBox="1"/>
          <p:nvPr/>
        </p:nvSpPr>
        <p:spPr>
          <a:xfrm>
            <a:off x="521207" y="822960"/>
            <a:ext cx="4149116" cy="292388"/>
          </a:xfrm>
          <a:prstGeom prst="rect">
            <a:avLst/>
          </a:prstGeom>
          <a:noFill/>
        </p:spPr>
        <p:txBody>
          <a:bodyPr wrap="square">
            <a:spAutoFit/>
          </a:bodyPr>
          <a:lstStyle/>
          <a:p>
            <a:pPr>
              <a:defRPr sz="1300">
                <a:solidFill>
                  <a:srgbClr val="5D6A76"/>
                </a:solidFill>
                <a:latin typeface="Aptos"/>
              </a:defRPr>
            </a:pPr>
            <a:r>
              <a:t>High-authority references for practical GP counselling</a:t>
            </a:r>
          </a:p>
        </p:txBody>
      </p:sp>
      <p:sp>
        <p:nvSpPr>
          <p:cNvPr id="5" name="Rounded Rectangle 4"/>
          <p:cNvSpPr/>
          <p:nvPr/>
        </p:nvSpPr>
        <p:spPr>
          <a:xfrm>
            <a:off x="502920" y="1475345"/>
            <a:ext cx="3297936" cy="1694283"/>
          </a:xfrm>
          <a:prstGeom prst="roundRect">
            <a:avLst/>
          </a:prstGeom>
          <a:solidFill>
            <a:srgbClr val="F4F7FA"/>
          </a:solidFill>
          <a:ln>
            <a:solidFill>
              <a:srgbClr val="D8E1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b="1"/>
          </a:p>
        </p:txBody>
      </p:sp>
      <p:sp>
        <p:nvSpPr>
          <p:cNvPr id="6" name="TextBox 5"/>
          <p:cNvSpPr txBox="1"/>
          <p:nvPr/>
        </p:nvSpPr>
        <p:spPr>
          <a:xfrm>
            <a:off x="667512" y="1603360"/>
            <a:ext cx="2451608" cy="307777"/>
          </a:xfrm>
          <a:prstGeom prst="rect">
            <a:avLst/>
          </a:prstGeom>
          <a:noFill/>
        </p:spPr>
        <p:txBody>
          <a:bodyPr wrap="square">
            <a:spAutoFit/>
          </a:bodyPr>
          <a:lstStyle/>
          <a:p>
            <a:pPr>
              <a:defRPr sz="1400" b="1">
                <a:solidFill>
                  <a:srgbClr val="206091"/>
                </a:solidFill>
                <a:latin typeface="Aptos"/>
              </a:defRPr>
            </a:pPr>
            <a:r>
              <a:rPr b="1" dirty="0"/>
              <a:t>DIET</a:t>
            </a:r>
          </a:p>
        </p:txBody>
      </p:sp>
      <p:sp>
        <p:nvSpPr>
          <p:cNvPr id="7" name="TextBox 6"/>
          <p:cNvSpPr txBox="1"/>
          <p:nvPr/>
        </p:nvSpPr>
        <p:spPr>
          <a:xfrm>
            <a:off x="653205" y="1964972"/>
            <a:ext cx="2997365" cy="1056700"/>
          </a:xfrm>
          <a:prstGeom prst="rect">
            <a:avLst/>
          </a:prstGeom>
          <a:noFill/>
        </p:spPr>
        <p:txBody>
          <a:bodyPr wrap="square">
            <a:spAutoFit/>
          </a:bodyPr>
          <a:lstStyle/>
          <a:p>
            <a:pPr>
              <a:spcAft>
                <a:spcPts val="200"/>
              </a:spcAft>
              <a:defRPr sz="1220">
                <a:solidFill>
                  <a:srgbClr val="232B32"/>
                </a:solidFill>
                <a:latin typeface="Aptos"/>
              </a:defRPr>
            </a:pPr>
            <a:r>
              <a:rPr b="1" dirty="0"/>
              <a:t>WHO &amp; FAO</a:t>
            </a:r>
            <a:br>
              <a:rPr b="1" dirty="0"/>
            </a:br>
            <a:r>
              <a:rPr b="1" dirty="0"/>
              <a:t>What are healthy diets? (2024)</a:t>
            </a:r>
            <a:endParaRPr lang="en-ZA" b="1" dirty="0"/>
          </a:p>
          <a:p>
            <a:pPr>
              <a:spcAft>
                <a:spcPts val="200"/>
              </a:spcAft>
              <a:defRPr sz="1220">
                <a:solidFill>
                  <a:srgbClr val="232B32"/>
                </a:solidFill>
                <a:latin typeface="Aptos"/>
              </a:defRPr>
            </a:pPr>
            <a:br>
              <a:rPr b="1" dirty="0"/>
            </a:br>
            <a:r>
              <a:rPr b="1" dirty="0"/>
              <a:t>WHO</a:t>
            </a:r>
            <a:br>
              <a:rPr b="1" dirty="0"/>
            </a:br>
            <a:r>
              <a:rPr b="1" dirty="0"/>
              <a:t>Healthy Diet Fact Sheet (2026)</a:t>
            </a:r>
          </a:p>
        </p:txBody>
      </p:sp>
      <p:sp>
        <p:nvSpPr>
          <p:cNvPr id="8" name="Rounded Rectangle 7"/>
          <p:cNvSpPr/>
          <p:nvPr/>
        </p:nvSpPr>
        <p:spPr>
          <a:xfrm>
            <a:off x="4288536" y="1475345"/>
            <a:ext cx="3297936" cy="1694283"/>
          </a:xfrm>
          <a:prstGeom prst="roundRect">
            <a:avLst/>
          </a:prstGeom>
          <a:solidFill>
            <a:srgbClr val="F4F7FA"/>
          </a:solidFill>
          <a:ln>
            <a:solidFill>
              <a:srgbClr val="D8E1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b="1"/>
          </a:p>
        </p:txBody>
      </p:sp>
      <p:sp>
        <p:nvSpPr>
          <p:cNvPr id="9" name="TextBox 8"/>
          <p:cNvSpPr txBox="1"/>
          <p:nvPr/>
        </p:nvSpPr>
        <p:spPr>
          <a:xfrm>
            <a:off x="4423042" y="1549263"/>
            <a:ext cx="2354728" cy="307777"/>
          </a:xfrm>
          <a:prstGeom prst="rect">
            <a:avLst/>
          </a:prstGeom>
          <a:noFill/>
        </p:spPr>
        <p:txBody>
          <a:bodyPr wrap="square">
            <a:spAutoFit/>
          </a:bodyPr>
          <a:lstStyle/>
          <a:p>
            <a:pPr>
              <a:defRPr sz="1400" b="1">
                <a:solidFill>
                  <a:srgbClr val="268480"/>
                </a:solidFill>
                <a:latin typeface="Aptos"/>
              </a:defRPr>
            </a:pPr>
            <a:r>
              <a:rPr b="1" dirty="0"/>
              <a:t>EXERCISE</a:t>
            </a:r>
          </a:p>
        </p:txBody>
      </p:sp>
      <p:sp>
        <p:nvSpPr>
          <p:cNvPr id="10" name="TextBox 9"/>
          <p:cNvSpPr txBox="1"/>
          <p:nvPr/>
        </p:nvSpPr>
        <p:spPr>
          <a:xfrm>
            <a:off x="4438821" y="1821031"/>
            <a:ext cx="2997365" cy="1218795"/>
          </a:xfrm>
          <a:prstGeom prst="rect">
            <a:avLst/>
          </a:prstGeom>
          <a:noFill/>
        </p:spPr>
        <p:txBody>
          <a:bodyPr wrap="square">
            <a:spAutoFit/>
          </a:bodyPr>
          <a:lstStyle/>
          <a:p>
            <a:pPr>
              <a:spcAft>
                <a:spcPts val="200"/>
              </a:spcAft>
              <a:defRPr sz="1220">
                <a:solidFill>
                  <a:srgbClr val="232B32"/>
                </a:solidFill>
                <a:latin typeface="Aptos"/>
              </a:defRPr>
            </a:pPr>
            <a:r>
              <a:rPr b="1" dirty="0"/>
              <a:t>WHO</a:t>
            </a:r>
            <a:br>
              <a:rPr b="1" dirty="0"/>
            </a:br>
            <a:r>
              <a:rPr b="1" dirty="0"/>
              <a:t>Guidelines on Physical Activity &amp; Sedentary </a:t>
            </a:r>
            <a:r>
              <a:rPr b="1" dirty="0" err="1"/>
              <a:t>Behaviour</a:t>
            </a:r>
            <a:r>
              <a:rPr b="1" dirty="0"/>
              <a:t> (2020)</a:t>
            </a:r>
            <a:br>
              <a:rPr b="1" dirty="0"/>
            </a:br>
            <a:r>
              <a:rPr b="1" dirty="0"/>
              <a:t>US HHS</a:t>
            </a:r>
            <a:br>
              <a:rPr b="1" dirty="0"/>
            </a:br>
            <a:r>
              <a:rPr b="1" dirty="0"/>
              <a:t>Physical Activity Guidelines for Americans, 2nd ed. (2018)</a:t>
            </a:r>
          </a:p>
        </p:txBody>
      </p:sp>
      <p:sp>
        <p:nvSpPr>
          <p:cNvPr id="11" name="Rounded Rectangle 10"/>
          <p:cNvSpPr/>
          <p:nvPr/>
        </p:nvSpPr>
        <p:spPr>
          <a:xfrm>
            <a:off x="8074152" y="1475345"/>
            <a:ext cx="3297936" cy="1694283"/>
          </a:xfrm>
          <a:prstGeom prst="roundRect">
            <a:avLst/>
          </a:prstGeom>
          <a:solidFill>
            <a:srgbClr val="F4F7FA"/>
          </a:solidFill>
          <a:ln>
            <a:solidFill>
              <a:srgbClr val="D8E1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b="1"/>
          </a:p>
        </p:txBody>
      </p:sp>
      <p:sp>
        <p:nvSpPr>
          <p:cNvPr id="12" name="TextBox 11"/>
          <p:cNvSpPr txBox="1"/>
          <p:nvPr/>
        </p:nvSpPr>
        <p:spPr>
          <a:xfrm>
            <a:off x="8238744" y="1603360"/>
            <a:ext cx="1836962" cy="307777"/>
          </a:xfrm>
          <a:prstGeom prst="rect">
            <a:avLst/>
          </a:prstGeom>
          <a:noFill/>
        </p:spPr>
        <p:txBody>
          <a:bodyPr wrap="square">
            <a:spAutoFit/>
          </a:bodyPr>
          <a:lstStyle/>
          <a:p>
            <a:pPr>
              <a:defRPr sz="1400" b="1">
                <a:solidFill>
                  <a:srgbClr val="488057"/>
                </a:solidFill>
                <a:latin typeface="Aptos"/>
              </a:defRPr>
            </a:pPr>
            <a:r>
              <a:rPr b="1" dirty="0"/>
              <a:t>SLEEP</a:t>
            </a:r>
          </a:p>
        </p:txBody>
      </p:sp>
      <p:sp>
        <p:nvSpPr>
          <p:cNvPr id="13" name="TextBox 12"/>
          <p:cNvSpPr txBox="1"/>
          <p:nvPr/>
        </p:nvSpPr>
        <p:spPr>
          <a:xfrm>
            <a:off x="8238744" y="1950834"/>
            <a:ext cx="2997365" cy="1056700"/>
          </a:xfrm>
          <a:prstGeom prst="rect">
            <a:avLst/>
          </a:prstGeom>
          <a:noFill/>
        </p:spPr>
        <p:txBody>
          <a:bodyPr wrap="square">
            <a:spAutoFit/>
          </a:bodyPr>
          <a:lstStyle/>
          <a:p>
            <a:pPr>
              <a:spcAft>
                <a:spcPts val="200"/>
              </a:spcAft>
              <a:defRPr sz="1220">
                <a:solidFill>
                  <a:srgbClr val="232B32"/>
                </a:solidFill>
                <a:latin typeface="Aptos"/>
              </a:defRPr>
            </a:pPr>
            <a:r>
              <a:rPr b="1" dirty="0"/>
              <a:t>AASM / Sleep Research Society</a:t>
            </a:r>
            <a:br>
              <a:rPr b="1" dirty="0"/>
            </a:br>
            <a:r>
              <a:rPr b="1" dirty="0"/>
              <a:t>Adult Sleep Duration Consensus (2015)</a:t>
            </a:r>
            <a:endParaRPr lang="en-ZA" b="1" dirty="0"/>
          </a:p>
          <a:p>
            <a:pPr>
              <a:spcAft>
                <a:spcPts val="200"/>
              </a:spcAft>
              <a:defRPr sz="1220">
                <a:solidFill>
                  <a:srgbClr val="232B32"/>
                </a:solidFill>
                <a:latin typeface="Aptos"/>
              </a:defRPr>
            </a:pPr>
            <a:br>
              <a:rPr b="1" dirty="0"/>
            </a:br>
            <a:r>
              <a:rPr b="1" dirty="0"/>
              <a:t>AHA</a:t>
            </a:r>
            <a:br>
              <a:rPr b="1" dirty="0"/>
            </a:br>
            <a:r>
              <a:rPr b="1" dirty="0"/>
              <a:t>Life’s Essential 8 (2022)</a:t>
            </a:r>
          </a:p>
        </p:txBody>
      </p:sp>
      <p:sp>
        <p:nvSpPr>
          <p:cNvPr id="14" name="Rounded Rectangle 13"/>
          <p:cNvSpPr/>
          <p:nvPr/>
        </p:nvSpPr>
        <p:spPr>
          <a:xfrm>
            <a:off x="2395728" y="3337673"/>
            <a:ext cx="3297936" cy="1694283"/>
          </a:xfrm>
          <a:prstGeom prst="roundRect">
            <a:avLst/>
          </a:prstGeom>
          <a:solidFill>
            <a:srgbClr val="F4F7FA"/>
          </a:solidFill>
          <a:ln>
            <a:solidFill>
              <a:srgbClr val="D8E1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b="1"/>
          </a:p>
        </p:txBody>
      </p:sp>
      <p:sp>
        <p:nvSpPr>
          <p:cNvPr id="15" name="TextBox 14"/>
          <p:cNvSpPr txBox="1"/>
          <p:nvPr/>
        </p:nvSpPr>
        <p:spPr>
          <a:xfrm>
            <a:off x="2560320" y="3465688"/>
            <a:ext cx="2854960" cy="307777"/>
          </a:xfrm>
          <a:prstGeom prst="rect">
            <a:avLst/>
          </a:prstGeom>
          <a:noFill/>
        </p:spPr>
        <p:txBody>
          <a:bodyPr wrap="square">
            <a:spAutoFit/>
          </a:bodyPr>
          <a:lstStyle/>
          <a:p>
            <a:pPr>
              <a:defRPr sz="1400" b="1">
                <a:solidFill>
                  <a:srgbClr val="B08026"/>
                </a:solidFill>
                <a:latin typeface="Aptos"/>
              </a:defRPr>
            </a:pPr>
            <a:r>
              <a:rPr b="1" dirty="0"/>
              <a:t>HEALTHY LIFESTYLE</a:t>
            </a:r>
          </a:p>
        </p:txBody>
      </p:sp>
      <p:sp>
        <p:nvSpPr>
          <p:cNvPr id="16" name="TextBox 15"/>
          <p:cNvSpPr txBox="1"/>
          <p:nvPr/>
        </p:nvSpPr>
        <p:spPr>
          <a:xfrm>
            <a:off x="2560320" y="3813162"/>
            <a:ext cx="2997365" cy="1056700"/>
          </a:xfrm>
          <a:prstGeom prst="rect">
            <a:avLst/>
          </a:prstGeom>
          <a:noFill/>
        </p:spPr>
        <p:txBody>
          <a:bodyPr wrap="square">
            <a:spAutoFit/>
          </a:bodyPr>
          <a:lstStyle/>
          <a:p>
            <a:pPr>
              <a:spcAft>
                <a:spcPts val="200"/>
              </a:spcAft>
              <a:defRPr sz="1220">
                <a:solidFill>
                  <a:srgbClr val="232B32"/>
                </a:solidFill>
                <a:latin typeface="Aptos"/>
              </a:defRPr>
            </a:pPr>
            <a:r>
              <a:rPr b="1" dirty="0"/>
              <a:t>AHA</a:t>
            </a:r>
            <a:br>
              <a:rPr b="1" dirty="0"/>
            </a:br>
            <a:r>
              <a:rPr b="1" dirty="0"/>
              <a:t>Life’s Essential 8 (2022)</a:t>
            </a:r>
            <a:endParaRPr lang="en-ZA" b="1" dirty="0"/>
          </a:p>
          <a:p>
            <a:pPr>
              <a:spcAft>
                <a:spcPts val="200"/>
              </a:spcAft>
              <a:defRPr sz="1220">
                <a:solidFill>
                  <a:srgbClr val="232B32"/>
                </a:solidFill>
                <a:latin typeface="Aptos"/>
              </a:defRPr>
            </a:pPr>
            <a:br>
              <a:rPr b="1" dirty="0"/>
            </a:br>
            <a:r>
              <a:rPr b="1" dirty="0"/>
              <a:t>WHO</a:t>
            </a:r>
            <a:br>
              <a:rPr b="1" dirty="0"/>
            </a:br>
            <a:r>
              <a:rPr b="1" dirty="0"/>
              <a:t>Life-Course Approach Framework (2025)</a:t>
            </a:r>
          </a:p>
        </p:txBody>
      </p:sp>
      <p:sp>
        <p:nvSpPr>
          <p:cNvPr id="17" name="Rounded Rectangle 16"/>
          <p:cNvSpPr/>
          <p:nvPr/>
        </p:nvSpPr>
        <p:spPr>
          <a:xfrm>
            <a:off x="6181344" y="3337673"/>
            <a:ext cx="3297936" cy="1694283"/>
          </a:xfrm>
          <a:prstGeom prst="roundRect">
            <a:avLst/>
          </a:prstGeom>
          <a:solidFill>
            <a:srgbClr val="F4F7FA"/>
          </a:solidFill>
          <a:ln>
            <a:solidFill>
              <a:srgbClr val="D8E1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b="1"/>
          </a:p>
        </p:txBody>
      </p:sp>
      <p:sp>
        <p:nvSpPr>
          <p:cNvPr id="18" name="TextBox 17"/>
          <p:cNvSpPr txBox="1"/>
          <p:nvPr/>
        </p:nvSpPr>
        <p:spPr>
          <a:xfrm>
            <a:off x="6345937" y="3423136"/>
            <a:ext cx="2997364" cy="307777"/>
          </a:xfrm>
          <a:prstGeom prst="rect">
            <a:avLst/>
          </a:prstGeom>
          <a:noFill/>
        </p:spPr>
        <p:txBody>
          <a:bodyPr wrap="square">
            <a:spAutoFit/>
          </a:bodyPr>
          <a:lstStyle/>
          <a:p>
            <a:pPr>
              <a:defRPr sz="1400" b="1">
                <a:solidFill>
                  <a:srgbClr val="103052"/>
                </a:solidFill>
                <a:latin typeface="Aptos"/>
              </a:defRPr>
            </a:pPr>
            <a:r>
              <a:rPr b="1" dirty="0"/>
              <a:t>SOCIAL CONNECTION</a:t>
            </a:r>
          </a:p>
        </p:txBody>
      </p:sp>
      <p:sp>
        <p:nvSpPr>
          <p:cNvPr id="19" name="TextBox 18"/>
          <p:cNvSpPr txBox="1"/>
          <p:nvPr/>
        </p:nvSpPr>
        <p:spPr>
          <a:xfrm>
            <a:off x="6345937" y="3625417"/>
            <a:ext cx="2997365" cy="1406539"/>
          </a:xfrm>
          <a:prstGeom prst="rect">
            <a:avLst/>
          </a:prstGeom>
          <a:noFill/>
        </p:spPr>
        <p:txBody>
          <a:bodyPr wrap="square">
            <a:spAutoFit/>
          </a:bodyPr>
          <a:lstStyle/>
          <a:p>
            <a:pPr>
              <a:spcAft>
                <a:spcPts val="200"/>
              </a:spcAft>
              <a:defRPr sz="1220">
                <a:solidFill>
                  <a:srgbClr val="232B32"/>
                </a:solidFill>
                <a:latin typeface="Aptos"/>
              </a:defRPr>
            </a:pPr>
            <a:r>
              <a:rPr b="1" dirty="0"/>
              <a:t>WHO Commission on Social Connection</a:t>
            </a:r>
            <a:br>
              <a:rPr b="1" dirty="0"/>
            </a:br>
            <a:r>
              <a:rPr b="1" dirty="0"/>
              <a:t>From Loneliness to Social Connection (2025)</a:t>
            </a:r>
            <a:br>
              <a:rPr b="1" dirty="0"/>
            </a:br>
            <a:r>
              <a:rPr b="1" dirty="0"/>
              <a:t>WHO Commission on Social Connection</a:t>
            </a:r>
            <a:br>
              <a:rPr b="1" dirty="0"/>
            </a:br>
            <a:r>
              <a:rPr b="1" dirty="0"/>
              <a:t>Report &amp; resources (2025)</a:t>
            </a:r>
          </a:p>
        </p:txBody>
      </p:sp>
      <p:sp>
        <p:nvSpPr>
          <p:cNvPr id="20" name="Rounded Rectangle 19"/>
          <p:cNvSpPr/>
          <p:nvPr/>
        </p:nvSpPr>
        <p:spPr>
          <a:xfrm>
            <a:off x="91440" y="5391954"/>
            <a:ext cx="12009120" cy="594360"/>
          </a:xfrm>
          <a:prstGeom prst="roundRect">
            <a:avLst/>
          </a:prstGeom>
          <a:solidFill>
            <a:srgbClr val="103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rPr sz="1600" dirty="0"/>
              <a:t>Health</a:t>
            </a:r>
            <a:r>
              <a:rPr lang="en-ZA" sz="1600" dirty="0"/>
              <a:t>-</a:t>
            </a:r>
            <a:r>
              <a:rPr sz="1600" dirty="0"/>
              <a:t>span = metabolic health + physical capacity + restorative sleep + psychological well-being + social connection + purpose</a:t>
            </a:r>
          </a:p>
        </p:txBody>
      </p:sp>
      <p:sp>
        <p:nvSpPr>
          <p:cNvPr id="21" name="TextBox 20"/>
          <p:cNvSpPr txBox="1"/>
          <p:nvPr/>
        </p:nvSpPr>
        <p:spPr>
          <a:xfrm>
            <a:off x="1727200" y="6238437"/>
            <a:ext cx="9235440" cy="523220"/>
          </a:xfrm>
          <a:prstGeom prst="rect">
            <a:avLst/>
          </a:prstGeom>
          <a:noFill/>
        </p:spPr>
        <p:txBody>
          <a:bodyPr wrap="square">
            <a:spAutoFit/>
          </a:bodyPr>
          <a:lstStyle/>
          <a:p>
            <a:pPr algn="ctr">
              <a:defRPr sz="750">
                <a:solidFill>
                  <a:srgbClr val="5D6A76"/>
                </a:solidFill>
                <a:latin typeface="Aptos"/>
              </a:defRPr>
            </a:pPr>
            <a:r>
              <a:rPr lang="en-ZA" sz="2800" b="1" dirty="0">
                <a:solidFill>
                  <a:srgbClr val="FF0000"/>
                </a:solidFill>
                <a:effectLst>
                  <a:outerShdw blurRad="38100" dist="38100" dir="2700000" algn="tl">
                    <a:srgbClr val="000000">
                      <a:alpha val="43137"/>
                    </a:srgbClr>
                  </a:outerShdw>
                </a:effectLst>
              </a:rPr>
              <a:t>Support : https://heala.org</a:t>
            </a:r>
            <a:r>
              <a:rPr lang="en-ZA" sz="2800" b="1" dirty="0">
                <a:solidFill>
                  <a:schemeClr val="tx2">
                    <a:lumMod val="75000"/>
                  </a:schemeClr>
                </a:solidFill>
              </a:rPr>
              <a:t>/</a:t>
            </a:r>
            <a:endParaRPr sz="2800" b="1" dirty="0">
              <a:solidFill>
                <a:schemeClr val="tx2">
                  <a:lumMod val="75000"/>
                </a:schemeClr>
              </a:solidFill>
            </a:endParaRPr>
          </a:p>
        </p:txBody>
      </p:sp>
      <p:sp>
        <p:nvSpPr>
          <p:cNvPr id="22" name="TextBox 21">
            <a:extLst>
              <a:ext uri="{FF2B5EF4-FFF2-40B4-BE49-F238E27FC236}">
                <a16:creationId xmlns:a16="http://schemas.microsoft.com/office/drawing/2014/main" id="{3E07D97A-15B3-6AF4-5413-58B9BC58A773}"/>
              </a:ext>
            </a:extLst>
          </p:cNvPr>
          <p:cNvSpPr txBox="1"/>
          <p:nvPr/>
        </p:nvSpPr>
        <p:spPr>
          <a:xfrm>
            <a:off x="7295536" y="292609"/>
            <a:ext cx="4709652" cy="1292662"/>
          </a:xfrm>
          <a:prstGeom prst="rect">
            <a:avLst/>
          </a:prstGeom>
          <a:noFill/>
        </p:spPr>
        <p:txBody>
          <a:bodyPr wrap="square" rtlCol="0">
            <a:spAutoFit/>
          </a:bodyPr>
          <a:lstStyle/>
          <a:p>
            <a:pPr marL="285750" indent="-285750">
              <a:buFont typeface="Arial" panose="020B0604020202020204" pitchFamily="34" charset="0"/>
              <a:buChar char="•"/>
            </a:pPr>
            <a:r>
              <a:rPr lang="en-ZA" sz="1200" b="1" dirty="0"/>
              <a:t>Universal Health Code : </a:t>
            </a:r>
            <a:r>
              <a:rPr lang="en-ZA" sz="1200" b="1" dirty="0">
                <a:hlinkClick r:id="rId2"/>
              </a:rPr>
              <a:t>https://youtu.be/ojd3RTs_o_0?si=KKFuCRq5kWY9iD2d</a:t>
            </a:r>
            <a:endParaRPr lang="en-ZA" sz="1200" b="1" dirty="0"/>
          </a:p>
          <a:p>
            <a:pPr marL="285750" indent="-285750">
              <a:lnSpc>
                <a:spcPct val="150000"/>
              </a:lnSpc>
              <a:buFont typeface="Arial" panose="020B0604020202020204" pitchFamily="34" charset="0"/>
              <a:buChar char="•"/>
            </a:pPr>
            <a:r>
              <a:rPr lang="en-ZA" sz="1200" b="1" dirty="0"/>
              <a:t>6 Pillars of Lifestyle medicine: </a:t>
            </a:r>
            <a:r>
              <a:rPr lang="en-ZA" sz="1200" b="1" dirty="0">
                <a:hlinkClick r:id="rId3"/>
              </a:rPr>
              <a:t>https://youtu.be/TruVwfSwN5o?si=cmAQz9KNNZBe9zbX</a:t>
            </a:r>
            <a:endParaRPr lang="en-ZA" sz="1200" b="1" dirty="0"/>
          </a:p>
          <a:p>
            <a:endParaRPr lang="en-Z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8DB2B-9B0D-9E1C-8BAC-78F7027D7D1E}"/>
              </a:ext>
            </a:extLst>
          </p:cNvPr>
          <p:cNvSpPr>
            <a:spLocks noGrp="1"/>
          </p:cNvSpPr>
          <p:nvPr>
            <p:ph type="title"/>
          </p:nvPr>
        </p:nvSpPr>
        <p:spPr>
          <a:xfrm>
            <a:off x="2209800" y="152400"/>
            <a:ext cx="7772400" cy="533400"/>
          </a:xfrm>
        </p:spPr>
        <p:txBody>
          <a:bodyPr/>
          <a:lstStyle/>
          <a:p>
            <a:r>
              <a:rPr lang="en-US" sz="3200" b="1" dirty="0">
                <a:solidFill>
                  <a:srgbClr val="FF0000"/>
                </a:solidFill>
              </a:rPr>
              <a:t>ICD10 Codes</a:t>
            </a:r>
          </a:p>
        </p:txBody>
      </p:sp>
      <p:graphicFrame>
        <p:nvGraphicFramePr>
          <p:cNvPr id="5" name="Content Placeholder 4">
            <a:extLst>
              <a:ext uri="{FF2B5EF4-FFF2-40B4-BE49-F238E27FC236}">
                <a16:creationId xmlns:a16="http://schemas.microsoft.com/office/drawing/2014/main" id="{79C1C71C-87BD-5761-C6FF-24ED2E61D20E}"/>
              </a:ext>
            </a:extLst>
          </p:cNvPr>
          <p:cNvGraphicFramePr>
            <a:graphicFrameLocks noGrp="1"/>
          </p:cNvGraphicFramePr>
          <p:nvPr>
            <p:ph idx="1"/>
            <p:extLst>
              <p:ext uri="{D42A27DB-BD31-4B8C-83A1-F6EECF244321}">
                <p14:modId xmlns:p14="http://schemas.microsoft.com/office/powerpoint/2010/main" val="2819682490"/>
              </p:ext>
            </p:extLst>
          </p:nvPr>
        </p:nvGraphicFramePr>
        <p:xfrm>
          <a:off x="426720" y="838200"/>
          <a:ext cx="11450320" cy="5699756"/>
        </p:xfrm>
        <a:graphic>
          <a:graphicData uri="http://schemas.openxmlformats.org/drawingml/2006/table">
            <a:tbl>
              <a:tblPr>
                <a:tableStyleId>{5C22544A-7EE6-4342-B048-85BDC9FD1C3A}</a:tableStyleId>
              </a:tblPr>
              <a:tblGrid>
                <a:gridCol w="5322200">
                  <a:extLst>
                    <a:ext uri="{9D8B030D-6E8A-4147-A177-3AD203B41FA5}">
                      <a16:colId xmlns:a16="http://schemas.microsoft.com/office/drawing/2014/main" val="541949537"/>
                    </a:ext>
                  </a:extLst>
                </a:gridCol>
                <a:gridCol w="1475487">
                  <a:extLst>
                    <a:ext uri="{9D8B030D-6E8A-4147-A177-3AD203B41FA5}">
                      <a16:colId xmlns:a16="http://schemas.microsoft.com/office/drawing/2014/main" val="1181172257"/>
                    </a:ext>
                  </a:extLst>
                </a:gridCol>
                <a:gridCol w="4652633">
                  <a:extLst>
                    <a:ext uri="{9D8B030D-6E8A-4147-A177-3AD203B41FA5}">
                      <a16:colId xmlns:a16="http://schemas.microsoft.com/office/drawing/2014/main" val="3044837293"/>
                    </a:ext>
                  </a:extLst>
                </a:gridCol>
              </a:tblGrid>
              <a:tr h="415608">
                <a:tc>
                  <a:txBody>
                    <a:bodyPr/>
                    <a:lstStyle/>
                    <a:p>
                      <a:pPr>
                        <a:buNone/>
                      </a:pPr>
                      <a:r>
                        <a:rPr lang="en-US" sz="1600" b="1" dirty="0"/>
                        <a:t>Overall wellness/health-risk assessment</a:t>
                      </a:r>
                    </a:p>
                  </a:txBody>
                  <a:tcPr marL="50006" marR="50006" marT="25003" marB="25003" anchor="ctr"/>
                </a:tc>
                <a:tc>
                  <a:txBody>
                    <a:bodyPr/>
                    <a:lstStyle/>
                    <a:p>
                      <a:pPr>
                        <a:buNone/>
                      </a:pPr>
                      <a:r>
                        <a:rPr lang="en-US" sz="1600" b="1" dirty="0"/>
                        <a:t>Z00.0</a:t>
                      </a:r>
                    </a:p>
                  </a:txBody>
                  <a:tcPr marL="50006" marR="50006" marT="25003" marB="25003" anchor="ctr"/>
                </a:tc>
                <a:tc>
                  <a:txBody>
                    <a:bodyPr/>
                    <a:lstStyle/>
                    <a:p>
                      <a:pPr>
                        <a:buNone/>
                      </a:pPr>
                      <a:r>
                        <a:rPr lang="en-US" sz="1600" b="1" dirty="0"/>
                        <a:t>General medical examination</a:t>
                      </a:r>
                    </a:p>
                  </a:txBody>
                  <a:tcPr marL="50006" marR="50006" marT="25003" marB="25003" anchor="ctr"/>
                </a:tc>
                <a:extLst>
                  <a:ext uri="{0D108BD9-81ED-4DB2-BD59-A6C34878D82A}">
                    <a16:rowId xmlns:a16="http://schemas.microsoft.com/office/drawing/2014/main" val="883740513"/>
                  </a:ext>
                </a:extLst>
              </a:tr>
              <a:tr h="593724">
                <a:tc>
                  <a:txBody>
                    <a:bodyPr/>
                    <a:lstStyle/>
                    <a:p>
                      <a:pPr>
                        <a:buNone/>
                      </a:pPr>
                      <a:r>
                        <a:rPr lang="en-US" sz="1600" b="1" dirty="0"/>
                        <a:t>Diabetes screening</a:t>
                      </a:r>
                    </a:p>
                  </a:txBody>
                  <a:tcPr marL="50006" marR="50006" marT="25003" marB="25003" anchor="ctr"/>
                </a:tc>
                <a:tc>
                  <a:txBody>
                    <a:bodyPr/>
                    <a:lstStyle/>
                    <a:p>
                      <a:pPr>
                        <a:buNone/>
                      </a:pPr>
                      <a:r>
                        <a:rPr lang="en-US" sz="1600" b="1" dirty="0"/>
                        <a:t>Z13.1</a:t>
                      </a:r>
                    </a:p>
                  </a:txBody>
                  <a:tcPr marL="50006" marR="50006" marT="25003" marB="25003" anchor="ctr"/>
                </a:tc>
                <a:tc>
                  <a:txBody>
                    <a:bodyPr/>
                    <a:lstStyle/>
                    <a:p>
                      <a:pPr>
                        <a:buNone/>
                      </a:pPr>
                      <a:r>
                        <a:rPr lang="en-US" sz="1600" b="1" dirty="0"/>
                        <a:t>Screening for diabetes in someone without established diabetes</a:t>
                      </a:r>
                    </a:p>
                  </a:txBody>
                  <a:tcPr marL="50006" marR="50006" marT="25003" marB="25003" anchor="ctr"/>
                </a:tc>
                <a:extLst>
                  <a:ext uri="{0D108BD9-81ED-4DB2-BD59-A6C34878D82A}">
                    <a16:rowId xmlns:a16="http://schemas.microsoft.com/office/drawing/2014/main" val="4015271828"/>
                  </a:ext>
                </a:extLst>
              </a:tr>
              <a:tr h="415608">
                <a:tc>
                  <a:txBody>
                    <a:bodyPr/>
                    <a:lstStyle/>
                    <a:p>
                      <a:pPr>
                        <a:buNone/>
                      </a:pPr>
                      <a:r>
                        <a:rPr lang="en-US" sz="1600" b="1" dirty="0"/>
                        <a:t>Metabolic assessment, including lipid disorders</a:t>
                      </a:r>
                    </a:p>
                  </a:txBody>
                  <a:tcPr marL="50006" marR="50006" marT="25003" marB="25003" anchor="ctr"/>
                </a:tc>
                <a:tc>
                  <a:txBody>
                    <a:bodyPr/>
                    <a:lstStyle/>
                    <a:p>
                      <a:pPr>
                        <a:buNone/>
                      </a:pPr>
                      <a:r>
                        <a:rPr lang="en-US" sz="1600" b="1"/>
                        <a:t>Z13.8</a:t>
                      </a:r>
                    </a:p>
                  </a:txBody>
                  <a:tcPr marL="50006" marR="50006" marT="25003" marB="25003" anchor="ctr"/>
                </a:tc>
                <a:tc>
                  <a:txBody>
                    <a:bodyPr/>
                    <a:lstStyle/>
                    <a:p>
                      <a:pPr>
                        <a:buNone/>
                      </a:pPr>
                      <a:r>
                        <a:rPr lang="en-US" sz="1600" b="1" dirty="0"/>
                        <a:t>Screening for specified metabolic disorders</a:t>
                      </a:r>
                    </a:p>
                  </a:txBody>
                  <a:tcPr marL="50006" marR="50006" marT="25003" marB="25003" anchor="ctr"/>
                </a:tc>
                <a:extLst>
                  <a:ext uri="{0D108BD9-81ED-4DB2-BD59-A6C34878D82A}">
                    <a16:rowId xmlns:a16="http://schemas.microsoft.com/office/drawing/2014/main" val="3998478332"/>
                  </a:ext>
                </a:extLst>
              </a:tr>
              <a:tr h="593724">
                <a:tc>
                  <a:txBody>
                    <a:bodyPr/>
                    <a:lstStyle/>
                    <a:p>
                      <a:pPr>
                        <a:buNone/>
                      </a:pPr>
                      <a:r>
                        <a:rPr lang="en-US" sz="1600" b="1" dirty="0"/>
                        <a:t>Endocrine assessment, including thyroid disorders</a:t>
                      </a:r>
                    </a:p>
                  </a:txBody>
                  <a:tcPr marL="50006" marR="50006" marT="25003" marB="25003" anchor="ctr"/>
                </a:tc>
                <a:tc>
                  <a:txBody>
                    <a:bodyPr/>
                    <a:lstStyle/>
                    <a:p>
                      <a:pPr>
                        <a:buNone/>
                      </a:pPr>
                      <a:r>
                        <a:rPr lang="en-US" sz="1600" b="1"/>
                        <a:t>Z13.8</a:t>
                      </a:r>
                    </a:p>
                  </a:txBody>
                  <a:tcPr marL="50006" marR="50006" marT="25003" marB="25003" anchor="ctr"/>
                </a:tc>
                <a:tc>
                  <a:txBody>
                    <a:bodyPr/>
                    <a:lstStyle/>
                    <a:p>
                      <a:pPr>
                        <a:buNone/>
                      </a:pPr>
                      <a:r>
                        <a:rPr lang="en-US" sz="1600" b="1" dirty="0"/>
                        <a:t>Screening for specified endocrine disorders; excludes diabetes</a:t>
                      </a:r>
                    </a:p>
                  </a:txBody>
                  <a:tcPr marL="50006" marR="50006" marT="25003" marB="25003" anchor="ctr"/>
                </a:tc>
                <a:extLst>
                  <a:ext uri="{0D108BD9-81ED-4DB2-BD59-A6C34878D82A}">
                    <a16:rowId xmlns:a16="http://schemas.microsoft.com/office/drawing/2014/main" val="621398193"/>
                  </a:ext>
                </a:extLst>
              </a:tr>
              <a:tr h="415608">
                <a:tc>
                  <a:txBody>
                    <a:bodyPr/>
                    <a:lstStyle/>
                    <a:p>
                      <a:pPr>
                        <a:buNone/>
                      </a:pPr>
                      <a:r>
                        <a:rPr lang="en-US" sz="1600" b="1" dirty="0"/>
                        <a:t>Nutrition and deficiency screening</a:t>
                      </a:r>
                    </a:p>
                  </a:txBody>
                  <a:tcPr marL="50006" marR="50006" marT="25003" marB="25003" anchor="ctr"/>
                </a:tc>
                <a:tc>
                  <a:txBody>
                    <a:bodyPr/>
                    <a:lstStyle/>
                    <a:p>
                      <a:pPr>
                        <a:buNone/>
                      </a:pPr>
                      <a:r>
                        <a:rPr lang="en-US" sz="1600" b="1"/>
                        <a:t>Z13.2</a:t>
                      </a:r>
                    </a:p>
                  </a:txBody>
                  <a:tcPr marL="50006" marR="50006" marT="25003" marB="25003" anchor="ctr"/>
                </a:tc>
                <a:tc>
                  <a:txBody>
                    <a:bodyPr/>
                    <a:lstStyle/>
                    <a:p>
                      <a:pPr>
                        <a:buNone/>
                      </a:pPr>
                      <a:r>
                        <a:rPr lang="en-US" sz="1600" b="1" dirty="0"/>
                        <a:t>Screening for nutritional disorders</a:t>
                      </a:r>
                    </a:p>
                  </a:txBody>
                  <a:tcPr marL="50006" marR="50006" marT="25003" marB="25003" anchor="ctr"/>
                </a:tc>
                <a:extLst>
                  <a:ext uri="{0D108BD9-81ED-4DB2-BD59-A6C34878D82A}">
                    <a16:rowId xmlns:a16="http://schemas.microsoft.com/office/drawing/2014/main" val="2176333372"/>
                  </a:ext>
                </a:extLst>
              </a:tr>
              <a:tr h="415608">
                <a:tc>
                  <a:txBody>
                    <a:bodyPr/>
                    <a:lstStyle/>
                    <a:p>
                      <a:pPr>
                        <a:buNone/>
                      </a:pPr>
                      <a:r>
                        <a:rPr lang="en-US" sz="1600" b="1" dirty="0"/>
                        <a:t>Cardiovascular risk assessment</a:t>
                      </a:r>
                    </a:p>
                  </a:txBody>
                  <a:tcPr marL="50006" marR="50006" marT="25003" marB="25003" anchor="ctr"/>
                </a:tc>
                <a:tc>
                  <a:txBody>
                    <a:bodyPr/>
                    <a:lstStyle/>
                    <a:p>
                      <a:pPr>
                        <a:buNone/>
                      </a:pPr>
                      <a:r>
                        <a:rPr lang="en-US" sz="1600" b="1"/>
                        <a:t>Z13.6</a:t>
                      </a:r>
                    </a:p>
                  </a:txBody>
                  <a:tcPr marL="50006" marR="50006" marT="25003" marB="25003" anchor="ctr"/>
                </a:tc>
                <a:tc>
                  <a:txBody>
                    <a:bodyPr/>
                    <a:lstStyle/>
                    <a:p>
                      <a:pPr>
                        <a:buNone/>
                      </a:pPr>
                      <a:r>
                        <a:rPr lang="en-US" sz="1600" b="1" dirty="0"/>
                        <a:t>Screening for cardiovascular disorders</a:t>
                      </a:r>
                    </a:p>
                  </a:txBody>
                  <a:tcPr marL="50006" marR="50006" marT="25003" marB="25003" anchor="ctr"/>
                </a:tc>
                <a:extLst>
                  <a:ext uri="{0D108BD9-81ED-4DB2-BD59-A6C34878D82A}">
                    <a16:rowId xmlns:a16="http://schemas.microsoft.com/office/drawing/2014/main" val="3562060326"/>
                  </a:ext>
                </a:extLst>
              </a:tr>
              <a:tr h="593724">
                <a:tc>
                  <a:txBody>
                    <a:bodyPr/>
                    <a:lstStyle/>
                    <a:p>
                      <a:pPr>
                        <a:buNone/>
                      </a:pPr>
                      <a:r>
                        <a:rPr lang="en-US" sz="1600" b="1" dirty="0"/>
                        <a:t>Blood disorders/</a:t>
                      </a:r>
                      <a:r>
                        <a:rPr lang="en-US" sz="1600" b="1" dirty="0" err="1"/>
                        <a:t>anaemia</a:t>
                      </a:r>
                      <a:r>
                        <a:rPr lang="en-US" sz="1600" b="1" dirty="0"/>
                        <a:t> and certain immune disorders</a:t>
                      </a:r>
                    </a:p>
                  </a:txBody>
                  <a:tcPr marL="50006" marR="50006" marT="25003" marB="25003" anchor="ctr"/>
                </a:tc>
                <a:tc>
                  <a:txBody>
                    <a:bodyPr/>
                    <a:lstStyle/>
                    <a:p>
                      <a:pPr>
                        <a:buNone/>
                      </a:pPr>
                      <a:r>
                        <a:rPr lang="en-US" sz="1600" b="1"/>
                        <a:t>Z13.0</a:t>
                      </a:r>
                    </a:p>
                  </a:txBody>
                  <a:tcPr marL="50006" marR="50006" marT="25003" marB="25003" anchor="ctr"/>
                </a:tc>
                <a:tc>
                  <a:txBody>
                    <a:bodyPr/>
                    <a:lstStyle/>
                    <a:p>
                      <a:pPr>
                        <a:buNone/>
                      </a:pPr>
                      <a:r>
                        <a:rPr lang="en-US" sz="1600" b="1" dirty="0"/>
                        <a:t>Screening for blood and specified immune disorders</a:t>
                      </a:r>
                    </a:p>
                  </a:txBody>
                  <a:tcPr marL="50006" marR="50006" marT="25003" marB="25003" anchor="ctr"/>
                </a:tc>
                <a:extLst>
                  <a:ext uri="{0D108BD9-81ED-4DB2-BD59-A6C34878D82A}">
                    <a16:rowId xmlns:a16="http://schemas.microsoft.com/office/drawing/2014/main" val="3741644698"/>
                  </a:ext>
                </a:extLst>
              </a:tr>
              <a:tr h="415608">
                <a:tc>
                  <a:txBody>
                    <a:bodyPr/>
                    <a:lstStyle/>
                    <a:p>
                      <a:pPr>
                        <a:buNone/>
                      </a:pPr>
                      <a:r>
                        <a:rPr lang="en-US" sz="1600" b="1" dirty="0"/>
                        <a:t>Mental health assessment</a:t>
                      </a:r>
                    </a:p>
                  </a:txBody>
                  <a:tcPr marL="50006" marR="50006" marT="25003" marB="25003" anchor="ctr"/>
                </a:tc>
                <a:tc>
                  <a:txBody>
                    <a:bodyPr/>
                    <a:lstStyle/>
                    <a:p>
                      <a:pPr>
                        <a:buNone/>
                      </a:pPr>
                      <a:r>
                        <a:rPr lang="en-US" sz="1600" b="1"/>
                        <a:t>Z13.3</a:t>
                      </a:r>
                    </a:p>
                  </a:txBody>
                  <a:tcPr marL="50006" marR="50006" marT="25003" marB="25003" anchor="ctr"/>
                </a:tc>
                <a:tc>
                  <a:txBody>
                    <a:bodyPr/>
                    <a:lstStyle/>
                    <a:p>
                      <a:pPr>
                        <a:buNone/>
                      </a:pPr>
                      <a:r>
                        <a:rPr lang="en-US" sz="1600" b="1" dirty="0"/>
                        <a:t>Screening for mental and </a:t>
                      </a:r>
                      <a:r>
                        <a:rPr lang="en-US" sz="1600" b="1" dirty="0" err="1"/>
                        <a:t>behavioural</a:t>
                      </a:r>
                      <a:r>
                        <a:rPr lang="en-US" sz="1600" b="1" dirty="0"/>
                        <a:t> disorders</a:t>
                      </a:r>
                    </a:p>
                  </a:txBody>
                  <a:tcPr marL="50006" marR="50006" marT="25003" marB="25003" anchor="ctr"/>
                </a:tc>
                <a:extLst>
                  <a:ext uri="{0D108BD9-81ED-4DB2-BD59-A6C34878D82A}">
                    <a16:rowId xmlns:a16="http://schemas.microsoft.com/office/drawing/2014/main" val="2917777746"/>
                  </a:ext>
                </a:extLst>
              </a:tr>
              <a:tr h="415608">
                <a:tc>
                  <a:txBody>
                    <a:bodyPr/>
                    <a:lstStyle/>
                    <a:p>
                      <a:pPr>
                        <a:buNone/>
                      </a:pPr>
                      <a:r>
                        <a:rPr lang="en-US" sz="1600" b="1" dirty="0"/>
                        <a:t>Vision and hearing screening</a:t>
                      </a:r>
                    </a:p>
                  </a:txBody>
                  <a:tcPr marL="50006" marR="50006" marT="25003" marB="25003" anchor="ctr"/>
                </a:tc>
                <a:tc>
                  <a:txBody>
                    <a:bodyPr/>
                    <a:lstStyle/>
                    <a:p>
                      <a:pPr>
                        <a:buNone/>
                      </a:pPr>
                      <a:r>
                        <a:rPr lang="en-US" sz="1600" b="1"/>
                        <a:t>Z13.5</a:t>
                      </a:r>
                    </a:p>
                  </a:txBody>
                  <a:tcPr marL="50006" marR="50006" marT="25003" marB="25003" anchor="ctr"/>
                </a:tc>
                <a:tc>
                  <a:txBody>
                    <a:bodyPr/>
                    <a:lstStyle/>
                    <a:p>
                      <a:pPr>
                        <a:buNone/>
                      </a:pPr>
                      <a:r>
                        <a:rPr lang="en-US" sz="1600" b="1" dirty="0"/>
                        <a:t>Screening for eye and ear disorders</a:t>
                      </a:r>
                    </a:p>
                  </a:txBody>
                  <a:tcPr marL="50006" marR="50006" marT="25003" marB="25003" anchor="ctr"/>
                </a:tc>
                <a:extLst>
                  <a:ext uri="{0D108BD9-81ED-4DB2-BD59-A6C34878D82A}">
                    <a16:rowId xmlns:a16="http://schemas.microsoft.com/office/drawing/2014/main" val="1472620876"/>
                  </a:ext>
                </a:extLst>
              </a:tr>
              <a:tr h="415608">
                <a:tc>
                  <a:txBody>
                    <a:bodyPr/>
                    <a:lstStyle/>
                    <a:p>
                      <a:pPr>
                        <a:buNone/>
                      </a:pPr>
                      <a:r>
                        <a:rPr lang="en-US" sz="1600" b="1" dirty="0"/>
                        <a:t>Sleep-disorder screening</a:t>
                      </a:r>
                    </a:p>
                  </a:txBody>
                  <a:tcPr marL="50006" marR="50006" marT="25003" marB="25003" anchor="ctr"/>
                </a:tc>
                <a:tc>
                  <a:txBody>
                    <a:bodyPr/>
                    <a:lstStyle/>
                    <a:p>
                      <a:pPr>
                        <a:buNone/>
                      </a:pPr>
                      <a:r>
                        <a:rPr lang="en-US" sz="1600" b="1"/>
                        <a:t>Z13.8</a:t>
                      </a:r>
                    </a:p>
                  </a:txBody>
                  <a:tcPr marL="50006" marR="50006" marT="25003" marB="25003" anchor="ctr"/>
                </a:tc>
                <a:tc>
                  <a:txBody>
                    <a:bodyPr/>
                    <a:lstStyle/>
                    <a:p>
                      <a:pPr>
                        <a:buNone/>
                      </a:pPr>
                      <a:r>
                        <a:rPr lang="en-US" sz="1600" b="1" dirty="0"/>
                        <a:t>Screening for a specified sleep disorder</a:t>
                      </a:r>
                    </a:p>
                  </a:txBody>
                  <a:tcPr marL="50006" marR="50006" marT="25003" marB="25003" anchor="ctr"/>
                </a:tc>
                <a:extLst>
                  <a:ext uri="{0D108BD9-81ED-4DB2-BD59-A6C34878D82A}">
                    <a16:rowId xmlns:a16="http://schemas.microsoft.com/office/drawing/2014/main" val="1947555393"/>
                  </a:ext>
                </a:extLst>
              </a:tr>
              <a:tr h="593724">
                <a:tc>
                  <a:txBody>
                    <a:bodyPr/>
                    <a:lstStyle/>
                    <a:p>
                      <a:pPr>
                        <a:buNone/>
                      </a:pPr>
                      <a:r>
                        <a:rPr lang="en-US" sz="1600" b="1" dirty="0"/>
                        <a:t>Other specified disease screening</a:t>
                      </a:r>
                    </a:p>
                  </a:txBody>
                  <a:tcPr marL="50006" marR="50006" marT="25003" marB="25003" anchor="ctr"/>
                </a:tc>
                <a:tc>
                  <a:txBody>
                    <a:bodyPr/>
                    <a:lstStyle/>
                    <a:p>
                      <a:pPr>
                        <a:buNone/>
                      </a:pPr>
                      <a:r>
                        <a:rPr lang="en-US" sz="1600" b="1"/>
                        <a:t>Z13.8</a:t>
                      </a:r>
                    </a:p>
                  </a:txBody>
                  <a:tcPr marL="50006" marR="50006" marT="25003" marB="25003" anchor="ctr"/>
                </a:tc>
                <a:tc>
                  <a:txBody>
                    <a:bodyPr/>
                    <a:lstStyle/>
                    <a:p>
                      <a:pPr>
                        <a:buNone/>
                      </a:pPr>
                      <a:r>
                        <a:rPr lang="en-US" sz="1600" b="1" dirty="0"/>
                        <a:t>Where no more specific screening category applies</a:t>
                      </a:r>
                    </a:p>
                  </a:txBody>
                  <a:tcPr marL="50006" marR="50006" marT="25003" marB="25003" anchor="ctr"/>
                </a:tc>
                <a:extLst>
                  <a:ext uri="{0D108BD9-81ED-4DB2-BD59-A6C34878D82A}">
                    <a16:rowId xmlns:a16="http://schemas.microsoft.com/office/drawing/2014/main" val="3553576609"/>
                  </a:ext>
                </a:extLst>
              </a:tr>
              <a:tr h="415604">
                <a:tc>
                  <a:txBody>
                    <a:bodyPr/>
                    <a:lstStyle/>
                    <a:p>
                      <a:pPr>
                        <a:buNone/>
                      </a:pPr>
                      <a:r>
                        <a:rPr lang="en-US" sz="1600" b="1" dirty="0"/>
                        <a:t>Unspecified screening</a:t>
                      </a:r>
                    </a:p>
                  </a:txBody>
                  <a:tcPr marL="50006" marR="50006" marT="25003" marB="25003" anchor="ctr"/>
                </a:tc>
                <a:tc>
                  <a:txBody>
                    <a:bodyPr/>
                    <a:lstStyle/>
                    <a:p>
                      <a:pPr>
                        <a:buNone/>
                      </a:pPr>
                      <a:r>
                        <a:rPr lang="en-US" sz="1600" b="1"/>
                        <a:t>Z13.9</a:t>
                      </a:r>
                    </a:p>
                  </a:txBody>
                  <a:tcPr marL="50006" marR="50006" marT="25003" marB="25003" anchor="ctr"/>
                </a:tc>
                <a:tc>
                  <a:txBody>
                    <a:bodyPr/>
                    <a:lstStyle/>
                    <a:p>
                      <a:pPr>
                        <a:buNone/>
                      </a:pPr>
                      <a:r>
                        <a:rPr lang="en-US" sz="1600" b="1" dirty="0"/>
                        <a:t>Only when the screening target is unspecified</a:t>
                      </a:r>
                    </a:p>
                  </a:txBody>
                  <a:tcPr marL="50006" marR="50006" marT="25003" marB="25003" anchor="ctr"/>
                </a:tc>
                <a:extLst>
                  <a:ext uri="{0D108BD9-81ED-4DB2-BD59-A6C34878D82A}">
                    <a16:rowId xmlns:a16="http://schemas.microsoft.com/office/drawing/2014/main" val="3121960525"/>
                  </a:ext>
                </a:extLst>
              </a:tr>
            </a:tbl>
          </a:graphicData>
        </a:graphic>
      </p:graphicFrame>
      <p:sp>
        <p:nvSpPr>
          <p:cNvPr id="4" name="Slide Number Placeholder 3">
            <a:extLst>
              <a:ext uri="{FF2B5EF4-FFF2-40B4-BE49-F238E27FC236}">
                <a16:creationId xmlns:a16="http://schemas.microsoft.com/office/drawing/2014/main" id="{4E5AF14A-D229-608A-3A34-0F158F67CBE0}"/>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826800830"/>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389</TotalTime>
  <Words>4199</Words>
  <Application>Microsoft Office PowerPoint</Application>
  <PresentationFormat>Widescreen</PresentationFormat>
  <Paragraphs>686</Paragraphs>
  <Slides>46</Slides>
  <Notes>43</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PowerPoint Presentation</vt:lpstr>
      <vt:lpstr>Meet Nomsa: one life, many windows</vt:lpstr>
      <vt:lpstr>The lifecourse lens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Spotlight: obesity treatment in flux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Caution: Established, emerging, speculative</vt:lpstr>
      <vt:lpstr>Monday morning: five actions</vt:lpstr>
      <vt:lpstr>Back to Nomsa – what would you have done??</vt:lpstr>
      <vt:lpstr>Take home message</vt:lpstr>
      <vt:lpstr>PowerPoint Presentation</vt:lpstr>
      <vt:lpstr>ICD10 Codes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Paradigms in Primary Care — From Infancy to Longevity</dc:title>
  <dc:subject>Emerging paradigms in primary care</dc:subject>
  <dc:creator>OpenAI</dc:creator>
  <cp:lastModifiedBy>Dr Siva Pillay</cp:lastModifiedBy>
  <cp:revision>12</cp:revision>
  <dcterms:created xsi:type="dcterms:W3CDTF">2026-10-04T11:20:51Z</dcterms:created>
  <dcterms:modified xsi:type="dcterms:W3CDTF">2026-10-09T22:05:03Z</dcterms:modified>
</cp:coreProperties>
</file>