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2" r:id="rId1"/>
  </p:sldMasterIdLst>
  <p:notesMasterIdLst>
    <p:notesMasterId r:id="rId72"/>
  </p:notesMasterIdLst>
  <p:sldIdLst>
    <p:sldId id="256" r:id="rId2"/>
    <p:sldId id="509" r:id="rId3"/>
    <p:sldId id="624" r:id="rId4"/>
    <p:sldId id="561" r:id="rId5"/>
    <p:sldId id="451" r:id="rId6"/>
    <p:sldId id="563" r:id="rId7"/>
    <p:sldId id="543" r:id="rId8"/>
    <p:sldId id="621" r:id="rId9"/>
    <p:sldId id="589" r:id="rId10"/>
    <p:sldId id="562" r:id="rId11"/>
    <p:sldId id="580" r:id="rId12"/>
    <p:sldId id="586" r:id="rId13"/>
    <p:sldId id="565" r:id="rId14"/>
    <p:sldId id="675" r:id="rId15"/>
    <p:sldId id="713" r:id="rId16"/>
    <p:sldId id="719" r:id="rId17"/>
    <p:sldId id="722" r:id="rId18"/>
    <p:sldId id="588" r:id="rId19"/>
    <p:sldId id="567" r:id="rId20"/>
    <p:sldId id="568" r:id="rId21"/>
    <p:sldId id="573" r:id="rId22"/>
    <p:sldId id="576" r:id="rId23"/>
    <p:sldId id="323" r:id="rId24"/>
    <p:sldId id="309" r:id="rId25"/>
    <p:sldId id="585" r:id="rId26"/>
    <p:sldId id="594" r:id="rId27"/>
    <p:sldId id="695" r:id="rId28"/>
    <p:sldId id="699" r:id="rId29"/>
    <p:sldId id="700" r:id="rId30"/>
    <p:sldId id="703" r:id="rId31"/>
    <p:sldId id="705" r:id="rId32"/>
    <p:sldId id="736" r:id="rId33"/>
    <p:sldId id="590" r:id="rId34"/>
    <p:sldId id="582" r:id="rId35"/>
    <p:sldId id="581" r:id="rId36"/>
    <p:sldId id="617" r:id="rId37"/>
    <p:sldId id="612" r:id="rId38"/>
    <p:sldId id="570" r:id="rId39"/>
    <p:sldId id="595" r:id="rId40"/>
    <p:sldId id="600" r:id="rId41"/>
    <p:sldId id="601" r:id="rId42"/>
    <p:sldId id="604" r:id="rId43"/>
    <p:sldId id="602" r:id="rId44"/>
    <p:sldId id="603" r:id="rId45"/>
    <p:sldId id="605" r:id="rId46"/>
    <p:sldId id="607" r:id="rId47"/>
    <p:sldId id="572" r:id="rId48"/>
    <p:sldId id="569" r:id="rId49"/>
    <p:sldId id="592" r:id="rId50"/>
    <p:sldId id="587" r:id="rId51"/>
    <p:sldId id="593" r:id="rId52"/>
    <p:sldId id="574" r:id="rId53"/>
    <p:sldId id="577" r:id="rId54"/>
    <p:sldId id="732" r:id="rId55"/>
    <p:sldId id="263" r:id="rId56"/>
    <p:sldId id="737" r:id="rId57"/>
    <p:sldId id="738" r:id="rId58"/>
    <p:sldId id="739" r:id="rId59"/>
    <p:sldId id="740" r:id="rId60"/>
    <p:sldId id="741" r:id="rId61"/>
    <p:sldId id="742" r:id="rId62"/>
    <p:sldId id="743" r:id="rId63"/>
    <p:sldId id="744" r:id="rId64"/>
    <p:sldId id="745" r:id="rId65"/>
    <p:sldId id="746" r:id="rId66"/>
    <p:sldId id="566" r:id="rId67"/>
    <p:sldId id="706" r:id="rId68"/>
    <p:sldId id="267" r:id="rId69"/>
    <p:sldId id="556" r:id="rId70"/>
    <p:sldId id="747"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7395EB-FCA1-42A8-850C-EA14F8DFA23A}" v="40" dt="2026-10-09T10:26:33.1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19" autoAdjust="0"/>
    <p:restoredTop sz="94641" autoAdjust="0"/>
  </p:normalViewPr>
  <p:slideViewPr>
    <p:cSldViewPr snapToObjects="1">
      <p:cViewPr varScale="1">
        <p:scale>
          <a:sx n="75" d="100"/>
          <a:sy n="75" d="100"/>
        </p:scale>
        <p:origin x="355" y="43"/>
      </p:cViewPr>
      <p:guideLst>
        <p:guide orient="horz" pos="2160"/>
        <p:guide pos="3840"/>
      </p:guideLst>
    </p:cSldViewPr>
  </p:slideViewPr>
  <p:outlineViewPr>
    <p:cViewPr>
      <p:scale>
        <a:sx n="33" d="100"/>
        <a:sy n="33" d="100"/>
      </p:scale>
      <p:origin x="0" y="-63034"/>
    </p:cViewPr>
  </p:outlineViewPr>
  <p:notesTextViewPr>
    <p:cViewPr>
      <p:scale>
        <a:sx n="100" d="100"/>
        <a:sy n="100" d="100"/>
      </p:scale>
      <p:origin x="0" y="0"/>
    </p:cViewPr>
  </p:notesTextViewPr>
  <p:sorterViewPr>
    <p:cViewPr>
      <p:scale>
        <a:sx n="98" d="100"/>
        <a:sy n="98" d="100"/>
      </p:scale>
      <p:origin x="0" y="-20669"/>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dirty="0"/>
          </a:p>
        </p:txBody>
      </p:sp>
      <p:sp>
        <p:nvSpPr>
          <p:cNvPr id="30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307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p:spPr>
        <p:txBody>
          <a:bodyPr/>
          <a:lstStyle/>
          <a:p>
            <a:endParaRPr lang="en-ZA" dirty="0"/>
          </a:p>
        </p:txBody>
      </p:sp>
      <p:sp>
        <p:nvSpPr>
          <p:cNvPr id="30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5BEEC8C-EA8E-6F4E-85AD-9D208C246378}" type="slidenum">
              <a:rPr lang="en-US"/>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09" charset="0"/>
        <a:ea typeface="+mn-ea"/>
        <a:cs typeface="+mn-cs"/>
      </a:defRPr>
    </a:lvl1pPr>
    <a:lvl2pPr marL="457200" algn="l" rtl="0" fontAlgn="base">
      <a:spcBef>
        <a:spcPct val="30000"/>
      </a:spcBef>
      <a:spcAft>
        <a:spcPct val="0"/>
      </a:spcAft>
      <a:defRPr sz="1200" kern="1200">
        <a:solidFill>
          <a:schemeClr val="tx1"/>
        </a:solidFill>
        <a:latin typeface="Times New Roman" pitchFamily="-109" charset="0"/>
        <a:ea typeface="ＭＳ Ｐゴシック" pitchFamily="-109" charset="-128"/>
        <a:cs typeface="+mn-cs"/>
      </a:defRPr>
    </a:lvl2pPr>
    <a:lvl3pPr marL="914400" algn="l" rtl="0" fontAlgn="base">
      <a:spcBef>
        <a:spcPct val="30000"/>
      </a:spcBef>
      <a:spcAft>
        <a:spcPct val="0"/>
      </a:spcAft>
      <a:defRPr sz="1200" kern="1200">
        <a:solidFill>
          <a:schemeClr val="tx1"/>
        </a:solidFill>
        <a:latin typeface="Times New Roman" pitchFamily="-109" charset="0"/>
        <a:ea typeface="ＭＳ Ｐゴシック" pitchFamily="-109" charset="-128"/>
        <a:cs typeface="+mn-cs"/>
      </a:defRPr>
    </a:lvl3pPr>
    <a:lvl4pPr marL="1371600" algn="l" rtl="0" fontAlgn="base">
      <a:spcBef>
        <a:spcPct val="30000"/>
      </a:spcBef>
      <a:spcAft>
        <a:spcPct val="0"/>
      </a:spcAft>
      <a:defRPr sz="1200" kern="1200">
        <a:solidFill>
          <a:schemeClr val="tx1"/>
        </a:solidFill>
        <a:latin typeface="Times New Roman" pitchFamily="-109" charset="0"/>
        <a:ea typeface="ＭＳ Ｐゴシック" pitchFamily="-109" charset="-128"/>
        <a:cs typeface="+mn-cs"/>
      </a:defRPr>
    </a:lvl4pPr>
    <a:lvl5pPr marL="1828800" algn="l" rtl="0" fontAlgn="base">
      <a:spcBef>
        <a:spcPct val="30000"/>
      </a:spcBef>
      <a:spcAft>
        <a:spcPct val="0"/>
      </a:spcAft>
      <a:defRPr sz="1200" kern="1200">
        <a:solidFill>
          <a:schemeClr val="tx1"/>
        </a:solidFill>
        <a:latin typeface="Times New Roman" pitchFamily="-109" charset="0"/>
        <a:ea typeface="ＭＳ Ｐゴシック" pitchFamily="-109"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B4AB09-805E-B948-B65F-45C731901341}" type="slidenum">
              <a:rPr lang="en-US"/>
              <a:pPr/>
              <a:t>1</a:t>
            </a:fld>
            <a:endParaRPr lang="en-US" dirty="0"/>
          </a:p>
        </p:txBody>
      </p:sp>
      <p:sp>
        <p:nvSpPr>
          <p:cNvPr id="4098" name="Rectangle 2"/>
          <p:cNvSpPr>
            <a:spLocks noGrp="1" noRot="1" noChangeAspect="1" noChangeArrowheads="1" noTextEdit="1"/>
          </p:cNvSpPr>
          <p:nvPr>
            <p:ph type="sldImg"/>
          </p:nvPr>
        </p:nvSpPr>
        <p:spPr>
          <a:xfrm>
            <a:off x="381000" y="685800"/>
            <a:ext cx="6096000" cy="3429000"/>
          </a:xfrm>
          <a:ln/>
        </p:spPr>
        <p:txBody>
          <a:bodyPr/>
          <a:lstStyle/>
          <a:p>
            <a:endParaRPr lang="en-ZA" dirty="0"/>
          </a:p>
        </p:txBody>
      </p:sp>
      <p:sp>
        <p:nvSpPr>
          <p:cNvPr id="4099" name="Rectangle 3"/>
          <p:cNvSpPr>
            <a:spLocks noGrp="1" noChangeArrowheads="1"/>
          </p:cNvSpPr>
          <p:nvPr>
            <p:ph type="body" idx="1"/>
          </p:nvPr>
        </p:nvSpPr>
        <p:spPr/>
        <p:txBody>
          <a:bodyPr/>
          <a:lstStyle/>
          <a:p>
            <a:endParaRPr lang="en-US" dirty="0"/>
          </a:p>
          <a:p>
            <a:endParaRPr lang="en-US" dirty="0"/>
          </a:p>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2</a:t>
            </a:fld>
            <a:endParaRPr lang="en-US" dirty="0"/>
          </a:p>
        </p:txBody>
      </p:sp>
    </p:spTree>
    <p:extLst>
      <p:ext uri="{BB962C8B-B14F-4D97-AF65-F5344CB8AC3E}">
        <p14:creationId xmlns:p14="http://schemas.microsoft.com/office/powerpoint/2010/main" val="2230703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3</a:t>
            </a:fld>
            <a:endParaRPr lang="en-US" dirty="0"/>
          </a:p>
        </p:txBody>
      </p:sp>
    </p:spTree>
    <p:extLst>
      <p:ext uri="{BB962C8B-B14F-4D97-AF65-F5344CB8AC3E}">
        <p14:creationId xmlns:p14="http://schemas.microsoft.com/office/powerpoint/2010/main" val="1232292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4</a:t>
            </a:fld>
            <a:endParaRPr lang="en-US" dirty="0"/>
          </a:p>
        </p:txBody>
      </p:sp>
    </p:spTree>
    <p:extLst>
      <p:ext uri="{BB962C8B-B14F-4D97-AF65-F5344CB8AC3E}">
        <p14:creationId xmlns:p14="http://schemas.microsoft.com/office/powerpoint/2010/main" val="2340171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5</a:t>
            </a:fld>
            <a:endParaRPr lang="en-US" dirty="0"/>
          </a:p>
        </p:txBody>
      </p:sp>
    </p:spTree>
    <p:extLst>
      <p:ext uri="{BB962C8B-B14F-4D97-AF65-F5344CB8AC3E}">
        <p14:creationId xmlns:p14="http://schemas.microsoft.com/office/powerpoint/2010/main" val="2958376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6</a:t>
            </a:fld>
            <a:endParaRPr lang="en-US" dirty="0"/>
          </a:p>
        </p:txBody>
      </p:sp>
    </p:spTree>
    <p:extLst>
      <p:ext uri="{BB962C8B-B14F-4D97-AF65-F5344CB8AC3E}">
        <p14:creationId xmlns:p14="http://schemas.microsoft.com/office/powerpoint/2010/main" val="4149032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B4AB09-805E-B948-B65F-45C731901341}" type="slidenum">
              <a:rPr lang="en-US"/>
              <a:pPr/>
              <a:t>7</a:t>
            </a:fld>
            <a:endParaRPr lang="en-US" dirty="0"/>
          </a:p>
        </p:txBody>
      </p:sp>
      <p:sp>
        <p:nvSpPr>
          <p:cNvPr id="4098" name="Rectangle 2"/>
          <p:cNvSpPr>
            <a:spLocks noGrp="1" noRot="1" noChangeAspect="1" noChangeArrowheads="1" noTextEdit="1"/>
          </p:cNvSpPr>
          <p:nvPr>
            <p:ph type="sldImg"/>
          </p:nvPr>
        </p:nvSpPr>
        <p:spPr>
          <a:xfrm>
            <a:off x="381000" y="685800"/>
            <a:ext cx="6096000" cy="3429000"/>
          </a:xfrm>
          <a:ln/>
        </p:spPr>
        <p:txBody>
          <a:bodyPr/>
          <a:lstStyle/>
          <a:p>
            <a:endParaRPr lang="en-ZA" dirty="0"/>
          </a:p>
        </p:txBody>
      </p:sp>
      <p:sp>
        <p:nvSpPr>
          <p:cNvPr id="4099" name="Rectangle 3"/>
          <p:cNvSpPr>
            <a:spLocks noGrp="1" noChangeArrowheads="1"/>
          </p:cNvSpPr>
          <p:nvPr>
            <p:ph type="body" idx="1"/>
          </p:nvPr>
        </p:nvSpPr>
        <p:spPr/>
        <p:txBody>
          <a:bodyPr/>
          <a:lstStyle/>
          <a:p>
            <a:endParaRPr lang="en-US" dirty="0"/>
          </a:p>
          <a:p>
            <a:endParaRPr lang="en-US" dirty="0"/>
          </a:p>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8</a:t>
            </a:fld>
            <a:endParaRPr lang="en-US" dirty="0"/>
          </a:p>
        </p:txBody>
      </p:sp>
    </p:spTree>
    <p:extLst>
      <p:ext uri="{BB962C8B-B14F-4D97-AF65-F5344CB8AC3E}">
        <p14:creationId xmlns:p14="http://schemas.microsoft.com/office/powerpoint/2010/main" val="485745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9</a:t>
            </a:fld>
            <a:endParaRPr lang="en-US" dirty="0"/>
          </a:p>
        </p:txBody>
      </p:sp>
    </p:spTree>
    <p:extLst>
      <p:ext uri="{BB962C8B-B14F-4D97-AF65-F5344CB8AC3E}">
        <p14:creationId xmlns:p14="http://schemas.microsoft.com/office/powerpoint/2010/main" val="703296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10</a:t>
            </a:fld>
            <a:endParaRPr lang="en-US" dirty="0"/>
          </a:p>
        </p:txBody>
      </p:sp>
    </p:spTree>
    <p:extLst>
      <p:ext uri="{BB962C8B-B14F-4D97-AF65-F5344CB8AC3E}">
        <p14:creationId xmlns:p14="http://schemas.microsoft.com/office/powerpoint/2010/main" val="2862003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11</a:t>
            </a:fld>
            <a:endParaRPr lang="en-US" dirty="0"/>
          </a:p>
        </p:txBody>
      </p:sp>
    </p:spTree>
    <p:extLst>
      <p:ext uri="{BB962C8B-B14F-4D97-AF65-F5344CB8AC3E}">
        <p14:creationId xmlns:p14="http://schemas.microsoft.com/office/powerpoint/2010/main" val="3411537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12</a:t>
            </a:fld>
            <a:endParaRPr lang="en-US" dirty="0"/>
          </a:p>
        </p:txBody>
      </p:sp>
    </p:spTree>
    <p:extLst>
      <p:ext uri="{BB962C8B-B14F-4D97-AF65-F5344CB8AC3E}">
        <p14:creationId xmlns:p14="http://schemas.microsoft.com/office/powerpoint/2010/main" val="4022496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13</a:t>
            </a:fld>
            <a:endParaRPr lang="en-US" dirty="0"/>
          </a:p>
        </p:txBody>
      </p:sp>
    </p:spTree>
    <p:extLst>
      <p:ext uri="{BB962C8B-B14F-4D97-AF65-F5344CB8AC3E}">
        <p14:creationId xmlns:p14="http://schemas.microsoft.com/office/powerpoint/2010/main" val="3878099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txBody>
          <a:bodyPr/>
          <a:lstStyle/>
          <a:p>
            <a:endParaRPr lang="en-ZA" dirty="0"/>
          </a:p>
        </p:txBody>
      </p:sp>
      <p:sp>
        <p:nvSpPr>
          <p:cNvPr id="3" name="Notes Placeholder 2"/>
          <p:cNvSpPr>
            <a:spLocks noGrp="1"/>
          </p:cNvSpPr>
          <p:nvPr>
            <p:ph type="body" sz="quarter" idx="3"/>
          </p:nvPr>
        </p:nvSpPr>
        <p:spPr/>
        <p:txBody>
          <a:bodyPr/>
          <a:lstStyle/>
          <a:p>
            <a:r>
              <a:rPr dirty="0"/>
              <a:t>Introduce the topic. Emphasize importance of updating practice based on latest WHO and national guidelines.</a:t>
            </a:r>
          </a:p>
        </p:txBody>
      </p:sp>
      <p:sp>
        <p:nvSpPr>
          <p:cNvPr id="4" name="Slide Number Placeholder 3"/>
          <p:cNvSpPr>
            <a:spLocks noGrp="1"/>
          </p:cNvSpPr>
          <p:nvPr>
            <p:ph type="sldNum" sz="quarter" idx="5"/>
          </p:nvPr>
        </p:nvSpPr>
        <p:spPr/>
        <p:txBody>
          <a:bodyPr/>
          <a:lstStyle/>
          <a:p>
            <a:endParaRPr lang="en-ZA" dirty="0"/>
          </a:p>
        </p:txBody>
      </p:sp>
    </p:spTree>
    <p:extLst>
      <p:ext uri="{BB962C8B-B14F-4D97-AF65-F5344CB8AC3E}">
        <p14:creationId xmlns:p14="http://schemas.microsoft.com/office/powerpoint/2010/main" val="1117714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txBody>
          <a:bodyPr/>
          <a:lstStyle/>
          <a:p>
            <a:endParaRPr lang="en-ZA" dirty="0"/>
          </a:p>
        </p:txBody>
      </p:sp>
      <p:sp>
        <p:nvSpPr>
          <p:cNvPr id="3" name="Notes Placeholder 2"/>
          <p:cNvSpPr>
            <a:spLocks noGrp="1"/>
          </p:cNvSpPr>
          <p:nvPr>
            <p:ph type="body" sz="quarter" idx="3"/>
          </p:nvPr>
        </p:nvSpPr>
        <p:spPr/>
        <p:txBody>
          <a:bodyPr/>
          <a:lstStyle/>
          <a:p>
            <a:r>
              <a:rPr dirty="0"/>
              <a:t>Emphasize shift to HPV testing for greater accuracy and longer screening intervals.</a:t>
            </a:r>
          </a:p>
        </p:txBody>
      </p:sp>
      <p:sp>
        <p:nvSpPr>
          <p:cNvPr id="4" name="Slide Number Placeholder 3"/>
          <p:cNvSpPr>
            <a:spLocks noGrp="1"/>
          </p:cNvSpPr>
          <p:nvPr>
            <p:ph type="sldNum" sz="quarter" idx="5"/>
          </p:nvPr>
        </p:nvSpPr>
        <p:spPr/>
        <p:txBody>
          <a:bodyPr/>
          <a:lstStyle/>
          <a:p>
            <a:endParaRPr lang="en-ZA" dirty="0"/>
          </a:p>
        </p:txBody>
      </p:sp>
    </p:spTree>
    <p:extLst>
      <p:ext uri="{BB962C8B-B14F-4D97-AF65-F5344CB8AC3E}">
        <p14:creationId xmlns:p14="http://schemas.microsoft.com/office/powerpoint/2010/main" val="4764856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txBody>
          <a:bodyPr/>
          <a:lstStyle/>
          <a:p>
            <a:endParaRPr lang="en-ZA" dirty="0"/>
          </a:p>
        </p:txBody>
      </p:sp>
      <p:sp>
        <p:nvSpPr>
          <p:cNvPr id="3" name="Notes Placeholder 2"/>
          <p:cNvSpPr>
            <a:spLocks noGrp="1"/>
          </p:cNvSpPr>
          <p:nvPr>
            <p:ph type="body" sz="quarter" idx="3"/>
          </p:nvPr>
        </p:nvSpPr>
        <p:spPr/>
        <p:txBody>
          <a:bodyPr/>
          <a:lstStyle/>
          <a:p>
            <a:r>
              <a:rPr dirty="0"/>
              <a:t>Underscore the importance of completing all 3 doses in immunocompromised populations.</a:t>
            </a:r>
          </a:p>
        </p:txBody>
      </p:sp>
      <p:sp>
        <p:nvSpPr>
          <p:cNvPr id="4" name="Slide Number Placeholder 3"/>
          <p:cNvSpPr>
            <a:spLocks noGrp="1"/>
          </p:cNvSpPr>
          <p:nvPr>
            <p:ph type="sldNum" sz="quarter" idx="5"/>
          </p:nvPr>
        </p:nvSpPr>
        <p:spPr/>
        <p:txBody>
          <a:bodyPr/>
          <a:lstStyle/>
          <a:p>
            <a:endParaRPr lang="en-ZA" dirty="0"/>
          </a:p>
        </p:txBody>
      </p:sp>
    </p:spTree>
    <p:extLst>
      <p:ext uri="{BB962C8B-B14F-4D97-AF65-F5344CB8AC3E}">
        <p14:creationId xmlns:p14="http://schemas.microsoft.com/office/powerpoint/2010/main" val="1019920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18</a:t>
            </a:fld>
            <a:endParaRPr lang="en-US" dirty="0"/>
          </a:p>
        </p:txBody>
      </p:sp>
    </p:spTree>
    <p:extLst>
      <p:ext uri="{BB962C8B-B14F-4D97-AF65-F5344CB8AC3E}">
        <p14:creationId xmlns:p14="http://schemas.microsoft.com/office/powerpoint/2010/main" val="1878869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19</a:t>
            </a:fld>
            <a:endParaRPr lang="en-US" dirty="0"/>
          </a:p>
        </p:txBody>
      </p:sp>
    </p:spTree>
    <p:extLst>
      <p:ext uri="{BB962C8B-B14F-4D97-AF65-F5344CB8AC3E}">
        <p14:creationId xmlns:p14="http://schemas.microsoft.com/office/powerpoint/2010/main" val="18082989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20</a:t>
            </a:fld>
            <a:endParaRPr lang="en-US" dirty="0"/>
          </a:p>
        </p:txBody>
      </p:sp>
    </p:spTree>
    <p:extLst>
      <p:ext uri="{BB962C8B-B14F-4D97-AF65-F5344CB8AC3E}">
        <p14:creationId xmlns:p14="http://schemas.microsoft.com/office/powerpoint/2010/main" val="1708677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21</a:t>
            </a:fld>
            <a:endParaRPr lang="en-US" dirty="0"/>
          </a:p>
        </p:txBody>
      </p:sp>
    </p:spTree>
    <p:extLst>
      <p:ext uri="{BB962C8B-B14F-4D97-AF65-F5344CB8AC3E}">
        <p14:creationId xmlns:p14="http://schemas.microsoft.com/office/powerpoint/2010/main" val="1780583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22</a:t>
            </a:fld>
            <a:endParaRPr lang="en-US" dirty="0"/>
          </a:p>
        </p:txBody>
      </p:sp>
    </p:spTree>
    <p:extLst>
      <p:ext uri="{BB962C8B-B14F-4D97-AF65-F5344CB8AC3E}">
        <p14:creationId xmlns:p14="http://schemas.microsoft.com/office/powerpoint/2010/main" val="3987583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0FDB722F-6B5C-4747-F88B-ED0D4609ED7D}"/>
              </a:ext>
            </a:extLst>
          </p:cNvPr>
          <p:cNvSpPr>
            <a:spLocks noGrp="1" noRot="1" noChangeAspect="1" noChangeArrowheads="1" noTextEdit="1"/>
          </p:cNvSpPr>
          <p:nvPr>
            <p:ph type="sldImg"/>
          </p:nvPr>
        </p:nvSpPr>
        <p:spPr>
          <a:xfrm>
            <a:off x="381000" y="685800"/>
            <a:ext cx="6096000" cy="3429000"/>
          </a:xfrm>
          <a:ln/>
        </p:spPr>
        <p:txBody>
          <a:bodyPr/>
          <a:lstStyle/>
          <a:p>
            <a:endParaRPr lang="en-ZA" dirty="0"/>
          </a:p>
        </p:txBody>
      </p:sp>
      <p:sp>
        <p:nvSpPr>
          <p:cNvPr id="38915" name="Notes Placeholder 2">
            <a:extLst>
              <a:ext uri="{FF2B5EF4-FFF2-40B4-BE49-F238E27FC236}">
                <a16:creationId xmlns:a16="http://schemas.microsoft.com/office/drawing/2014/main" id="{56A8AED4-0362-3095-01F9-836B5E898BB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dirty="0">
              <a:latin typeface="Arial" panose="020B0604020202020204" pitchFamily="34" charset="0"/>
              <a:ea typeface="Geneva"/>
            </a:endParaRPr>
          </a:p>
        </p:txBody>
      </p:sp>
      <p:sp>
        <p:nvSpPr>
          <p:cNvPr id="38916" name="Slide Number Placeholder 3">
            <a:extLst>
              <a:ext uri="{FF2B5EF4-FFF2-40B4-BE49-F238E27FC236}">
                <a16:creationId xmlns:a16="http://schemas.microsoft.com/office/drawing/2014/main" id="{7847EFD2-3D35-8CD4-8554-E7FD0CE8933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spcBef>
                <a:spcPct val="30000"/>
              </a:spcBef>
              <a:defRPr sz="1200">
                <a:solidFill>
                  <a:schemeClr val="tx1"/>
                </a:solidFill>
                <a:latin typeface="Arial" panose="020B0604020202020204" pitchFamily="34" charset="0"/>
                <a:ea typeface="Geneva"/>
                <a:cs typeface="Geneva"/>
              </a:defRPr>
            </a:lvl1pPr>
            <a:lvl2pPr marL="742950" indent="-285750" defTabSz="933450">
              <a:spcBef>
                <a:spcPct val="30000"/>
              </a:spcBef>
              <a:defRPr sz="1200">
                <a:solidFill>
                  <a:schemeClr val="tx1"/>
                </a:solidFill>
                <a:latin typeface="Arial" panose="020B0604020202020204" pitchFamily="34" charset="0"/>
                <a:ea typeface="Geneva"/>
                <a:cs typeface="Geneva"/>
              </a:defRPr>
            </a:lvl2pPr>
            <a:lvl3pPr marL="1143000" indent="-228600" defTabSz="933450">
              <a:spcBef>
                <a:spcPct val="30000"/>
              </a:spcBef>
              <a:defRPr sz="1200">
                <a:solidFill>
                  <a:schemeClr val="tx1"/>
                </a:solidFill>
                <a:latin typeface="Arial" panose="020B0604020202020204" pitchFamily="34" charset="0"/>
                <a:ea typeface="Geneva"/>
                <a:cs typeface="Geneva"/>
              </a:defRPr>
            </a:lvl3pPr>
            <a:lvl4pPr marL="1600200" indent="-228600" defTabSz="933450">
              <a:spcBef>
                <a:spcPct val="30000"/>
              </a:spcBef>
              <a:defRPr sz="1200">
                <a:solidFill>
                  <a:schemeClr val="tx1"/>
                </a:solidFill>
                <a:latin typeface="Arial" panose="020B0604020202020204" pitchFamily="34" charset="0"/>
                <a:ea typeface="Geneva"/>
                <a:cs typeface="Geneva"/>
              </a:defRPr>
            </a:lvl4pPr>
            <a:lvl5pPr marL="2057400" indent="-228600" defTabSz="933450">
              <a:spcBef>
                <a:spcPct val="30000"/>
              </a:spcBef>
              <a:defRPr sz="1200">
                <a:solidFill>
                  <a:schemeClr val="tx1"/>
                </a:solidFill>
                <a:latin typeface="Arial" panose="020B0604020202020204" pitchFamily="34" charset="0"/>
                <a:ea typeface="Geneva"/>
                <a:cs typeface="Geneva"/>
              </a:defRPr>
            </a:lvl5pPr>
            <a:lvl6pPr marL="2514600" indent="-228600" defTabSz="933450" eaLnBrk="0" fontAlgn="base" hangingPunct="0">
              <a:spcBef>
                <a:spcPct val="30000"/>
              </a:spcBef>
              <a:spcAft>
                <a:spcPct val="0"/>
              </a:spcAft>
              <a:defRPr sz="1200">
                <a:solidFill>
                  <a:schemeClr val="tx1"/>
                </a:solidFill>
                <a:latin typeface="Arial" panose="020B0604020202020204" pitchFamily="34" charset="0"/>
                <a:ea typeface="Geneva"/>
                <a:cs typeface="Geneva"/>
              </a:defRPr>
            </a:lvl6pPr>
            <a:lvl7pPr marL="2971800" indent="-228600" defTabSz="933450" eaLnBrk="0" fontAlgn="base" hangingPunct="0">
              <a:spcBef>
                <a:spcPct val="30000"/>
              </a:spcBef>
              <a:spcAft>
                <a:spcPct val="0"/>
              </a:spcAft>
              <a:defRPr sz="1200">
                <a:solidFill>
                  <a:schemeClr val="tx1"/>
                </a:solidFill>
                <a:latin typeface="Arial" panose="020B0604020202020204" pitchFamily="34" charset="0"/>
                <a:ea typeface="Geneva"/>
                <a:cs typeface="Geneva"/>
              </a:defRPr>
            </a:lvl7pPr>
            <a:lvl8pPr marL="3429000" indent="-228600" defTabSz="933450" eaLnBrk="0" fontAlgn="base" hangingPunct="0">
              <a:spcBef>
                <a:spcPct val="30000"/>
              </a:spcBef>
              <a:spcAft>
                <a:spcPct val="0"/>
              </a:spcAft>
              <a:defRPr sz="1200">
                <a:solidFill>
                  <a:schemeClr val="tx1"/>
                </a:solidFill>
                <a:latin typeface="Arial" panose="020B0604020202020204" pitchFamily="34" charset="0"/>
                <a:ea typeface="Geneva"/>
                <a:cs typeface="Geneva"/>
              </a:defRPr>
            </a:lvl8pPr>
            <a:lvl9pPr marL="3886200" indent="-228600" defTabSz="933450" eaLnBrk="0" fontAlgn="base" hangingPunct="0">
              <a:spcBef>
                <a:spcPct val="30000"/>
              </a:spcBef>
              <a:spcAft>
                <a:spcPct val="0"/>
              </a:spcAft>
              <a:defRPr sz="1200">
                <a:solidFill>
                  <a:schemeClr val="tx1"/>
                </a:solidFill>
                <a:latin typeface="Arial" panose="020B0604020202020204" pitchFamily="34" charset="0"/>
                <a:ea typeface="Geneva"/>
                <a:cs typeface="Geneva"/>
              </a:defRPr>
            </a:lvl9pPr>
          </a:lstStyle>
          <a:p>
            <a:pPr>
              <a:spcBef>
                <a:spcPct val="0"/>
              </a:spcBef>
            </a:pPr>
            <a:fld id="{7CE8B951-2B12-4184-96DB-A9613BD13C9A}" type="slidenum">
              <a:rPr lang="en-US" altLang="en-US"/>
              <a:pPr>
                <a:spcBef>
                  <a:spcPct val="0"/>
                </a:spcBef>
              </a:pPr>
              <a:t>23</a:t>
            </a:fld>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3D156BD4-5C08-8A9A-816D-4105A1BF1D4E}"/>
              </a:ext>
            </a:extLst>
          </p:cNvPr>
          <p:cNvSpPr>
            <a:spLocks noGrp="1" noRot="1" noChangeAspect="1" noChangeArrowheads="1" noTextEdit="1"/>
          </p:cNvSpPr>
          <p:nvPr>
            <p:ph type="sldImg"/>
          </p:nvPr>
        </p:nvSpPr>
        <p:spPr>
          <a:xfrm>
            <a:off x="381000" y="685800"/>
            <a:ext cx="6096000" cy="3429000"/>
          </a:xfrm>
          <a:ln/>
        </p:spPr>
        <p:txBody>
          <a:bodyPr/>
          <a:lstStyle/>
          <a:p>
            <a:endParaRPr lang="en-ZA" dirty="0"/>
          </a:p>
        </p:txBody>
      </p:sp>
      <p:sp>
        <p:nvSpPr>
          <p:cNvPr id="40963" name="Notes Placeholder 2">
            <a:extLst>
              <a:ext uri="{FF2B5EF4-FFF2-40B4-BE49-F238E27FC236}">
                <a16:creationId xmlns:a16="http://schemas.microsoft.com/office/drawing/2014/main" id="{C81FE4A6-AE36-E86E-C1EA-3F981DE34D9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ZA" altLang="en-US" dirty="0">
              <a:latin typeface="Arial" panose="020B0604020202020204" pitchFamily="34" charset="0"/>
              <a:ea typeface="Geneva"/>
            </a:endParaRPr>
          </a:p>
        </p:txBody>
      </p:sp>
      <p:sp>
        <p:nvSpPr>
          <p:cNvPr id="40964" name="Slide Number Placeholder 3">
            <a:extLst>
              <a:ext uri="{FF2B5EF4-FFF2-40B4-BE49-F238E27FC236}">
                <a16:creationId xmlns:a16="http://schemas.microsoft.com/office/drawing/2014/main" id="{3549AC15-0531-99CC-ADDD-EE078E2D9E4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spcBef>
                <a:spcPct val="30000"/>
              </a:spcBef>
              <a:defRPr sz="1200">
                <a:solidFill>
                  <a:schemeClr val="tx1"/>
                </a:solidFill>
                <a:latin typeface="Arial" panose="020B0604020202020204" pitchFamily="34" charset="0"/>
                <a:ea typeface="Geneva"/>
                <a:cs typeface="Geneva"/>
              </a:defRPr>
            </a:lvl1pPr>
            <a:lvl2pPr marL="742950" indent="-285750" defTabSz="933450">
              <a:spcBef>
                <a:spcPct val="30000"/>
              </a:spcBef>
              <a:defRPr sz="1200">
                <a:solidFill>
                  <a:schemeClr val="tx1"/>
                </a:solidFill>
                <a:latin typeface="Arial" panose="020B0604020202020204" pitchFamily="34" charset="0"/>
                <a:ea typeface="Geneva"/>
                <a:cs typeface="Geneva"/>
              </a:defRPr>
            </a:lvl2pPr>
            <a:lvl3pPr marL="1143000" indent="-228600" defTabSz="933450">
              <a:spcBef>
                <a:spcPct val="30000"/>
              </a:spcBef>
              <a:defRPr sz="1200">
                <a:solidFill>
                  <a:schemeClr val="tx1"/>
                </a:solidFill>
                <a:latin typeface="Arial" panose="020B0604020202020204" pitchFamily="34" charset="0"/>
                <a:ea typeface="Geneva"/>
                <a:cs typeface="Geneva"/>
              </a:defRPr>
            </a:lvl3pPr>
            <a:lvl4pPr marL="1600200" indent="-228600" defTabSz="933450">
              <a:spcBef>
                <a:spcPct val="30000"/>
              </a:spcBef>
              <a:defRPr sz="1200">
                <a:solidFill>
                  <a:schemeClr val="tx1"/>
                </a:solidFill>
                <a:latin typeface="Arial" panose="020B0604020202020204" pitchFamily="34" charset="0"/>
                <a:ea typeface="Geneva"/>
                <a:cs typeface="Geneva"/>
              </a:defRPr>
            </a:lvl4pPr>
            <a:lvl5pPr marL="2057400" indent="-228600" defTabSz="933450">
              <a:spcBef>
                <a:spcPct val="30000"/>
              </a:spcBef>
              <a:defRPr sz="1200">
                <a:solidFill>
                  <a:schemeClr val="tx1"/>
                </a:solidFill>
                <a:latin typeface="Arial" panose="020B0604020202020204" pitchFamily="34" charset="0"/>
                <a:ea typeface="Geneva"/>
                <a:cs typeface="Geneva"/>
              </a:defRPr>
            </a:lvl5pPr>
            <a:lvl6pPr marL="2514600" indent="-228600" defTabSz="933450" eaLnBrk="0" fontAlgn="base" hangingPunct="0">
              <a:spcBef>
                <a:spcPct val="30000"/>
              </a:spcBef>
              <a:spcAft>
                <a:spcPct val="0"/>
              </a:spcAft>
              <a:defRPr sz="1200">
                <a:solidFill>
                  <a:schemeClr val="tx1"/>
                </a:solidFill>
                <a:latin typeface="Arial" panose="020B0604020202020204" pitchFamily="34" charset="0"/>
                <a:ea typeface="Geneva"/>
                <a:cs typeface="Geneva"/>
              </a:defRPr>
            </a:lvl6pPr>
            <a:lvl7pPr marL="2971800" indent="-228600" defTabSz="933450" eaLnBrk="0" fontAlgn="base" hangingPunct="0">
              <a:spcBef>
                <a:spcPct val="30000"/>
              </a:spcBef>
              <a:spcAft>
                <a:spcPct val="0"/>
              </a:spcAft>
              <a:defRPr sz="1200">
                <a:solidFill>
                  <a:schemeClr val="tx1"/>
                </a:solidFill>
                <a:latin typeface="Arial" panose="020B0604020202020204" pitchFamily="34" charset="0"/>
                <a:ea typeface="Geneva"/>
                <a:cs typeface="Geneva"/>
              </a:defRPr>
            </a:lvl7pPr>
            <a:lvl8pPr marL="3429000" indent="-228600" defTabSz="933450" eaLnBrk="0" fontAlgn="base" hangingPunct="0">
              <a:spcBef>
                <a:spcPct val="30000"/>
              </a:spcBef>
              <a:spcAft>
                <a:spcPct val="0"/>
              </a:spcAft>
              <a:defRPr sz="1200">
                <a:solidFill>
                  <a:schemeClr val="tx1"/>
                </a:solidFill>
                <a:latin typeface="Arial" panose="020B0604020202020204" pitchFamily="34" charset="0"/>
                <a:ea typeface="Geneva"/>
                <a:cs typeface="Geneva"/>
              </a:defRPr>
            </a:lvl8pPr>
            <a:lvl9pPr marL="3886200" indent="-228600" defTabSz="933450" eaLnBrk="0" fontAlgn="base" hangingPunct="0">
              <a:spcBef>
                <a:spcPct val="30000"/>
              </a:spcBef>
              <a:spcAft>
                <a:spcPct val="0"/>
              </a:spcAft>
              <a:defRPr sz="1200">
                <a:solidFill>
                  <a:schemeClr val="tx1"/>
                </a:solidFill>
                <a:latin typeface="Arial" panose="020B0604020202020204" pitchFamily="34" charset="0"/>
                <a:ea typeface="Geneva"/>
                <a:cs typeface="Geneva"/>
              </a:defRPr>
            </a:lvl9pPr>
          </a:lstStyle>
          <a:p>
            <a:pPr>
              <a:spcBef>
                <a:spcPct val="0"/>
              </a:spcBef>
            </a:pPr>
            <a:fld id="{926C902D-CC03-44E1-B3C8-2CDE41109C27}" type="slidenum">
              <a:rPr lang="en-US" altLang="en-US"/>
              <a:pPr>
                <a:spcBef>
                  <a:spcPct val="0"/>
                </a:spcBef>
              </a:pPr>
              <a:t>24</a:t>
            </a:fld>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25</a:t>
            </a:fld>
            <a:endParaRPr lang="en-US" dirty="0"/>
          </a:p>
        </p:txBody>
      </p:sp>
    </p:spTree>
    <p:extLst>
      <p:ext uri="{BB962C8B-B14F-4D97-AF65-F5344CB8AC3E}">
        <p14:creationId xmlns:p14="http://schemas.microsoft.com/office/powerpoint/2010/main" val="2712476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26</a:t>
            </a:fld>
            <a:endParaRPr lang="en-US" dirty="0"/>
          </a:p>
        </p:txBody>
      </p:sp>
    </p:spTree>
    <p:extLst>
      <p:ext uri="{BB962C8B-B14F-4D97-AF65-F5344CB8AC3E}">
        <p14:creationId xmlns:p14="http://schemas.microsoft.com/office/powerpoint/2010/main" val="29911943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B4AB09-805E-B948-B65F-45C731901341}" type="slidenum">
              <a:rPr lang="en-US"/>
              <a:pPr/>
              <a:t>27</a:t>
            </a:fld>
            <a:endParaRPr lang="en-US" dirty="0"/>
          </a:p>
        </p:txBody>
      </p:sp>
      <p:sp>
        <p:nvSpPr>
          <p:cNvPr id="4098" name="Rectangle 2"/>
          <p:cNvSpPr>
            <a:spLocks noGrp="1" noRot="1" noChangeAspect="1" noChangeArrowheads="1" noTextEdit="1"/>
          </p:cNvSpPr>
          <p:nvPr>
            <p:ph type="sldImg"/>
          </p:nvPr>
        </p:nvSpPr>
        <p:spPr>
          <a:xfrm>
            <a:off x="381000" y="685800"/>
            <a:ext cx="6096000" cy="3429000"/>
          </a:xfrm>
          <a:ln/>
        </p:spPr>
        <p:txBody>
          <a:bodyPr/>
          <a:lstStyle/>
          <a:p>
            <a:endParaRPr lang="en-ZA" dirty="0"/>
          </a:p>
        </p:txBody>
      </p:sp>
      <p:sp>
        <p:nvSpPr>
          <p:cNvPr id="4099" name="Rectangle 3"/>
          <p:cNvSpPr>
            <a:spLocks noGrp="1" noChangeArrowheads="1"/>
          </p:cNvSpPr>
          <p:nvPr>
            <p:ph type="body" idx="1"/>
          </p:nvPr>
        </p:nvSpPr>
        <p:spPr/>
        <p:txBody>
          <a:bodyPr/>
          <a:lstStyle/>
          <a:p>
            <a:endParaRPr lang="en-US" dirty="0"/>
          </a:p>
          <a:p>
            <a:endParaRPr lang="en-US" dirty="0"/>
          </a:p>
          <a:p>
            <a:endParaRPr lang="en-US" dirty="0"/>
          </a:p>
        </p:txBody>
      </p:sp>
    </p:spTree>
    <p:extLst>
      <p:ext uri="{BB962C8B-B14F-4D97-AF65-F5344CB8AC3E}">
        <p14:creationId xmlns:p14="http://schemas.microsoft.com/office/powerpoint/2010/main" val="33231885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30</a:t>
            </a:fld>
            <a:endParaRPr lang="en-US" dirty="0"/>
          </a:p>
        </p:txBody>
      </p:sp>
    </p:spTree>
    <p:extLst>
      <p:ext uri="{BB962C8B-B14F-4D97-AF65-F5344CB8AC3E}">
        <p14:creationId xmlns:p14="http://schemas.microsoft.com/office/powerpoint/2010/main" val="15322302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8D7C6-A4FB-F803-2666-597833B1D2DB}"/>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51141743-7950-9BDE-01D9-E46876FA3FC5}"/>
              </a:ext>
            </a:extLst>
          </p:cNvPr>
          <p:cNvSpPr>
            <a:spLocks noGrp="1" noChangeArrowheads="1"/>
          </p:cNvSpPr>
          <p:nvPr>
            <p:ph type="sldNum" sz="quarter" idx="5"/>
          </p:nvPr>
        </p:nvSpPr>
        <p:spPr>
          <a:ln/>
        </p:spPr>
        <p:txBody>
          <a:bodyPr/>
          <a:lstStyle/>
          <a:p>
            <a:fld id="{FCB4AB09-805E-B948-B65F-45C731901341}" type="slidenum">
              <a:rPr lang="en-US"/>
              <a:pPr/>
              <a:t>32</a:t>
            </a:fld>
            <a:endParaRPr lang="en-US" dirty="0"/>
          </a:p>
        </p:txBody>
      </p:sp>
      <p:sp>
        <p:nvSpPr>
          <p:cNvPr id="4098" name="Rectangle 2">
            <a:extLst>
              <a:ext uri="{FF2B5EF4-FFF2-40B4-BE49-F238E27FC236}">
                <a16:creationId xmlns:a16="http://schemas.microsoft.com/office/drawing/2014/main" id="{3A5FEB3C-DEA7-9144-E721-DA43B71DBF0F}"/>
              </a:ext>
            </a:extLst>
          </p:cNvPr>
          <p:cNvSpPr>
            <a:spLocks noGrp="1" noRot="1" noChangeAspect="1" noChangeArrowheads="1" noTextEdit="1"/>
          </p:cNvSpPr>
          <p:nvPr>
            <p:ph type="sldImg"/>
          </p:nvPr>
        </p:nvSpPr>
        <p:spPr>
          <a:xfrm>
            <a:off x="381000" y="685800"/>
            <a:ext cx="6096000" cy="3429000"/>
          </a:xfrm>
          <a:ln/>
        </p:spPr>
        <p:txBody>
          <a:bodyPr/>
          <a:lstStyle/>
          <a:p>
            <a:endParaRPr lang="en-ZA" dirty="0"/>
          </a:p>
        </p:txBody>
      </p:sp>
      <p:sp>
        <p:nvSpPr>
          <p:cNvPr id="4099" name="Rectangle 3">
            <a:extLst>
              <a:ext uri="{FF2B5EF4-FFF2-40B4-BE49-F238E27FC236}">
                <a16:creationId xmlns:a16="http://schemas.microsoft.com/office/drawing/2014/main" id="{533C6C04-BE9F-6840-D821-9A49893289FB}"/>
              </a:ext>
            </a:extLst>
          </p:cNvPr>
          <p:cNvSpPr>
            <a:spLocks noGrp="1" noChangeArrowheads="1"/>
          </p:cNvSpPr>
          <p:nvPr>
            <p:ph type="body" idx="1"/>
          </p:nvPr>
        </p:nvSpPr>
        <p:spPr/>
        <p:txBody>
          <a:bodyPr/>
          <a:lstStyle/>
          <a:p>
            <a:endParaRPr lang="en-US" dirty="0"/>
          </a:p>
          <a:p>
            <a:endParaRPr lang="en-US" dirty="0"/>
          </a:p>
          <a:p>
            <a:endParaRPr lang="en-US" dirty="0"/>
          </a:p>
        </p:txBody>
      </p:sp>
    </p:spTree>
    <p:extLst>
      <p:ext uri="{BB962C8B-B14F-4D97-AF65-F5344CB8AC3E}">
        <p14:creationId xmlns:p14="http://schemas.microsoft.com/office/powerpoint/2010/main" val="24764722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33</a:t>
            </a:fld>
            <a:endParaRPr lang="en-US" dirty="0"/>
          </a:p>
        </p:txBody>
      </p:sp>
    </p:spTree>
    <p:extLst>
      <p:ext uri="{BB962C8B-B14F-4D97-AF65-F5344CB8AC3E}">
        <p14:creationId xmlns:p14="http://schemas.microsoft.com/office/powerpoint/2010/main" val="13709735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34</a:t>
            </a:fld>
            <a:endParaRPr lang="en-US" dirty="0"/>
          </a:p>
        </p:txBody>
      </p:sp>
    </p:spTree>
    <p:extLst>
      <p:ext uri="{BB962C8B-B14F-4D97-AF65-F5344CB8AC3E}">
        <p14:creationId xmlns:p14="http://schemas.microsoft.com/office/powerpoint/2010/main" val="29235381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35</a:t>
            </a:fld>
            <a:endParaRPr lang="en-US" dirty="0"/>
          </a:p>
        </p:txBody>
      </p:sp>
    </p:spTree>
    <p:extLst>
      <p:ext uri="{BB962C8B-B14F-4D97-AF65-F5344CB8AC3E}">
        <p14:creationId xmlns:p14="http://schemas.microsoft.com/office/powerpoint/2010/main" val="24059500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36</a:t>
            </a:fld>
            <a:endParaRPr lang="en-US" dirty="0"/>
          </a:p>
        </p:txBody>
      </p:sp>
    </p:spTree>
    <p:extLst>
      <p:ext uri="{BB962C8B-B14F-4D97-AF65-F5344CB8AC3E}">
        <p14:creationId xmlns:p14="http://schemas.microsoft.com/office/powerpoint/2010/main" val="34578177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37</a:t>
            </a:fld>
            <a:endParaRPr lang="en-US" dirty="0"/>
          </a:p>
        </p:txBody>
      </p:sp>
    </p:spTree>
    <p:extLst>
      <p:ext uri="{BB962C8B-B14F-4D97-AF65-F5344CB8AC3E}">
        <p14:creationId xmlns:p14="http://schemas.microsoft.com/office/powerpoint/2010/main" val="19318859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38</a:t>
            </a:fld>
            <a:endParaRPr lang="en-US" dirty="0"/>
          </a:p>
        </p:txBody>
      </p:sp>
    </p:spTree>
    <p:extLst>
      <p:ext uri="{BB962C8B-B14F-4D97-AF65-F5344CB8AC3E}">
        <p14:creationId xmlns:p14="http://schemas.microsoft.com/office/powerpoint/2010/main" val="6596147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39</a:t>
            </a:fld>
            <a:endParaRPr lang="en-US" dirty="0"/>
          </a:p>
        </p:txBody>
      </p:sp>
    </p:spTree>
    <p:extLst>
      <p:ext uri="{BB962C8B-B14F-4D97-AF65-F5344CB8AC3E}">
        <p14:creationId xmlns:p14="http://schemas.microsoft.com/office/powerpoint/2010/main" val="14658519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40</a:t>
            </a:fld>
            <a:endParaRPr lang="en-US" dirty="0"/>
          </a:p>
        </p:txBody>
      </p:sp>
    </p:spTree>
    <p:extLst>
      <p:ext uri="{BB962C8B-B14F-4D97-AF65-F5344CB8AC3E}">
        <p14:creationId xmlns:p14="http://schemas.microsoft.com/office/powerpoint/2010/main" val="38194284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41</a:t>
            </a:fld>
            <a:endParaRPr lang="en-US" dirty="0"/>
          </a:p>
        </p:txBody>
      </p:sp>
    </p:spTree>
    <p:extLst>
      <p:ext uri="{BB962C8B-B14F-4D97-AF65-F5344CB8AC3E}">
        <p14:creationId xmlns:p14="http://schemas.microsoft.com/office/powerpoint/2010/main" val="30551250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42</a:t>
            </a:fld>
            <a:endParaRPr lang="en-US" dirty="0"/>
          </a:p>
        </p:txBody>
      </p:sp>
    </p:spTree>
    <p:extLst>
      <p:ext uri="{BB962C8B-B14F-4D97-AF65-F5344CB8AC3E}">
        <p14:creationId xmlns:p14="http://schemas.microsoft.com/office/powerpoint/2010/main" val="33847521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43</a:t>
            </a:fld>
            <a:endParaRPr lang="en-US" dirty="0"/>
          </a:p>
        </p:txBody>
      </p:sp>
    </p:spTree>
    <p:extLst>
      <p:ext uri="{BB962C8B-B14F-4D97-AF65-F5344CB8AC3E}">
        <p14:creationId xmlns:p14="http://schemas.microsoft.com/office/powerpoint/2010/main" val="15097543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44</a:t>
            </a:fld>
            <a:endParaRPr lang="en-US" dirty="0"/>
          </a:p>
        </p:txBody>
      </p:sp>
    </p:spTree>
    <p:extLst>
      <p:ext uri="{BB962C8B-B14F-4D97-AF65-F5344CB8AC3E}">
        <p14:creationId xmlns:p14="http://schemas.microsoft.com/office/powerpoint/2010/main" val="2843302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45</a:t>
            </a:fld>
            <a:endParaRPr lang="en-US" dirty="0"/>
          </a:p>
        </p:txBody>
      </p:sp>
    </p:spTree>
    <p:extLst>
      <p:ext uri="{BB962C8B-B14F-4D97-AF65-F5344CB8AC3E}">
        <p14:creationId xmlns:p14="http://schemas.microsoft.com/office/powerpoint/2010/main" val="31465028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46</a:t>
            </a:fld>
            <a:endParaRPr lang="en-US" dirty="0"/>
          </a:p>
        </p:txBody>
      </p:sp>
    </p:spTree>
    <p:extLst>
      <p:ext uri="{BB962C8B-B14F-4D97-AF65-F5344CB8AC3E}">
        <p14:creationId xmlns:p14="http://schemas.microsoft.com/office/powerpoint/2010/main" val="38557924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47</a:t>
            </a:fld>
            <a:endParaRPr lang="en-US" dirty="0"/>
          </a:p>
        </p:txBody>
      </p:sp>
    </p:spTree>
    <p:extLst>
      <p:ext uri="{BB962C8B-B14F-4D97-AF65-F5344CB8AC3E}">
        <p14:creationId xmlns:p14="http://schemas.microsoft.com/office/powerpoint/2010/main" val="40692516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48</a:t>
            </a:fld>
            <a:endParaRPr lang="en-US" dirty="0"/>
          </a:p>
        </p:txBody>
      </p:sp>
    </p:spTree>
    <p:extLst>
      <p:ext uri="{BB962C8B-B14F-4D97-AF65-F5344CB8AC3E}">
        <p14:creationId xmlns:p14="http://schemas.microsoft.com/office/powerpoint/2010/main" val="14723874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49</a:t>
            </a:fld>
            <a:endParaRPr lang="en-US" dirty="0"/>
          </a:p>
        </p:txBody>
      </p:sp>
    </p:spTree>
    <p:extLst>
      <p:ext uri="{BB962C8B-B14F-4D97-AF65-F5344CB8AC3E}">
        <p14:creationId xmlns:p14="http://schemas.microsoft.com/office/powerpoint/2010/main" val="42745424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50</a:t>
            </a:fld>
            <a:endParaRPr lang="en-US" dirty="0"/>
          </a:p>
        </p:txBody>
      </p:sp>
    </p:spTree>
    <p:extLst>
      <p:ext uri="{BB962C8B-B14F-4D97-AF65-F5344CB8AC3E}">
        <p14:creationId xmlns:p14="http://schemas.microsoft.com/office/powerpoint/2010/main" val="3640086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51</a:t>
            </a:fld>
            <a:endParaRPr lang="en-US" dirty="0"/>
          </a:p>
        </p:txBody>
      </p:sp>
    </p:spTree>
    <p:extLst>
      <p:ext uri="{BB962C8B-B14F-4D97-AF65-F5344CB8AC3E}">
        <p14:creationId xmlns:p14="http://schemas.microsoft.com/office/powerpoint/2010/main" val="41238091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52</a:t>
            </a:fld>
            <a:endParaRPr lang="en-US" dirty="0"/>
          </a:p>
        </p:txBody>
      </p:sp>
    </p:spTree>
    <p:extLst>
      <p:ext uri="{BB962C8B-B14F-4D97-AF65-F5344CB8AC3E}">
        <p14:creationId xmlns:p14="http://schemas.microsoft.com/office/powerpoint/2010/main" val="31272791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53</a:t>
            </a:fld>
            <a:endParaRPr lang="en-US" dirty="0"/>
          </a:p>
        </p:txBody>
      </p:sp>
    </p:spTree>
    <p:extLst>
      <p:ext uri="{BB962C8B-B14F-4D97-AF65-F5344CB8AC3E}">
        <p14:creationId xmlns:p14="http://schemas.microsoft.com/office/powerpoint/2010/main" val="21188371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A4C95-C18A-0B38-3FE9-F0305B7FD2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54D0EA-715C-A79D-4D7E-2CE2203CFACA}"/>
              </a:ext>
            </a:extLst>
          </p:cNvPr>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a:extLst>
              <a:ext uri="{FF2B5EF4-FFF2-40B4-BE49-F238E27FC236}">
                <a16:creationId xmlns:a16="http://schemas.microsoft.com/office/drawing/2014/main" id="{24DFD8B0-A813-0FCF-9EB2-09FB4CA9DB78}"/>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B835122E-B756-1128-3BC0-14689B131902}"/>
              </a:ext>
            </a:extLst>
          </p:cNvPr>
          <p:cNvSpPr>
            <a:spLocks noGrp="1"/>
          </p:cNvSpPr>
          <p:nvPr>
            <p:ph type="sldNum" sz="quarter" idx="5"/>
          </p:nvPr>
        </p:nvSpPr>
        <p:spPr/>
        <p:txBody>
          <a:bodyPr/>
          <a:lstStyle/>
          <a:p>
            <a:fld id="{05BEEC8C-EA8E-6F4E-85AD-9D208C246378}" type="slidenum">
              <a:rPr lang="en-US" smtClean="0"/>
              <a:pPr/>
              <a:t>54</a:t>
            </a:fld>
            <a:endParaRPr lang="en-US" dirty="0"/>
          </a:p>
        </p:txBody>
      </p:sp>
    </p:spTree>
    <p:extLst>
      <p:ext uri="{BB962C8B-B14F-4D97-AF65-F5344CB8AC3E}">
        <p14:creationId xmlns:p14="http://schemas.microsoft.com/office/powerpoint/2010/main" val="32996881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55</a:t>
            </a:fld>
            <a:endParaRPr lang="en-US" dirty="0">
              <a:latin typeface="Arial" panose="020B0604020202020204" pitchFamily="34" charset="0"/>
            </a:endParaRPr>
          </a:p>
        </p:txBody>
      </p:sp>
    </p:spTree>
    <p:extLst>
      <p:ext uri="{BB962C8B-B14F-4D97-AF65-F5344CB8AC3E}">
        <p14:creationId xmlns:p14="http://schemas.microsoft.com/office/powerpoint/2010/main" val="2707738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66</a:t>
            </a:fld>
            <a:endParaRPr lang="en-US" dirty="0"/>
          </a:p>
        </p:txBody>
      </p:sp>
    </p:spTree>
    <p:extLst>
      <p:ext uri="{BB962C8B-B14F-4D97-AF65-F5344CB8AC3E}">
        <p14:creationId xmlns:p14="http://schemas.microsoft.com/office/powerpoint/2010/main" val="30173748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67</a:t>
            </a:fld>
            <a:endParaRPr lang="en-US" dirty="0"/>
          </a:p>
        </p:txBody>
      </p:sp>
    </p:spTree>
    <p:extLst>
      <p:ext uri="{BB962C8B-B14F-4D97-AF65-F5344CB8AC3E}">
        <p14:creationId xmlns:p14="http://schemas.microsoft.com/office/powerpoint/2010/main" val="190731173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ZA" dirty="0"/>
          </a:p>
        </p:txBody>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5BEEC8C-EA8E-6F4E-85AD-9D208C246378}" type="slidenum">
              <a:rPr lang="en-US" smtClean="0"/>
              <a:pPr/>
              <a:t>69</a:t>
            </a:fld>
            <a:endParaRPr lang="en-US" dirty="0"/>
          </a:p>
        </p:txBody>
      </p:sp>
    </p:spTree>
    <p:extLst>
      <p:ext uri="{BB962C8B-B14F-4D97-AF65-F5344CB8AC3E}">
        <p14:creationId xmlns:p14="http://schemas.microsoft.com/office/powerpoint/2010/main" val="1450200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456C765-CA69-3546-B98C-EBCBE2B00BFF}" type="slidenum">
              <a:rPr lang="en-US" smtClean="0"/>
              <a:pPr/>
              <a:t>‹#›</a:t>
            </a:fld>
            <a:endParaRPr lang="en-US" dirty="0"/>
          </a:p>
        </p:txBody>
      </p:sp>
    </p:spTree>
    <p:extLst>
      <p:ext uri="{BB962C8B-B14F-4D97-AF65-F5344CB8AC3E}">
        <p14:creationId xmlns:p14="http://schemas.microsoft.com/office/powerpoint/2010/main" val="148367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9F9546-D2A2-EF4C-A994-763A78C4CECC}" type="slidenum">
              <a:rPr lang="en-US" smtClean="0"/>
              <a:pPr/>
              <a:t>‹#›</a:t>
            </a:fld>
            <a:endParaRPr lang="en-US" dirty="0"/>
          </a:p>
        </p:txBody>
      </p:sp>
    </p:spTree>
    <p:extLst>
      <p:ext uri="{BB962C8B-B14F-4D97-AF65-F5344CB8AC3E}">
        <p14:creationId xmlns:p14="http://schemas.microsoft.com/office/powerpoint/2010/main" val="3021930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11EB0F-144E-E94C-A370-5938D11A0DE3}" type="slidenum">
              <a:rPr lang="en-US" smtClean="0"/>
              <a:pPr/>
              <a:t>‹#›</a:t>
            </a:fld>
            <a:endParaRPr lang="en-US" dirty="0"/>
          </a:p>
        </p:txBody>
      </p:sp>
    </p:spTree>
    <p:extLst>
      <p:ext uri="{BB962C8B-B14F-4D97-AF65-F5344CB8AC3E}">
        <p14:creationId xmlns:p14="http://schemas.microsoft.com/office/powerpoint/2010/main" val="199631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DE5A1EF-6AAE-C14C-8815-4D8B5CECA624}" type="slidenum">
              <a:rPr lang="en-US" smtClean="0"/>
              <a:pPr/>
              <a:t>‹#›</a:t>
            </a:fld>
            <a:endParaRPr lang="en-US" dirty="0"/>
          </a:p>
        </p:txBody>
      </p:sp>
    </p:spTree>
    <p:extLst>
      <p:ext uri="{BB962C8B-B14F-4D97-AF65-F5344CB8AC3E}">
        <p14:creationId xmlns:p14="http://schemas.microsoft.com/office/powerpoint/2010/main" val="686008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7A660F9-1484-8547-958C-1BA36E9296E7}" type="slidenum">
              <a:rPr lang="en-US" smtClean="0"/>
              <a:pPr/>
              <a:t>‹#›</a:t>
            </a:fld>
            <a:endParaRPr lang="en-US" dirty="0"/>
          </a:p>
        </p:txBody>
      </p:sp>
    </p:spTree>
    <p:extLst>
      <p:ext uri="{BB962C8B-B14F-4D97-AF65-F5344CB8AC3E}">
        <p14:creationId xmlns:p14="http://schemas.microsoft.com/office/powerpoint/2010/main" val="2269923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F74EAAF-D35A-6C4A-8500-8BB734EB8F7D}" type="slidenum">
              <a:rPr lang="en-US" smtClean="0"/>
              <a:pPr/>
              <a:t>‹#›</a:t>
            </a:fld>
            <a:endParaRPr lang="en-US" dirty="0"/>
          </a:p>
        </p:txBody>
      </p:sp>
    </p:spTree>
    <p:extLst>
      <p:ext uri="{BB962C8B-B14F-4D97-AF65-F5344CB8AC3E}">
        <p14:creationId xmlns:p14="http://schemas.microsoft.com/office/powerpoint/2010/main" val="3955346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9E3856D-4D0C-534E-BE3E-4294E6C4BA33}" type="slidenum">
              <a:rPr lang="en-US" smtClean="0"/>
              <a:pPr/>
              <a:t>‹#›</a:t>
            </a:fld>
            <a:endParaRPr lang="en-US" dirty="0"/>
          </a:p>
        </p:txBody>
      </p:sp>
    </p:spTree>
    <p:extLst>
      <p:ext uri="{BB962C8B-B14F-4D97-AF65-F5344CB8AC3E}">
        <p14:creationId xmlns:p14="http://schemas.microsoft.com/office/powerpoint/2010/main" val="393919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9EEC77F-84B4-F149-852A-2B3A4FB19E04}" type="slidenum">
              <a:rPr lang="en-US" smtClean="0"/>
              <a:pPr/>
              <a:t>‹#›</a:t>
            </a:fld>
            <a:endParaRPr lang="en-US" dirty="0"/>
          </a:p>
        </p:txBody>
      </p:sp>
    </p:spTree>
    <p:extLst>
      <p:ext uri="{BB962C8B-B14F-4D97-AF65-F5344CB8AC3E}">
        <p14:creationId xmlns:p14="http://schemas.microsoft.com/office/powerpoint/2010/main" val="2924267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r>
              <a:rPr lang="en-US"/>
              <a:t>Click icon to add picture</a:t>
            </a:r>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B5A4D28-AB24-9241-9840-EA0A99EDCB3C}" type="slidenum">
              <a:rPr lang="en-US" smtClean="0"/>
              <a:pPr/>
              <a:t>‹#›</a:t>
            </a:fld>
            <a:endParaRPr lang="en-US" dirty="0"/>
          </a:p>
        </p:txBody>
      </p:sp>
    </p:spTree>
    <p:extLst>
      <p:ext uri="{BB962C8B-B14F-4D97-AF65-F5344CB8AC3E}">
        <p14:creationId xmlns:p14="http://schemas.microsoft.com/office/powerpoint/2010/main" val="3136494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0C8B87-DC5F-B945-9738-DE33667CA599}" type="slidenum">
              <a:rPr lang="en-US" smtClean="0"/>
              <a:pPr/>
              <a:t>‹#›</a:t>
            </a:fld>
            <a:endParaRPr lang="en-US" dirty="0"/>
          </a:p>
        </p:txBody>
      </p:sp>
    </p:spTree>
    <p:extLst>
      <p:ext uri="{BB962C8B-B14F-4D97-AF65-F5344CB8AC3E}">
        <p14:creationId xmlns:p14="http://schemas.microsoft.com/office/powerpoint/2010/main" val="1958400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F082EB-2432-9C4F-BB1B-3FDE6B8024B4}" type="slidenum">
              <a:rPr lang="en-US" smtClean="0"/>
              <a:pPr/>
              <a:t>‹#›</a:t>
            </a:fld>
            <a:endParaRPr lang="en-US" dirty="0"/>
          </a:p>
        </p:txBody>
      </p:sp>
    </p:spTree>
    <p:extLst>
      <p:ext uri="{BB962C8B-B14F-4D97-AF65-F5344CB8AC3E}">
        <p14:creationId xmlns:p14="http://schemas.microsoft.com/office/powerpoint/2010/main" val="1578515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SimilacMom2_Content">
    <p:spTree>
      <p:nvGrpSpPr>
        <p:cNvPr id="1" name=""/>
        <p:cNvGrpSpPr/>
        <p:nvPr/>
      </p:nvGrpSpPr>
      <p:grpSpPr>
        <a:xfrm>
          <a:off x="0" y="0"/>
          <a:ext cx="0" cy="0"/>
          <a:chOff x="0" y="0"/>
          <a:chExt cx="0" cy="0"/>
        </a:xfrm>
      </p:grpSpPr>
      <p:sp>
        <p:nvSpPr>
          <p:cNvPr id="2" name="Title 1"/>
          <p:cNvSpPr>
            <a:spLocks noGrp="1"/>
          </p:cNvSpPr>
          <p:nvPr>
            <p:ph type="title"/>
          </p:nvPr>
        </p:nvSpPr>
        <p:spPr>
          <a:xfrm>
            <a:off x="588434" y="63500"/>
            <a:ext cx="9190567" cy="762000"/>
          </a:xfrm>
        </p:spPr>
        <p:txBody>
          <a:bodyPr/>
          <a:lstStyle>
            <a:lvl1pPr>
              <a:defRPr sz="2800">
                <a:solidFill>
                  <a:schemeClr val="accent5"/>
                </a:solidFill>
              </a:defRPr>
            </a:lvl1pPr>
          </a:lstStyle>
          <a:p>
            <a:r>
              <a:rPr lang="en-US"/>
              <a:t>Click to edit Master title style</a:t>
            </a:r>
            <a:endParaRPr lang="en-US" dirty="0"/>
          </a:p>
        </p:txBody>
      </p:sp>
      <p:sp>
        <p:nvSpPr>
          <p:cNvPr id="3" name="Content Placeholder 2"/>
          <p:cNvSpPr>
            <a:spLocks noGrp="1"/>
          </p:cNvSpPr>
          <p:nvPr>
            <p:ph idx="1"/>
          </p:nvPr>
        </p:nvSpPr>
        <p:spPr>
          <a:xfrm>
            <a:off x="607484" y="1270001"/>
            <a:ext cx="10979149" cy="1639423"/>
          </a:xfrm>
        </p:spPr>
        <p:txBody>
          <a:bodyPr/>
          <a:lstStyle>
            <a:lvl1pPr>
              <a:buClr>
                <a:schemeClr val="accent5"/>
              </a:buClr>
              <a:defRPr>
                <a:solidFill>
                  <a:srgbClr val="000000"/>
                </a:solidFill>
              </a:defRPr>
            </a:lvl1pPr>
            <a:lvl2pPr>
              <a:buClr>
                <a:schemeClr val="accent5"/>
              </a:buClr>
              <a:defRPr>
                <a:solidFill>
                  <a:srgbClr val="000000"/>
                </a:solidFill>
              </a:defRPr>
            </a:lvl2pPr>
            <a:lvl3pPr>
              <a:buClr>
                <a:schemeClr val="accent5"/>
              </a:buClr>
              <a:defRPr>
                <a:solidFill>
                  <a:srgbClr val="000000"/>
                </a:solidFill>
              </a:defRPr>
            </a:lvl3pPr>
            <a:lvl4pPr>
              <a:buClr>
                <a:schemeClr val="accent5"/>
              </a:buClr>
              <a:defRPr>
                <a:solidFill>
                  <a:srgbClr val="000000"/>
                </a:solidFill>
              </a:defRPr>
            </a:lvl4pPr>
            <a:lvl5pPr>
              <a:buClr>
                <a:schemeClr val="accent5"/>
              </a:buClr>
              <a:defRPr>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2"/>
          <p:cNvSpPr>
            <a:spLocks noGrp="1"/>
          </p:cNvSpPr>
          <p:nvPr>
            <p:ph idx="10"/>
          </p:nvPr>
        </p:nvSpPr>
        <p:spPr>
          <a:xfrm>
            <a:off x="607484" y="4762499"/>
            <a:ext cx="10979149" cy="235962"/>
          </a:xfrm>
        </p:spPr>
        <p:txBody>
          <a:bodyPr/>
          <a:lstStyle>
            <a:lvl1pPr>
              <a:buClr>
                <a:schemeClr val="accent5"/>
              </a:buClr>
              <a:defRPr sz="1600" b="0" i="1">
                <a:solidFill>
                  <a:srgbClr val="B854C6"/>
                </a:solidFill>
              </a:defRPr>
            </a:lvl1pPr>
            <a:lvl2pPr>
              <a:buClr>
                <a:schemeClr val="accent1"/>
              </a:buClr>
              <a:defRPr sz="1400" b="0" i="1"/>
            </a:lvl2pPr>
            <a:lvl3pPr>
              <a:buClr>
                <a:schemeClr val="accent1"/>
              </a:buClr>
              <a:defRPr sz="1400" b="0" i="1"/>
            </a:lvl3pPr>
            <a:lvl4pPr>
              <a:buClr>
                <a:schemeClr val="accent1"/>
              </a:buClr>
              <a:defRPr sz="1400" b="0" i="1"/>
            </a:lvl4pPr>
            <a:lvl5pPr>
              <a:buClr>
                <a:schemeClr val="accent1"/>
              </a:buClr>
              <a:defRPr sz="1400" b="0" i="1"/>
            </a:lvl5pPr>
          </a:lstStyle>
          <a:p>
            <a:pPr lvl="0"/>
            <a:r>
              <a:rPr lang="en-US"/>
              <a:t>Click to edit Master text styles</a:t>
            </a:r>
          </a:p>
        </p:txBody>
      </p:sp>
    </p:spTree>
    <p:extLst>
      <p:ext uri="{BB962C8B-B14F-4D97-AF65-F5344CB8AC3E}">
        <p14:creationId xmlns:p14="http://schemas.microsoft.com/office/powerpoint/2010/main" val="476682467"/>
      </p:ext>
    </p:extLst>
  </p:cSld>
  <p:clrMapOvr>
    <a:masterClrMapping/>
  </p:clrMapOvr>
  <p:transition spd="med">
    <p:wheel spokes="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MASTER">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ma14="http://schemas.microsoft.com/office/mac/drawingml/2011/main" xmlns="" val="0"/>
            </a:ext>
          </a:extLst>
        </p:spPr>
        <p:txBody>
          <a:bodyPr/>
          <a:lstStyle>
            <a:lvl1pPr>
              <a:defRPr sz="600">
                <a:solidFill>
                  <a:srgbClr val="6C7F90"/>
                </a:solidFill>
              </a:defRPr>
            </a:lvl1pPr>
          </a:lstStyle>
          <a:p>
            <a:pPr algn="r"/>
            <a:fld id="{F7021451-1387-4CA6-816F-3879F97B5CBC}" type="slidenum">
              <a:rPr lang="en-US" b="0"/>
              <a:t>‹#›</a:t>
            </a:fld>
            <a:endParaRPr lang="en-US" dirty="0"/>
          </a:p>
        </p:txBody>
      </p:sp>
    </p:spTree>
    <p:extLst>
      <p:ext uri="{BB962C8B-B14F-4D97-AF65-F5344CB8AC3E}">
        <p14:creationId xmlns:p14="http://schemas.microsoft.com/office/powerpoint/2010/main" val="3834214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89000">
              <a:schemeClr val="accent1">
                <a:lumMod val="14000"/>
                <a:lumOff val="86000"/>
              </a:schemeClr>
            </a:gs>
            <a:gs pos="100000">
              <a:schemeClr val="accent1">
                <a:lumMod val="60000"/>
                <a:lumOff val="40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3780C6F2-9855-7E44-822C-42B0270397DE}" type="slidenum">
              <a:rPr lang="en-US" smtClean="0"/>
              <a:pPr/>
              <a:t>‹#›</a:t>
            </a:fld>
            <a:endParaRPr lang="en-US" dirty="0"/>
          </a:p>
        </p:txBody>
      </p:sp>
    </p:spTree>
    <p:extLst>
      <p:ext uri="{BB962C8B-B14F-4D97-AF65-F5344CB8AC3E}">
        <p14:creationId xmlns:p14="http://schemas.microsoft.com/office/powerpoint/2010/main" val="30445603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Lst>
  <p:hf hdr="0" ftr="0" dt="0"/>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7.emf"/></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8" Type="http://schemas.openxmlformats.org/officeDocument/2006/relationships/hyperlink" Target="https://youtu.be/-J6PgkIrgyc" TargetMode="External"/><Relationship Id="rId3" Type="http://schemas.openxmlformats.org/officeDocument/2006/relationships/hyperlink" Target="https://youtu.be/c0almr2_XEk" TargetMode="External"/><Relationship Id="rId7" Type="http://schemas.openxmlformats.org/officeDocument/2006/relationships/hyperlink" Target="https://youtu.be/K2LPj0qAuvw" TargetMode="External"/><Relationship Id="rId12" Type="http://schemas.openxmlformats.org/officeDocument/2006/relationships/image" Target="../media/image4.png"/><Relationship Id="rId2" Type="http://schemas.openxmlformats.org/officeDocument/2006/relationships/hyperlink" Target="https://youtu.be/vBkPsQZZqqE" TargetMode="External"/><Relationship Id="rId1" Type="http://schemas.openxmlformats.org/officeDocument/2006/relationships/slideLayout" Target="../slideLayouts/slideLayout2.xml"/><Relationship Id="rId6" Type="http://schemas.openxmlformats.org/officeDocument/2006/relationships/hyperlink" Target="https://youtu.be/TbXLFCDczdQ" TargetMode="External"/><Relationship Id="rId11" Type="http://schemas.openxmlformats.org/officeDocument/2006/relationships/image" Target="../media/image3.png"/><Relationship Id="rId5" Type="http://schemas.openxmlformats.org/officeDocument/2006/relationships/hyperlink" Target="https://youtu.be/rvfAvBZ10JQ" TargetMode="External"/><Relationship Id="rId10" Type="http://schemas.openxmlformats.org/officeDocument/2006/relationships/image" Target="../media/image2.png"/><Relationship Id="rId4" Type="http://schemas.openxmlformats.org/officeDocument/2006/relationships/hyperlink" Target="https://youtu.be/I5eTCO1IEyE" TargetMode="External"/><Relationship Id="rId9"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1.emf"/></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2.emf"/></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7.emf"/></Relationships>
</file>

<file path=ppt/slides/_rels/slide34.xml.rels><?xml version="1.0" encoding="UTF-8" standalone="yes"?>
<Relationships xmlns="http://schemas.openxmlformats.org/package/2006/relationships"><Relationship Id="rId3" Type="http://schemas.openxmlformats.org/officeDocument/2006/relationships/image" Target="../media/image18.emf"/><Relationship Id="rId7"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2.emf"/></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3.emf"/></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43.xml.rels><?xml version="1.0" encoding="UTF-8" standalone="yes"?>
<Relationships xmlns="http://schemas.openxmlformats.org/package/2006/relationships"><Relationship Id="rId3" Type="http://schemas.openxmlformats.org/officeDocument/2006/relationships/image" Target="../media/image25.emf"/><Relationship Id="rId7"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44.xml.rels><?xml version="1.0" encoding="UTF-8" standalone="yes"?>
<Relationships xmlns="http://schemas.openxmlformats.org/package/2006/relationships"><Relationship Id="rId3" Type="http://schemas.openxmlformats.org/officeDocument/2006/relationships/image" Target="../media/image26.emf"/><Relationship Id="rId7"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7.emf"/></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8.emf"/></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1.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7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09800" y="1521387"/>
            <a:ext cx="7924800" cy="1221813"/>
          </a:xfrm>
        </p:spPr>
        <p:txBody>
          <a:bodyPr>
            <a:normAutofit fontScale="90000"/>
          </a:bodyPr>
          <a:lstStyle/>
          <a:p>
            <a:r>
              <a:rPr lang="en-US" sz="5300" b="1" dirty="0">
                <a:solidFill>
                  <a:srgbClr val="FF0000"/>
                </a:solidFill>
                <a:effectLst>
                  <a:outerShdw blurRad="38100" dist="38100" dir="2700000" algn="tl">
                    <a:srgbClr val="000000">
                      <a:alpha val="43137"/>
                    </a:srgbClr>
                  </a:outerShdw>
                </a:effectLst>
              </a:rPr>
              <a:t>Pre &amp; Postnatal Care</a:t>
            </a:r>
            <a:br>
              <a:rPr lang="en-US" b="1" dirty="0">
                <a:solidFill>
                  <a:srgbClr val="FF0000"/>
                </a:solidFill>
                <a:effectLst>
                  <a:outerShdw blurRad="38100" dist="38100" dir="2700000" algn="tl">
                    <a:srgbClr val="000000">
                      <a:alpha val="43137"/>
                    </a:srgbClr>
                  </a:outerShdw>
                </a:effectLst>
              </a:rPr>
            </a:br>
            <a:br>
              <a:rPr lang="en-US" b="1" dirty="0">
                <a:solidFill>
                  <a:srgbClr val="FF0000"/>
                </a:solidFill>
                <a:effectLst>
                  <a:outerShdw blurRad="38100" dist="38100" dir="2700000" algn="tl">
                    <a:srgbClr val="000000">
                      <a:alpha val="43137"/>
                    </a:srgbClr>
                  </a:outerShdw>
                </a:effectLst>
              </a:rPr>
            </a:br>
            <a:endParaRPr lang="en-US" b="1" dirty="0">
              <a:solidFill>
                <a:srgbClr val="FF0000"/>
              </a:solidFill>
              <a:effectLst>
                <a:outerShdw blurRad="38100" dist="38100" dir="2700000" algn="tl">
                  <a:srgbClr val="000000">
                    <a:alpha val="43137"/>
                  </a:srgbClr>
                </a:outerShdw>
              </a:effectLst>
            </a:endParaRPr>
          </a:p>
        </p:txBody>
      </p:sp>
      <p:sp>
        <p:nvSpPr>
          <p:cNvPr id="2051" name="Rectangle 3"/>
          <p:cNvSpPr>
            <a:spLocks noGrp="1" noChangeArrowheads="1"/>
          </p:cNvSpPr>
          <p:nvPr>
            <p:ph type="subTitle" idx="1"/>
          </p:nvPr>
        </p:nvSpPr>
        <p:spPr>
          <a:xfrm>
            <a:off x="2757435" y="4672338"/>
            <a:ext cx="6677130" cy="986340"/>
          </a:xfrm>
        </p:spPr>
        <p:txBody>
          <a:bodyPr/>
          <a:lstStyle/>
          <a:p>
            <a:r>
              <a:rPr lang="en-US" sz="2400" dirty="0">
                <a:solidFill>
                  <a:schemeClr val="tx1"/>
                </a:solidFill>
              </a:rPr>
              <a:t>Dr Siva Pillay</a:t>
            </a:r>
          </a:p>
          <a:p>
            <a:r>
              <a:rPr lang="en-US" sz="2400" dirty="0">
                <a:solidFill>
                  <a:schemeClr val="tx1"/>
                </a:solidFill>
              </a:rPr>
              <a:t>Maternal Fetal Medicine</a:t>
            </a:r>
          </a:p>
        </p:txBody>
      </p:sp>
      <p:pic>
        <p:nvPicPr>
          <p:cNvPr id="7" name="Picture 6">
            <a:extLst>
              <a:ext uri="{FF2B5EF4-FFF2-40B4-BE49-F238E27FC236}">
                <a16:creationId xmlns:a16="http://schemas.microsoft.com/office/drawing/2014/main" id="{DBB76773-1101-441E-9636-230430D61AF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210800" y="5001717"/>
            <a:ext cx="1538071" cy="1624865"/>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9487E7B7-07B4-BD61-CF21-6431C0FB0EC5}"/>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4" name="Picture 3" descr="A baby in a womb&#10;&#10;AI-generated content may be incorrect.">
            <a:extLst>
              <a:ext uri="{FF2B5EF4-FFF2-40B4-BE49-F238E27FC236}">
                <a16:creationId xmlns:a16="http://schemas.microsoft.com/office/drawing/2014/main" id="{B9F63A45-E436-9807-6DCB-D326AFAC855F}"/>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5" name="Picture 4">
            <a:extLst>
              <a:ext uri="{FF2B5EF4-FFF2-40B4-BE49-F238E27FC236}">
                <a16:creationId xmlns:a16="http://schemas.microsoft.com/office/drawing/2014/main" id="{2A620E4D-2C5D-A7B1-5700-A959E40EBD43}"/>
              </a:ext>
            </a:extLst>
          </p:cNvPr>
          <p:cNvPicPr>
            <a:picLocks noChangeAspect="1"/>
          </p:cNvPicPr>
          <p:nvPr/>
        </p:nvPicPr>
        <p:blipFill>
          <a:blip r:embed="rId6"/>
          <a:stretch>
            <a:fillRect/>
          </a:stretch>
        </p:blipFill>
        <p:spPr>
          <a:xfrm rot="597959">
            <a:off x="-566419" y="-276232"/>
            <a:ext cx="2246532" cy="2223840"/>
          </a:xfrm>
          <a:prstGeom prst="rect">
            <a:avLst/>
          </a:prstGeom>
        </p:spPr>
      </p:pic>
      <p:sp>
        <p:nvSpPr>
          <p:cNvPr id="6" name="TextBox 5">
            <a:extLst>
              <a:ext uri="{FF2B5EF4-FFF2-40B4-BE49-F238E27FC236}">
                <a16:creationId xmlns:a16="http://schemas.microsoft.com/office/drawing/2014/main" id="{75F0F859-6A43-EE26-9E8A-6828C2965F48}"/>
              </a:ext>
            </a:extLst>
          </p:cNvPr>
          <p:cNvSpPr txBox="1"/>
          <p:nvPr/>
        </p:nvSpPr>
        <p:spPr>
          <a:xfrm>
            <a:off x="3886201" y="2855086"/>
            <a:ext cx="5548364" cy="1200329"/>
          </a:xfrm>
          <a:prstGeom prst="rect">
            <a:avLst/>
          </a:prstGeom>
          <a:noFill/>
        </p:spPr>
        <p:txBody>
          <a:bodyPr wrap="square" rtlCol="0">
            <a:spAutoFit/>
          </a:bodyPr>
          <a:lstStyle/>
          <a:p>
            <a:r>
              <a:rPr lang="en-US" sz="3600" b="1" dirty="0">
                <a:solidFill>
                  <a:srgbClr val="FF0000"/>
                </a:solidFill>
                <a:effectLst>
                  <a:outerShdw blurRad="38100" dist="38100" dir="2700000" algn="tl">
                    <a:srgbClr val="000000">
                      <a:alpha val="43137"/>
                    </a:srgbClr>
                  </a:outerShdw>
                </a:effectLst>
              </a:rPr>
              <a:t>The GPs closes the loop</a:t>
            </a:r>
            <a:br>
              <a:rPr lang="en-US" sz="3600" b="1" dirty="0">
                <a:solidFill>
                  <a:srgbClr val="FF0000"/>
                </a:solidFill>
                <a:effectLst>
                  <a:outerShdw blurRad="38100" dist="38100" dir="2700000" algn="tl">
                    <a:srgbClr val="000000">
                      <a:alpha val="43137"/>
                    </a:srgbClr>
                  </a:outerShdw>
                </a:effectLst>
              </a:rPr>
            </a:br>
            <a:r>
              <a:rPr lang="en-US" sz="3600" b="1" dirty="0">
                <a:solidFill>
                  <a:srgbClr val="FF0000"/>
                </a:solidFill>
                <a:effectLst>
                  <a:outerShdw blurRad="38100" dist="38100" dir="2700000" algn="tl">
                    <a:srgbClr val="000000">
                      <a:alpha val="43137"/>
                    </a:srgbClr>
                  </a:outerShdw>
                </a:effectLst>
              </a:rPr>
              <a:t>   - Lifespan Management</a:t>
            </a:r>
            <a:endParaRPr lang="en-ZA"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288925"/>
            <a:ext cx="7772400" cy="641351"/>
          </a:xfrm>
        </p:spPr>
        <p:txBody>
          <a:bodyPr>
            <a:normAutofit fontScale="90000"/>
          </a:bodyPr>
          <a:lstStyle/>
          <a:p>
            <a:pPr>
              <a:defRPr/>
            </a:pPr>
            <a:r>
              <a:rPr lang="en-US" sz="4000" b="1" dirty="0">
                <a:solidFill>
                  <a:srgbClr val="FF0000"/>
                </a:solidFill>
              </a:rPr>
              <a:t>Disclaimer</a:t>
            </a:r>
          </a:p>
        </p:txBody>
      </p:sp>
      <p:sp>
        <p:nvSpPr>
          <p:cNvPr id="131075" name="Rectangle 3"/>
          <p:cNvSpPr>
            <a:spLocks noGrp="1" noChangeArrowheads="1"/>
          </p:cNvSpPr>
          <p:nvPr>
            <p:ph idx="1"/>
          </p:nvPr>
        </p:nvSpPr>
        <p:spPr>
          <a:xfrm>
            <a:off x="1699847" y="984250"/>
            <a:ext cx="8792306" cy="5264151"/>
          </a:xfrm>
        </p:spPr>
        <p:txBody>
          <a:bodyPr/>
          <a:lstStyle/>
          <a:p>
            <a:pPr>
              <a:lnSpc>
                <a:spcPct val="80000"/>
              </a:lnSpc>
              <a:defRPr/>
            </a:pPr>
            <a:endParaRPr lang="en-US" sz="2400" dirty="0"/>
          </a:p>
          <a:p>
            <a:pPr>
              <a:lnSpc>
                <a:spcPct val="80000"/>
              </a:lnSpc>
              <a:defRPr/>
            </a:pPr>
            <a:endParaRPr lang="en-US" sz="2800" dirty="0"/>
          </a:p>
          <a:p>
            <a:pPr marL="0" indent="0">
              <a:lnSpc>
                <a:spcPct val="80000"/>
              </a:lnSpc>
              <a:buNone/>
              <a:defRPr/>
            </a:pPr>
            <a:r>
              <a:rPr lang="en-US" sz="2800" dirty="0"/>
              <a:t>Except for being an ECIPA member &amp; a practicing doctor involved in maternal-fetal care, I have:</a:t>
            </a:r>
          </a:p>
          <a:p>
            <a:pPr>
              <a:lnSpc>
                <a:spcPct val="80000"/>
              </a:lnSpc>
              <a:defRPr/>
            </a:pPr>
            <a:endParaRPr lang="en-US" sz="2800" dirty="0"/>
          </a:p>
          <a:p>
            <a:pPr lvl="1">
              <a:lnSpc>
                <a:spcPct val="80000"/>
              </a:lnSpc>
              <a:buFont typeface="Arial" panose="020B0604020202020204" pitchFamily="34" charset="0"/>
              <a:buChar char="•"/>
              <a:defRPr/>
            </a:pPr>
            <a:r>
              <a:rPr lang="en-US" sz="3200" dirty="0"/>
              <a:t>No declarations to make</a:t>
            </a:r>
          </a:p>
          <a:p>
            <a:pPr lvl="1">
              <a:lnSpc>
                <a:spcPct val="80000"/>
              </a:lnSpc>
              <a:buFont typeface="Arial" panose="020B0604020202020204" pitchFamily="34" charset="0"/>
              <a:buChar char="•"/>
              <a:defRPr/>
            </a:pPr>
            <a:endParaRPr lang="en-US" sz="1000" dirty="0"/>
          </a:p>
          <a:p>
            <a:pPr lvl="1">
              <a:lnSpc>
                <a:spcPct val="80000"/>
              </a:lnSpc>
              <a:buFont typeface="Arial" panose="020B0604020202020204" pitchFamily="34" charset="0"/>
              <a:buChar char="•"/>
              <a:defRPr/>
            </a:pPr>
            <a:r>
              <a:rPr lang="en-US" sz="3200" dirty="0"/>
              <a:t>Not affiliated to parties with Financial Interests</a:t>
            </a:r>
          </a:p>
          <a:p>
            <a:pPr lvl="1">
              <a:lnSpc>
                <a:spcPct val="80000"/>
              </a:lnSpc>
              <a:buFont typeface="Arial" panose="020B0604020202020204" pitchFamily="34" charset="0"/>
              <a:buChar char="•"/>
              <a:defRPr/>
            </a:pPr>
            <a:endParaRPr lang="en-US" sz="1000" dirty="0"/>
          </a:p>
          <a:p>
            <a:pPr lvl="1">
              <a:lnSpc>
                <a:spcPct val="80000"/>
              </a:lnSpc>
              <a:buFont typeface="Arial" panose="020B0604020202020204" pitchFamily="34" charset="0"/>
              <a:buChar char="•"/>
              <a:defRPr/>
            </a:pPr>
            <a:r>
              <a:rPr lang="en-US" sz="3200" dirty="0"/>
              <a:t>No conflict of Interest</a:t>
            </a:r>
          </a:p>
          <a:p>
            <a:pPr lvl="1">
              <a:lnSpc>
                <a:spcPct val="80000"/>
              </a:lnSpc>
              <a:buNone/>
              <a:defRPr/>
            </a:pPr>
            <a:endParaRPr lang="en-US" sz="3200" dirty="0"/>
          </a:p>
        </p:txBody>
      </p:sp>
      <p:sp>
        <p:nvSpPr>
          <p:cNvPr id="2" name="Slide Number Placeholder 1">
            <a:extLst>
              <a:ext uri="{FF2B5EF4-FFF2-40B4-BE49-F238E27FC236}">
                <a16:creationId xmlns:a16="http://schemas.microsoft.com/office/drawing/2014/main" id="{813395E6-A9DD-5930-5B30-0A951D929221}"/>
              </a:ext>
            </a:extLst>
          </p:cNvPr>
          <p:cNvSpPr>
            <a:spLocks noGrp="1"/>
          </p:cNvSpPr>
          <p:nvPr>
            <p:ph type="sldNum" sz="quarter" idx="12"/>
          </p:nvPr>
        </p:nvSpPr>
        <p:spPr/>
        <p:txBody>
          <a:bodyPr/>
          <a:lstStyle/>
          <a:p>
            <a:fld id="{459F9546-D2A2-EF4C-A994-763A78C4CECC}" type="slidenum">
              <a:rPr lang="en-US" smtClean="0"/>
              <a:pPr/>
              <a:t>2</a:t>
            </a:fld>
            <a:endParaRPr lang="en-US" dirty="0"/>
          </a:p>
        </p:txBody>
      </p:sp>
      <p:pic>
        <p:nvPicPr>
          <p:cNvPr id="5" name="Picture 4">
            <a:extLst>
              <a:ext uri="{FF2B5EF4-FFF2-40B4-BE49-F238E27FC236}">
                <a16:creationId xmlns:a16="http://schemas.microsoft.com/office/drawing/2014/main" id="{6EB321FE-8678-4DC0-B508-997FE2EB278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125200" y="5344159"/>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62A570F9-646C-0842-81AC-7CC0002F02BE}"/>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4" name="Picture 3" descr="A baby in a womb&#10;&#10;AI-generated content may be incorrect.">
            <a:extLst>
              <a:ext uri="{FF2B5EF4-FFF2-40B4-BE49-F238E27FC236}">
                <a16:creationId xmlns:a16="http://schemas.microsoft.com/office/drawing/2014/main" id="{B0B6B74F-74FE-119C-2232-83F2F043AA7B}"/>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BA2D4A10-F3B0-3D52-5E81-82F65971EEC6}"/>
              </a:ext>
            </a:extLst>
          </p:cNvPr>
          <p:cNvPicPr>
            <a:picLocks noChangeAspect="1"/>
          </p:cNvPicPr>
          <p:nvPr/>
        </p:nvPicPr>
        <p:blipFill>
          <a:blip r:embed="rId6"/>
          <a:stretch>
            <a:fillRect/>
          </a:stretch>
        </p:blipFill>
        <p:spPr>
          <a:xfrm rot="597959">
            <a:off x="-566419" y="-276232"/>
            <a:ext cx="2246532" cy="22238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228600"/>
            <a:ext cx="7772400" cy="672548"/>
          </a:xfrm>
        </p:spPr>
        <p:txBody>
          <a:bodyPr>
            <a:normAutofit fontScale="90000"/>
          </a:bodyPr>
          <a:lstStyle/>
          <a:p>
            <a:pPr>
              <a:defRPr/>
            </a:pPr>
            <a:r>
              <a:rPr lang="en-US" sz="4000" b="1" dirty="0">
                <a:solidFill>
                  <a:srgbClr val="FF0000"/>
                </a:solidFill>
              </a:rPr>
              <a:t>Purpose of Talk</a:t>
            </a:r>
          </a:p>
        </p:txBody>
      </p:sp>
      <p:sp>
        <p:nvSpPr>
          <p:cNvPr id="131075" name="Rectangle 3"/>
          <p:cNvSpPr>
            <a:spLocks noGrp="1" noChangeArrowheads="1"/>
          </p:cNvSpPr>
          <p:nvPr>
            <p:ph idx="1"/>
          </p:nvPr>
        </p:nvSpPr>
        <p:spPr>
          <a:xfrm>
            <a:off x="1699847" y="1005841"/>
            <a:ext cx="8792306" cy="5623560"/>
          </a:xfrm>
        </p:spPr>
        <p:txBody>
          <a:bodyPr>
            <a:normAutofit/>
          </a:bodyPr>
          <a:lstStyle/>
          <a:p>
            <a:pPr>
              <a:spcBef>
                <a:spcPts val="0"/>
              </a:spcBef>
              <a:defRPr/>
            </a:pPr>
            <a:r>
              <a:rPr lang="en-US" sz="3200" b="1" i="1" dirty="0">
                <a:effectLst>
                  <a:outerShdw blurRad="38100" dist="38100" dir="2700000" algn="tl">
                    <a:srgbClr val="000000">
                      <a:alpha val="43137"/>
                    </a:srgbClr>
                  </a:outerShdw>
                </a:effectLst>
              </a:rPr>
              <a:t>Emerging paradigms in primary care  - from infancy to longevity</a:t>
            </a:r>
          </a:p>
          <a:p>
            <a:pPr>
              <a:spcBef>
                <a:spcPts val="0"/>
              </a:spcBef>
              <a:defRPr/>
            </a:pPr>
            <a:r>
              <a:rPr lang="en-US" sz="2800" dirty="0"/>
              <a:t>Create awareness through Pre-conceptual care &amp; encourage Pro-active Mx &amp; Risk Assessment of all pts</a:t>
            </a:r>
          </a:p>
          <a:p>
            <a:pPr>
              <a:spcBef>
                <a:spcPts val="0"/>
              </a:spcBef>
            </a:pPr>
            <a:endParaRPr lang="en-ZA" sz="2800" dirty="0"/>
          </a:p>
          <a:p>
            <a:pPr>
              <a:spcBef>
                <a:spcPts val="0"/>
              </a:spcBef>
            </a:pPr>
            <a:r>
              <a:rPr lang="en-US" sz="2800" b="1" i="1" dirty="0">
                <a:effectLst>
                  <a:outerShdw blurRad="38100" dist="38100" dir="2700000" algn="tl">
                    <a:srgbClr val="000000">
                      <a:alpha val="43137"/>
                    </a:srgbClr>
                  </a:outerShdw>
                </a:effectLst>
                <a:latin typeface="Arial" panose="020B0604020202020204" pitchFamily="34" charset="0"/>
              </a:rPr>
              <a:t>Pregnancy is a cardiometabolic stress test for both mother and baby</a:t>
            </a:r>
          </a:p>
          <a:p>
            <a:pPr>
              <a:spcBef>
                <a:spcPts val="0"/>
              </a:spcBef>
            </a:pPr>
            <a:r>
              <a:rPr lang="en-US" sz="2800" dirty="0"/>
              <a:t>Pre &amp; Post-natal care &amp; follow-up becomes the GP’s responsibility </a:t>
            </a:r>
            <a:endParaRPr lang="en-US" sz="2800" dirty="0">
              <a:latin typeface="Arial" panose="020B0604020202020204" pitchFamily="34" charset="0"/>
            </a:endParaRPr>
          </a:p>
          <a:p>
            <a:pPr>
              <a:spcBef>
                <a:spcPts val="0"/>
              </a:spcBef>
            </a:pPr>
            <a:endParaRPr lang="en-ZA" sz="1600" i="1" dirty="0"/>
          </a:p>
          <a:p>
            <a:pPr>
              <a:spcBef>
                <a:spcPts val="0"/>
              </a:spcBef>
              <a:defRPr/>
            </a:pPr>
            <a:r>
              <a:rPr lang="en-US" sz="2800" dirty="0"/>
              <a:t>Take Home Message - is the </a:t>
            </a:r>
            <a:r>
              <a:rPr lang="en-US" sz="2800" dirty="0">
                <a:solidFill>
                  <a:srgbClr val="FF0000"/>
                </a:solidFill>
              </a:rPr>
              <a:t>Absolute Potential </a:t>
            </a:r>
            <a:r>
              <a:rPr lang="en-US" sz="2800" dirty="0"/>
              <a:t>of Risk Assessment &amp; Pro-active Mx of these 2 patients</a:t>
            </a:r>
          </a:p>
          <a:p>
            <a:pPr>
              <a:lnSpc>
                <a:spcPct val="80000"/>
              </a:lnSpc>
              <a:defRPr/>
            </a:pPr>
            <a:endParaRPr lang="en-US" sz="2800" dirty="0"/>
          </a:p>
          <a:p>
            <a:pPr lvl="1">
              <a:lnSpc>
                <a:spcPct val="80000"/>
              </a:lnSpc>
              <a:buNone/>
              <a:defRPr/>
            </a:pPr>
            <a:endParaRPr lang="en-US" sz="1000" dirty="0"/>
          </a:p>
        </p:txBody>
      </p:sp>
      <p:sp>
        <p:nvSpPr>
          <p:cNvPr id="2" name="Slide Number Placeholder 1">
            <a:extLst>
              <a:ext uri="{FF2B5EF4-FFF2-40B4-BE49-F238E27FC236}">
                <a16:creationId xmlns:a16="http://schemas.microsoft.com/office/drawing/2014/main" id="{EA6313EE-8CF8-CF5F-3633-6A9CA21E8D25}"/>
              </a:ext>
            </a:extLst>
          </p:cNvPr>
          <p:cNvSpPr>
            <a:spLocks noGrp="1"/>
          </p:cNvSpPr>
          <p:nvPr>
            <p:ph type="sldNum" sz="quarter" idx="12"/>
          </p:nvPr>
        </p:nvSpPr>
        <p:spPr/>
        <p:txBody>
          <a:bodyPr/>
          <a:lstStyle/>
          <a:p>
            <a:fld id="{459F9546-D2A2-EF4C-A994-763A78C4CECC}" type="slidenum">
              <a:rPr lang="en-US" smtClean="0"/>
              <a:pPr/>
              <a:t>3</a:t>
            </a:fld>
            <a:endParaRPr lang="en-US" dirty="0"/>
          </a:p>
        </p:txBody>
      </p:sp>
      <p:pic>
        <p:nvPicPr>
          <p:cNvPr id="5" name="Picture 4">
            <a:extLst>
              <a:ext uri="{FF2B5EF4-FFF2-40B4-BE49-F238E27FC236}">
                <a16:creationId xmlns:a16="http://schemas.microsoft.com/office/drawing/2014/main" id="{6EB321FE-8678-4DC0-B508-997FE2EB278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684433" y="5801360"/>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13421403-A0A4-59C1-5089-0E195662CB63}"/>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4" name="Picture 3" descr="A baby in a womb&#10;&#10;AI-generated content may be incorrect.">
            <a:extLst>
              <a:ext uri="{FF2B5EF4-FFF2-40B4-BE49-F238E27FC236}">
                <a16:creationId xmlns:a16="http://schemas.microsoft.com/office/drawing/2014/main" id="{83B6F2CB-2D5E-BDB5-3A06-F44DC5E40381}"/>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D5BC2DC5-5D01-ADF5-7EC4-D9E419383484}"/>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4234570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1600200" y="152400"/>
            <a:ext cx="8839200" cy="838200"/>
          </a:xfrm>
        </p:spPr>
        <p:txBody>
          <a:bodyPr>
            <a:normAutofit/>
          </a:bodyPr>
          <a:lstStyle/>
          <a:p>
            <a:pPr>
              <a:defRPr/>
            </a:pPr>
            <a:r>
              <a:rPr lang="en-US" sz="3200" b="1" dirty="0">
                <a:solidFill>
                  <a:srgbClr val="FF0000"/>
                </a:solidFill>
              </a:rPr>
              <a:t>Consequence of poor Pre-natal &amp; Post-natal care</a:t>
            </a:r>
          </a:p>
        </p:txBody>
      </p:sp>
      <p:sp>
        <p:nvSpPr>
          <p:cNvPr id="131075" name="Rectangle 3"/>
          <p:cNvSpPr>
            <a:spLocks noGrp="1" noChangeArrowheads="1"/>
          </p:cNvSpPr>
          <p:nvPr>
            <p:ph idx="1"/>
          </p:nvPr>
        </p:nvSpPr>
        <p:spPr>
          <a:xfrm>
            <a:off x="1840943" y="1126456"/>
            <a:ext cx="8460712" cy="4740944"/>
          </a:xfrm>
        </p:spPr>
        <p:txBody>
          <a:bodyPr anchor="ctr">
            <a:normAutofit/>
          </a:bodyPr>
          <a:lstStyle/>
          <a:p>
            <a:pPr lvl="0"/>
            <a:r>
              <a:rPr lang="en-ZA" sz="2800" dirty="0"/>
              <a:t>Adverse pregnancy outcomes -</a:t>
            </a:r>
          </a:p>
          <a:p>
            <a:pPr lvl="1"/>
            <a:r>
              <a:rPr lang="en-ZA" sz="2400" dirty="0"/>
              <a:t>12% babies are premature</a:t>
            </a:r>
          </a:p>
          <a:p>
            <a:pPr lvl="1"/>
            <a:r>
              <a:rPr lang="en-ZA" sz="2400" dirty="0"/>
              <a:t>3% have LBW</a:t>
            </a:r>
          </a:p>
          <a:p>
            <a:pPr lvl="1"/>
            <a:r>
              <a:rPr lang="en-ZA" sz="2400" dirty="0"/>
              <a:t>8% have congenital &amp; other birth complication</a:t>
            </a:r>
          </a:p>
          <a:p>
            <a:pPr lvl="1"/>
            <a:r>
              <a:rPr lang="en-ZA" sz="2400" dirty="0"/>
              <a:t>31% have some pregnancy related complications</a:t>
            </a:r>
          </a:p>
          <a:p>
            <a:pPr lvl="1"/>
            <a:endParaRPr lang="en-ZA" sz="1000" dirty="0"/>
          </a:p>
          <a:p>
            <a:r>
              <a:rPr lang="en-ZA" sz="2800" dirty="0"/>
              <a:t>Many of the above are identified and managed better with Pre-natal , BANC and Post-natal care</a:t>
            </a:r>
          </a:p>
          <a:p>
            <a:pPr marL="457200" lvl="1" indent="0">
              <a:buNone/>
            </a:pPr>
            <a:endParaRPr lang="en-ZA" sz="900" dirty="0"/>
          </a:p>
          <a:p>
            <a:pPr lvl="0"/>
            <a:r>
              <a:rPr lang="en-ZA" sz="2800" dirty="0"/>
              <a:t>We must check and screen for &amp; mitigate against these adverse factors</a:t>
            </a:r>
          </a:p>
        </p:txBody>
      </p:sp>
      <p:sp>
        <p:nvSpPr>
          <p:cNvPr id="2" name="Slide Number Placeholder 1">
            <a:extLst>
              <a:ext uri="{FF2B5EF4-FFF2-40B4-BE49-F238E27FC236}">
                <a16:creationId xmlns:a16="http://schemas.microsoft.com/office/drawing/2014/main" id="{BC6E32BA-B7F0-7FB4-5C26-6E5BE977C014}"/>
              </a:ext>
            </a:extLst>
          </p:cNvPr>
          <p:cNvSpPr>
            <a:spLocks noGrp="1"/>
          </p:cNvSpPr>
          <p:nvPr>
            <p:ph type="sldNum" sz="quarter" idx="12"/>
          </p:nvPr>
        </p:nvSpPr>
        <p:spPr/>
        <p:txBody>
          <a:bodyPr/>
          <a:lstStyle/>
          <a:p>
            <a:fld id="{459F9546-D2A2-EF4C-A994-763A78C4CECC}" type="slidenum">
              <a:rPr lang="en-US" smtClean="0"/>
              <a:pPr/>
              <a:t>4</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125200" y="5257800"/>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D2940555-52AD-A102-EE44-FAF01FE5B1F1}"/>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EA0CFC3F-8EA1-B3C4-2D6B-32292F0B6E23}"/>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E164A35C-1777-7E3F-8B80-3495A8C43284}"/>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2120168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1012724"/>
            <a:ext cx="7772400" cy="226142"/>
          </a:xfrm>
        </p:spPr>
        <p:txBody>
          <a:bodyPr>
            <a:normAutofit fontScale="90000"/>
          </a:bodyPr>
          <a:lstStyle/>
          <a:p>
            <a:pPr>
              <a:defRPr/>
            </a:pPr>
            <a:br>
              <a:rPr lang="en-US" sz="3600" b="1" dirty="0">
                <a:solidFill>
                  <a:srgbClr val="FF0000"/>
                </a:solidFill>
              </a:rPr>
            </a:br>
            <a:br>
              <a:rPr lang="en-US" sz="3600" b="1" dirty="0">
                <a:solidFill>
                  <a:srgbClr val="FF0000"/>
                </a:solidFill>
              </a:rPr>
            </a:br>
            <a:br>
              <a:rPr lang="en-US" sz="4000" b="1" dirty="0">
                <a:solidFill>
                  <a:srgbClr val="FF0000"/>
                </a:solidFill>
              </a:rPr>
            </a:br>
            <a:endParaRPr lang="en-US" sz="4000" b="1" dirty="0">
              <a:solidFill>
                <a:srgbClr val="FF0000"/>
              </a:solidFill>
            </a:endParaRPr>
          </a:p>
        </p:txBody>
      </p:sp>
      <p:sp>
        <p:nvSpPr>
          <p:cNvPr id="131075" name="Rectangle 3"/>
          <p:cNvSpPr>
            <a:spLocks noGrp="1" noChangeArrowheads="1"/>
          </p:cNvSpPr>
          <p:nvPr>
            <p:ph idx="1"/>
          </p:nvPr>
        </p:nvSpPr>
        <p:spPr>
          <a:xfrm>
            <a:off x="1739175" y="948814"/>
            <a:ext cx="8713650" cy="4960373"/>
          </a:xfrm>
        </p:spPr>
        <p:txBody>
          <a:bodyPr>
            <a:normAutofit/>
          </a:bodyPr>
          <a:lstStyle/>
          <a:p>
            <a:endParaRPr lang="en-ZA" sz="2800" dirty="0"/>
          </a:p>
          <a:p>
            <a:endParaRPr lang="en-ZA" sz="2800" dirty="0"/>
          </a:p>
          <a:p>
            <a:pPr marL="0" indent="0" algn="ctr">
              <a:buNone/>
            </a:pPr>
            <a:r>
              <a:rPr lang="en-US" sz="6000" b="1" u="sng" dirty="0">
                <a:solidFill>
                  <a:srgbClr val="FF0000"/>
                </a:solidFill>
              </a:rPr>
              <a:t>Pre-Conceptual care:</a:t>
            </a:r>
          </a:p>
          <a:p>
            <a:pPr marL="0" indent="0" algn="ctr">
              <a:buNone/>
            </a:pPr>
            <a:endParaRPr lang="en-US" sz="2000" b="1" dirty="0">
              <a:solidFill>
                <a:srgbClr val="FF0000"/>
              </a:solidFill>
            </a:endParaRPr>
          </a:p>
          <a:p>
            <a:pPr marL="0" indent="0" algn="ctr">
              <a:buNone/>
            </a:pPr>
            <a:r>
              <a:rPr lang="en-US" sz="4400" b="1" dirty="0"/>
              <a:t>Change paradigm to </a:t>
            </a:r>
          </a:p>
          <a:p>
            <a:pPr marL="0" indent="0" algn="ctr">
              <a:buNone/>
            </a:pPr>
            <a:r>
              <a:rPr lang="en-US" sz="7200" b="1" dirty="0">
                <a:solidFill>
                  <a:srgbClr val="FF0000"/>
                </a:solidFill>
              </a:rPr>
              <a:t>12 not 9!</a:t>
            </a:r>
          </a:p>
          <a:p>
            <a:pPr marL="0" indent="0" algn="ctr">
              <a:buNone/>
            </a:pPr>
            <a:endParaRPr lang="en-US" sz="4400" b="1" dirty="0">
              <a:solidFill>
                <a:srgbClr val="FF0000"/>
              </a:solidFill>
            </a:endParaRPr>
          </a:p>
          <a:p>
            <a:pPr marL="0" indent="0" algn="ctr">
              <a:buNone/>
            </a:pPr>
            <a:endParaRPr lang="en-ZA" sz="4400" dirty="0">
              <a:solidFill>
                <a:srgbClr val="FF0000"/>
              </a:solidFill>
            </a:endParaRPr>
          </a:p>
          <a:p>
            <a:pPr marL="0" indent="0" algn="ctr">
              <a:buNone/>
            </a:pPr>
            <a:endParaRPr lang="en-ZA" sz="2400" dirty="0"/>
          </a:p>
          <a:p>
            <a:pPr lvl="0"/>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7653447C-3553-5377-18D9-CE80DB15A465}"/>
              </a:ext>
            </a:extLst>
          </p:cNvPr>
          <p:cNvSpPr>
            <a:spLocks noGrp="1"/>
          </p:cNvSpPr>
          <p:nvPr>
            <p:ph type="sldNum" sz="quarter" idx="12"/>
          </p:nvPr>
        </p:nvSpPr>
        <p:spPr/>
        <p:txBody>
          <a:bodyPr/>
          <a:lstStyle/>
          <a:p>
            <a:fld id="{459F9546-D2A2-EF4C-A994-763A78C4CECC}" type="slidenum">
              <a:rPr lang="en-US" smtClean="0"/>
              <a:pPr/>
              <a:t>5</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972800" y="5234696"/>
            <a:ext cx="871220" cy="879986"/>
          </a:xfrm>
          <a:prstGeom prst="rect">
            <a:avLst/>
          </a:prstGeom>
          <a:noFill/>
          <a:ln>
            <a:noFill/>
          </a:ln>
        </p:spPr>
      </p:pic>
      <p:sp>
        <p:nvSpPr>
          <p:cNvPr id="6" name="TextBox 5">
            <a:extLst>
              <a:ext uri="{FF2B5EF4-FFF2-40B4-BE49-F238E27FC236}">
                <a16:creationId xmlns:a16="http://schemas.microsoft.com/office/drawing/2014/main" id="{4FC303D2-4978-4363-81BD-9E561A8ACB0A}"/>
              </a:ext>
            </a:extLst>
          </p:cNvPr>
          <p:cNvSpPr txBox="1"/>
          <p:nvPr/>
        </p:nvSpPr>
        <p:spPr>
          <a:xfrm>
            <a:off x="2310582" y="6145162"/>
            <a:ext cx="6695767" cy="646331"/>
          </a:xfrm>
          <a:prstGeom prst="rect">
            <a:avLst/>
          </a:prstGeom>
          <a:noFill/>
        </p:spPr>
        <p:txBody>
          <a:bodyPr wrap="square" rtlCol="0">
            <a:spAutoFit/>
          </a:bodyPr>
          <a:lstStyle/>
          <a:p>
            <a:pPr algn="ctr"/>
            <a:r>
              <a:rPr lang="en-US" sz="3600" b="1" dirty="0">
                <a:solidFill>
                  <a:srgbClr val="FF0000"/>
                </a:solidFill>
              </a:rPr>
              <a:t> </a:t>
            </a:r>
            <a:endParaRPr lang="en-ZA" sz="3600" dirty="0">
              <a:latin typeface="+mn-lt"/>
            </a:endParaRPr>
          </a:p>
        </p:txBody>
      </p:sp>
      <p:pic>
        <p:nvPicPr>
          <p:cNvPr id="3" name="Picture 2" descr="A stethoscope and a heart&#10;&#10;AI-generated content may be incorrect.">
            <a:extLst>
              <a:ext uri="{FF2B5EF4-FFF2-40B4-BE49-F238E27FC236}">
                <a16:creationId xmlns:a16="http://schemas.microsoft.com/office/drawing/2014/main" id="{33387A5B-E1B2-0B8D-69FD-F69B8E7C6BF8}"/>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564787FC-2588-67FC-09A9-2ADD680A4996}"/>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7" name="Picture 6">
            <a:extLst>
              <a:ext uri="{FF2B5EF4-FFF2-40B4-BE49-F238E27FC236}">
                <a16:creationId xmlns:a16="http://schemas.microsoft.com/office/drawing/2014/main" id="{D977CD0F-EC03-1ED6-0A3C-EAAD3AD40BD3}"/>
              </a:ext>
            </a:extLst>
          </p:cNvPr>
          <p:cNvPicPr>
            <a:picLocks noChangeAspect="1"/>
          </p:cNvPicPr>
          <p:nvPr/>
        </p:nvPicPr>
        <p:blipFill>
          <a:blip r:embed="rId6"/>
          <a:stretch>
            <a:fillRect/>
          </a:stretch>
        </p:blipFill>
        <p:spPr>
          <a:xfrm rot="597959">
            <a:off x="-566419" y="-276232"/>
            <a:ext cx="2246532" cy="22238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31075">
                                            <p:txEl>
                                              <p:pRg st="4" end="4"/>
                                            </p:txEl>
                                          </p:spTgt>
                                        </p:tgtEl>
                                        <p:attrNameLst>
                                          <p:attrName>style.visibility</p:attrName>
                                        </p:attrNameLst>
                                      </p:cBhvr>
                                      <p:to>
                                        <p:strVal val="visible"/>
                                      </p:to>
                                    </p:set>
                                    <p:anim calcmode="lin" valueType="num">
                                      <p:cBhvr>
                                        <p:cTn id="7" dur="1000" fill="hold"/>
                                        <p:tgtEl>
                                          <p:spTgt spid="131075">
                                            <p:txEl>
                                              <p:pRg st="4" end="4"/>
                                            </p:txEl>
                                          </p:spTgt>
                                        </p:tgtEl>
                                        <p:attrNameLst>
                                          <p:attrName>ppt_w</p:attrName>
                                        </p:attrNameLst>
                                      </p:cBhvr>
                                      <p:tavLst>
                                        <p:tav tm="0">
                                          <p:val>
                                            <p:fltVal val="0"/>
                                          </p:val>
                                        </p:tav>
                                        <p:tav tm="100000">
                                          <p:val>
                                            <p:strVal val="#ppt_w"/>
                                          </p:val>
                                        </p:tav>
                                      </p:tavLst>
                                    </p:anim>
                                    <p:anim calcmode="lin" valueType="num">
                                      <p:cBhvr>
                                        <p:cTn id="8" dur="1000" fill="hold"/>
                                        <p:tgtEl>
                                          <p:spTgt spid="131075">
                                            <p:txEl>
                                              <p:pRg st="4" end="4"/>
                                            </p:txEl>
                                          </p:spTgt>
                                        </p:tgtEl>
                                        <p:attrNameLst>
                                          <p:attrName>ppt_h</p:attrName>
                                        </p:attrNameLst>
                                      </p:cBhvr>
                                      <p:tavLst>
                                        <p:tav tm="0">
                                          <p:val>
                                            <p:fltVal val="0"/>
                                          </p:val>
                                        </p:tav>
                                        <p:tav tm="100000">
                                          <p:val>
                                            <p:strVal val="#ppt_h"/>
                                          </p:val>
                                        </p:tav>
                                      </p:tavLst>
                                    </p:anim>
                                    <p:anim calcmode="lin" valueType="num">
                                      <p:cBhvr>
                                        <p:cTn id="9" dur="1000" fill="hold"/>
                                        <p:tgtEl>
                                          <p:spTgt spid="131075">
                                            <p:txEl>
                                              <p:pRg st="4" end="4"/>
                                            </p:txEl>
                                          </p:spTgt>
                                        </p:tgtEl>
                                        <p:attrNameLst>
                                          <p:attrName>style.rotation</p:attrName>
                                        </p:attrNameLst>
                                      </p:cBhvr>
                                      <p:tavLst>
                                        <p:tav tm="0">
                                          <p:val>
                                            <p:fltVal val="90"/>
                                          </p:val>
                                        </p:tav>
                                        <p:tav tm="100000">
                                          <p:val>
                                            <p:fltVal val="0"/>
                                          </p:val>
                                        </p:tav>
                                      </p:tavLst>
                                    </p:anim>
                                    <p:animEffect transition="in" filter="fade">
                                      <p:cBhvr>
                                        <p:cTn id="10" dur="1000"/>
                                        <p:tgtEl>
                                          <p:spTgt spid="131075">
                                            <p:txEl>
                                              <p:pRg st="4" end="4"/>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131075">
                                            <p:txEl>
                                              <p:pRg st="5" end="5"/>
                                            </p:txEl>
                                          </p:spTgt>
                                        </p:tgtEl>
                                        <p:attrNameLst>
                                          <p:attrName>style.visibility</p:attrName>
                                        </p:attrNameLst>
                                      </p:cBhvr>
                                      <p:to>
                                        <p:strVal val="visible"/>
                                      </p:to>
                                    </p:set>
                                    <p:anim calcmode="lin" valueType="num">
                                      <p:cBhvr>
                                        <p:cTn id="13" dur="1000" fill="hold"/>
                                        <p:tgtEl>
                                          <p:spTgt spid="131075">
                                            <p:txEl>
                                              <p:pRg st="5" end="5"/>
                                            </p:txEl>
                                          </p:spTgt>
                                        </p:tgtEl>
                                        <p:attrNameLst>
                                          <p:attrName>ppt_w</p:attrName>
                                        </p:attrNameLst>
                                      </p:cBhvr>
                                      <p:tavLst>
                                        <p:tav tm="0">
                                          <p:val>
                                            <p:fltVal val="0"/>
                                          </p:val>
                                        </p:tav>
                                        <p:tav tm="100000">
                                          <p:val>
                                            <p:strVal val="#ppt_w"/>
                                          </p:val>
                                        </p:tav>
                                      </p:tavLst>
                                    </p:anim>
                                    <p:anim calcmode="lin" valueType="num">
                                      <p:cBhvr>
                                        <p:cTn id="14" dur="1000" fill="hold"/>
                                        <p:tgtEl>
                                          <p:spTgt spid="131075">
                                            <p:txEl>
                                              <p:pRg st="5" end="5"/>
                                            </p:txEl>
                                          </p:spTgt>
                                        </p:tgtEl>
                                        <p:attrNameLst>
                                          <p:attrName>ppt_h</p:attrName>
                                        </p:attrNameLst>
                                      </p:cBhvr>
                                      <p:tavLst>
                                        <p:tav tm="0">
                                          <p:val>
                                            <p:fltVal val="0"/>
                                          </p:val>
                                        </p:tav>
                                        <p:tav tm="100000">
                                          <p:val>
                                            <p:strVal val="#ppt_h"/>
                                          </p:val>
                                        </p:tav>
                                      </p:tavLst>
                                    </p:anim>
                                    <p:anim calcmode="lin" valueType="num">
                                      <p:cBhvr>
                                        <p:cTn id="15" dur="1000" fill="hold"/>
                                        <p:tgtEl>
                                          <p:spTgt spid="131075">
                                            <p:txEl>
                                              <p:pRg st="5" end="5"/>
                                            </p:txEl>
                                          </p:spTgt>
                                        </p:tgtEl>
                                        <p:attrNameLst>
                                          <p:attrName>style.rotation</p:attrName>
                                        </p:attrNameLst>
                                      </p:cBhvr>
                                      <p:tavLst>
                                        <p:tav tm="0">
                                          <p:val>
                                            <p:fltVal val="90"/>
                                          </p:val>
                                        </p:tav>
                                        <p:tav tm="100000">
                                          <p:val>
                                            <p:fltVal val="0"/>
                                          </p:val>
                                        </p:tav>
                                      </p:tavLst>
                                    </p:anim>
                                    <p:animEffect transition="in" filter="fade">
                                      <p:cBhvr>
                                        <p:cTn id="16" dur="1000"/>
                                        <p:tgtEl>
                                          <p:spTgt spid="1310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112939"/>
            <a:ext cx="7772400" cy="906862"/>
          </a:xfrm>
        </p:spPr>
        <p:txBody>
          <a:bodyPr/>
          <a:lstStyle/>
          <a:p>
            <a:pPr>
              <a:defRPr/>
            </a:pPr>
            <a:r>
              <a:rPr lang="en-US" sz="3600" b="1" dirty="0">
                <a:solidFill>
                  <a:srgbClr val="FF0000"/>
                </a:solidFill>
              </a:rPr>
              <a:t>Time for a Paradigm Shift</a:t>
            </a:r>
            <a:endParaRPr lang="en-US" sz="4000" b="1" dirty="0">
              <a:solidFill>
                <a:srgbClr val="FF0000"/>
              </a:solidFill>
            </a:endParaRPr>
          </a:p>
        </p:txBody>
      </p:sp>
      <p:sp>
        <p:nvSpPr>
          <p:cNvPr id="131075" name="Rectangle 3"/>
          <p:cNvSpPr>
            <a:spLocks noGrp="1" noChangeArrowheads="1"/>
          </p:cNvSpPr>
          <p:nvPr>
            <p:ph idx="1"/>
          </p:nvPr>
        </p:nvSpPr>
        <p:spPr>
          <a:xfrm>
            <a:off x="1855596" y="1248698"/>
            <a:ext cx="8460712" cy="5133053"/>
          </a:xfrm>
        </p:spPr>
        <p:txBody>
          <a:bodyPr/>
          <a:lstStyle/>
          <a:p>
            <a:pPr lvl="0"/>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9D31D514-5E8B-929B-0EB9-F71FCFB41D3B}"/>
              </a:ext>
            </a:extLst>
          </p:cNvPr>
          <p:cNvSpPr>
            <a:spLocks noGrp="1"/>
          </p:cNvSpPr>
          <p:nvPr>
            <p:ph type="sldNum" sz="quarter" idx="12"/>
          </p:nvPr>
        </p:nvSpPr>
        <p:spPr/>
        <p:txBody>
          <a:bodyPr/>
          <a:lstStyle/>
          <a:p>
            <a:fld id="{459F9546-D2A2-EF4C-A994-763A78C4CECC}" type="slidenum">
              <a:rPr lang="en-US" smtClean="0"/>
              <a:pPr/>
              <a:t>6</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905049" y="5267960"/>
            <a:ext cx="807720" cy="904240"/>
          </a:xfrm>
          <a:prstGeom prst="rect">
            <a:avLst/>
          </a:prstGeom>
          <a:noFill/>
          <a:ln>
            <a:noFill/>
          </a:ln>
        </p:spPr>
      </p:pic>
      <p:pic>
        <p:nvPicPr>
          <p:cNvPr id="3" name="Picture 2">
            <a:extLst>
              <a:ext uri="{FF2B5EF4-FFF2-40B4-BE49-F238E27FC236}">
                <a16:creationId xmlns:a16="http://schemas.microsoft.com/office/drawing/2014/main" id="{00A97B66-17C8-45ED-AB0A-0524EBD5DF7E}"/>
              </a:ext>
            </a:extLst>
          </p:cNvPr>
          <p:cNvPicPr>
            <a:picLocks noChangeAspect="1"/>
          </p:cNvPicPr>
          <p:nvPr/>
        </p:nvPicPr>
        <p:blipFill>
          <a:blip r:embed="rId4"/>
          <a:stretch>
            <a:fillRect/>
          </a:stretch>
        </p:blipFill>
        <p:spPr>
          <a:xfrm>
            <a:off x="2342410" y="1069139"/>
            <a:ext cx="7507181" cy="4553884"/>
          </a:xfrm>
          <a:prstGeom prst="rect">
            <a:avLst/>
          </a:prstGeom>
        </p:spPr>
      </p:pic>
      <p:sp>
        <p:nvSpPr>
          <p:cNvPr id="5" name="TextBox 4">
            <a:extLst>
              <a:ext uri="{FF2B5EF4-FFF2-40B4-BE49-F238E27FC236}">
                <a16:creationId xmlns:a16="http://schemas.microsoft.com/office/drawing/2014/main" id="{902B59C5-888B-4B20-91F2-1C3EEF83A400}"/>
              </a:ext>
            </a:extLst>
          </p:cNvPr>
          <p:cNvSpPr txBox="1"/>
          <p:nvPr/>
        </p:nvSpPr>
        <p:spPr>
          <a:xfrm>
            <a:off x="3246977" y="5672362"/>
            <a:ext cx="5624052" cy="646331"/>
          </a:xfrm>
          <a:prstGeom prst="rect">
            <a:avLst/>
          </a:prstGeom>
          <a:noFill/>
        </p:spPr>
        <p:txBody>
          <a:bodyPr wrap="square" rtlCol="0">
            <a:spAutoFit/>
          </a:bodyPr>
          <a:lstStyle/>
          <a:p>
            <a:pPr algn="ctr"/>
            <a:r>
              <a:rPr lang="en-ZA" sz="3600" b="1" dirty="0">
                <a:solidFill>
                  <a:srgbClr val="FF0000"/>
                </a:solidFill>
                <a:latin typeface="+mn-lt"/>
              </a:rPr>
              <a:t>+</a:t>
            </a:r>
            <a:r>
              <a:rPr lang="en-ZA" sz="2600" dirty="0">
                <a:latin typeface="+mn-lt"/>
              </a:rPr>
              <a:t> Healthy environment also needed</a:t>
            </a:r>
          </a:p>
        </p:txBody>
      </p:sp>
      <p:pic>
        <p:nvPicPr>
          <p:cNvPr id="6" name="Picture 5" descr="A stethoscope and a heart&#10;&#10;AI-generated content may be incorrect.">
            <a:extLst>
              <a:ext uri="{FF2B5EF4-FFF2-40B4-BE49-F238E27FC236}">
                <a16:creationId xmlns:a16="http://schemas.microsoft.com/office/drawing/2014/main" id="{9A223EBE-125F-3D29-347D-A800BF4695A7}"/>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7" name="Picture 6" descr="A baby in a womb&#10;&#10;AI-generated content may be incorrect.">
            <a:extLst>
              <a:ext uri="{FF2B5EF4-FFF2-40B4-BE49-F238E27FC236}">
                <a16:creationId xmlns:a16="http://schemas.microsoft.com/office/drawing/2014/main" id="{C8E3B552-5222-B8AB-36E3-D87266C39166}"/>
              </a:ext>
            </a:extLst>
          </p:cNvPr>
          <p:cNvPicPr>
            <a:picLocks noChangeAspect="1"/>
          </p:cNvPicPr>
          <p:nvPr/>
        </p:nvPicPr>
        <p:blipFill>
          <a:blip r:embed="rId6"/>
          <a:stretch>
            <a:fillRect/>
          </a:stretch>
        </p:blipFill>
        <p:spPr>
          <a:xfrm>
            <a:off x="10261600" y="389273"/>
            <a:ext cx="2378836" cy="2378836"/>
          </a:xfrm>
          <a:prstGeom prst="rect">
            <a:avLst/>
          </a:prstGeom>
        </p:spPr>
      </p:pic>
      <p:pic>
        <p:nvPicPr>
          <p:cNvPr id="8" name="Picture 7">
            <a:extLst>
              <a:ext uri="{FF2B5EF4-FFF2-40B4-BE49-F238E27FC236}">
                <a16:creationId xmlns:a16="http://schemas.microsoft.com/office/drawing/2014/main" id="{7F7C59CD-EB63-55FC-DE98-B053B6C79D97}"/>
              </a:ext>
            </a:extLst>
          </p:cNvPr>
          <p:cNvPicPr>
            <a:picLocks noChangeAspect="1"/>
          </p:cNvPicPr>
          <p:nvPr/>
        </p:nvPicPr>
        <p:blipFill>
          <a:blip r:embed="rId7"/>
          <a:stretch>
            <a:fillRect/>
          </a:stretch>
        </p:blipFill>
        <p:spPr>
          <a:xfrm rot="597959">
            <a:off x="-566419" y="-191659"/>
            <a:ext cx="2246532" cy="2223840"/>
          </a:xfrm>
          <a:prstGeom prst="rect">
            <a:avLst/>
          </a:prstGeom>
        </p:spPr>
      </p:pic>
    </p:spTree>
    <p:extLst>
      <p:ext uri="{BB962C8B-B14F-4D97-AF65-F5344CB8AC3E}">
        <p14:creationId xmlns:p14="http://schemas.microsoft.com/office/powerpoint/2010/main" val="2607104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p:cNvPicPr>
            <a:picLocks noGrp="1" noChangeAspect="1" noChangeArrowheads="1"/>
          </p:cNvPicPr>
          <p:nvPr>
            <p:ph idx="1"/>
          </p:nvPr>
        </p:nvPicPr>
        <p:blipFill>
          <a:blip r:embed="rId3"/>
          <a:stretch>
            <a:fillRect/>
          </a:stretch>
        </p:blipFill>
        <p:spPr bwMode="auto">
          <a:xfrm>
            <a:off x="2901482" y="0"/>
            <a:ext cx="6585842" cy="5105399"/>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30DA1470-89A6-39EA-8C01-4B48AD891BBE}"/>
              </a:ext>
            </a:extLst>
          </p:cNvPr>
          <p:cNvSpPr>
            <a:spLocks noGrp="1"/>
          </p:cNvSpPr>
          <p:nvPr>
            <p:ph type="sldNum" sz="quarter" idx="12"/>
          </p:nvPr>
        </p:nvSpPr>
        <p:spPr/>
        <p:txBody>
          <a:bodyPr/>
          <a:lstStyle/>
          <a:p>
            <a:fld id="{459F9546-D2A2-EF4C-A994-763A78C4CECC}" type="slidenum">
              <a:rPr lang="en-US" smtClean="0"/>
              <a:pPr/>
              <a:t>7</a:t>
            </a:fld>
            <a:endParaRPr lang="en-US" dirty="0"/>
          </a:p>
        </p:txBody>
      </p:sp>
      <p:sp>
        <p:nvSpPr>
          <p:cNvPr id="5" name="TextBox 4"/>
          <p:cNvSpPr txBox="1"/>
          <p:nvPr/>
        </p:nvSpPr>
        <p:spPr>
          <a:xfrm>
            <a:off x="3086111" y="5296068"/>
            <a:ext cx="6385264" cy="954107"/>
          </a:xfrm>
          <a:prstGeom prst="rect">
            <a:avLst/>
          </a:prstGeom>
          <a:noFill/>
        </p:spPr>
        <p:txBody>
          <a:bodyPr wrap="square" rtlCol="0">
            <a:spAutoFit/>
          </a:bodyPr>
          <a:lstStyle/>
          <a:p>
            <a:pPr algn="ctr"/>
            <a:r>
              <a:rPr lang="en-US" sz="2800" b="1" dirty="0">
                <a:solidFill>
                  <a:srgbClr val="FF0000"/>
                </a:solidFill>
                <a:latin typeface="+mn-lt"/>
              </a:rPr>
              <a:t>Barker’s Hypothesis</a:t>
            </a:r>
          </a:p>
          <a:p>
            <a:pPr algn="ctr"/>
            <a:r>
              <a:rPr lang="en-ZA" sz="2800" dirty="0">
                <a:latin typeface="+mn-lt"/>
              </a:rPr>
              <a:t>theory of fetal origins of adult disease</a:t>
            </a:r>
          </a:p>
        </p:txBody>
      </p:sp>
      <p:pic>
        <p:nvPicPr>
          <p:cNvPr id="8" name="Picture 7">
            <a:extLst>
              <a:ext uri="{FF2B5EF4-FFF2-40B4-BE49-F238E27FC236}">
                <a16:creationId xmlns:a16="http://schemas.microsoft.com/office/drawing/2014/main" id="{95C8C16A-0BDD-4898-857F-2AA7641E3616}"/>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1125200" y="5105400"/>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4340D8E3-F7C8-090F-3ADE-8C942B550693}"/>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4" name="Picture 3" descr="A baby in a womb&#10;&#10;AI-generated content may be incorrect.">
            <a:extLst>
              <a:ext uri="{FF2B5EF4-FFF2-40B4-BE49-F238E27FC236}">
                <a16:creationId xmlns:a16="http://schemas.microsoft.com/office/drawing/2014/main" id="{A4314CF1-DA7D-9AC8-9E73-878F8DBAE563}"/>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991ACA94-02D0-82B1-FC7F-E36686CE2223}"/>
              </a:ext>
            </a:extLst>
          </p:cNvPr>
          <p:cNvPicPr>
            <a:picLocks noChangeAspect="1"/>
          </p:cNvPicPr>
          <p:nvPr/>
        </p:nvPicPr>
        <p:blipFill>
          <a:blip r:embed="rId7"/>
          <a:stretch>
            <a:fillRect/>
          </a:stretch>
        </p:blipFill>
        <p:spPr>
          <a:xfrm rot="597959">
            <a:off x="-566419" y="-276232"/>
            <a:ext cx="2246532" cy="22238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297426"/>
            <a:ext cx="7772400" cy="639097"/>
          </a:xfrm>
        </p:spPr>
        <p:txBody>
          <a:bodyPr>
            <a:normAutofit fontScale="90000"/>
          </a:bodyPr>
          <a:lstStyle/>
          <a:p>
            <a:pPr>
              <a:defRPr/>
            </a:pPr>
            <a:r>
              <a:rPr lang="en-US" sz="3600" b="1" dirty="0">
                <a:solidFill>
                  <a:srgbClr val="FF0000"/>
                </a:solidFill>
              </a:rPr>
              <a:t>Objective of PCC &amp; BANC</a:t>
            </a:r>
            <a:endParaRPr lang="en-US" sz="4000" b="1" dirty="0">
              <a:solidFill>
                <a:srgbClr val="FF0000"/>
              </a:solidFill>
            </a:endParaRPr>
          </a:p>
        </p:txBody>
      </p:sp>
      <p:sp>
        <p:nvSpPr>
          <p:cNvPr id="131075" name="Rectangle 3"/>
          <p:cNvSpPr>
            <a:spLocks noGrp="1" noChangeArrowheads="1"/>
          </p:cNvSpPr>
          <p:nvPr>
            <p:ph idx="1"/>
          </p:nvPr>
        </p:nvSpPr>
        <p:spPr>
          <a:xfrm>
            <a:off x="1739175" y="936523"/>
            <a:ext cx="8713650" cy="5084506"/>
          </a:xfrm>
        </p:spPr>
        <p:txBody>
          <a:bodyPr>
            <a:normAutofit/>
          </a:bodyPr>
          <a:lstStyle/>
          <a:p>
            <a:pPr lvl="0"/>
            <a:r>
              <a:rPr lang="en-ZA" sz="2800" dirty="0"/>
              <a:t>To develop a mind-set of </a:t>
            </a:r>
            <a:r>
              <a:rPr lang="en-ZA" sz="2800" b="1" dirty="0">
                <a:solidFill>
                  <a:srgbClr val="FF0000"/>
                </a:solidFill>
              </a:rPr>
              <a:t>Promotive</a:t>
            </a:r>
            <a:r>
              <a:rPr lang="en-ZA" sz="2800" dirty="0"/>
              <a:t> and </a:t>
            </a:r>
            <a:r>
              <a:rPr lang="en-ZA" sz="2800" b="1" dirty="0">
                <a:solidFill>
                  <a:srgbClr val="FF0000"/>
                </a:solidFill>
              </a:rPr>
              <a:t>Preventative management with </a:t>
            </a:r>
            <a:r>
              <a:rPr lang="en-ZA" sz="2800" dirty="0"/>
              <a:t>interventions that aim to </a:t>
            </a:r>
            <a:r>
              <a:rPr lang="en-ZA" sz="2800" b="1" dirty="0">
                <a:solidFill>
                  <a:srgbClr val="FF0000"/>
                </a:solidFill>
              </a:rPr>
              <a:t>identify</a:t>
            </a:r>
            <a:r>
              <a:rPr lang="en-ZA" sz="2800" dirty="0">
                <a:solidFill>
                  <a:srgbClr val="FF0000"/>
                </a:solidFill>
              </a:rPr>
              <a:t> </a:t>
            </a:r>
            <a:r>
              <a:rPr lang="en-ZA" sz="2800" dirty="0"/>
              <a:t>and </a:t>
            </a:r>
            <a:r>
              <a:rPr lang="en-ZA" sz="2800" b="1" dirty="0">
                <a:solidFill>
                  <a:srgbClr val="FF0000"/>
                </a:solidFill>
              </a:rPr>
              <a:t>modify</a:t>
            </a:r>
            <a:r>
              <a:rPr lang="en-ZA" sz="2800" dirty="0"/>
              <a:t> bio-medical, behavioural and social risks to the women’s &amp; baby’s health – ensure healthy pregnancy</a:t>
            </a:r>
          </a:p>
          <a:p>
            <a:pPr lvl="0"/>
            <a:r>
              <a:rPr lang="en-ZA" sz="2800" dirty="0"/>
              <a:t>These are in the </a:t>
            </a:r>
            <a:r>
              <a:rPr lang="en-ZA" sz="2800" b="1" dirty="0">
                <a:solidFill>
                  <a:srgbClr val="FF0000"/>
                </a:solidFill>
              </a:rPr>
              <a:t>domain of GP care </a:t>
            </a:r>
            <a:r>
              <a:rPr lang="en-ZA" sz="2800" dirty="0"/>
              <a:t>&amp; have a huge significance on outcomes in both mother &amp; baby</a:t>
            </a:r>
          </a:p>
          <a:p>
            <a:pPr marL="0" indent="0">
              <a:buNone/>
            </a:pPr>
            <a:r>
              <a:rPr lang="en-ZA" sz="2800" u="sng" dirty="0"/>
              <a:t>Goals:</a:t>
            </a:r>
          </a:p>
          <a:p>
            <a:r>
              <a:rPr lang="en-ZA" sz="2400" dirty="0"/>
              <a:t>Optimise women’s health</a:t>
            </a:r>
          </a:p>
          <a:p>
            <a:r>
              <a:rPr lang="en-ZA" sz="2400" dirty="0"/>
              <a:t>Minimise risk to mother &amp; fetus</a:t>
            </a:r>
          </a:p>
          <a:p>
            <a:r>
              <a:rPr lang="en-ZA" sz="2400" dirty="0"/>
              <a:t>Improve pregnancy outcome</a:t>
            </a:r>
          </a:p>
          <a:p>
            <a:r>
              <a:rPr lang="en-ZA" sz="2400" dirty="0"/>
              <a:t>Give information to make informed choices on reproduction</a:t>
            </a:r>
          </a:p>
          <a:p>
            <a:endParaRPr lang="en-ZA" sz="2800" dirty="0"/>
          </a:p>
          <a:p>
            <a:endParaRPr lang="en-ZA" sz="2400" dirty="0"/>
          </a:p>
          <a:p>
            <a:pPr lvl="0"/>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1B2356D9-212A-0F3A-876B-4DD1FA096FD2}"/>
              </a:ext>
            </a:extLst>
          </p:cNvPr>
          <p:cNvSpPr>
            <a:spLocks noGrp="1"/>
          </p:cNvSpPr>
          <p:nvPr>
            <p:ph type="sldNum" sz="quarter" idx="12"/>
          </p:nvPr>
        </p:nvSpPr>
        <p:spPr/>
        <p:txBody>
          <a:bodyPr/>
          <a:lstStyle/>
          <a:p>
            <a:fld id="{459F9546-D2A2-EF4C-A994-763A78C4CECC}" type="slidenum">
              <a:rPr lang="en-US" smtClean="0"/>
              <a:pPr/>
              <a:t>8</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49000" y="4972173"/>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895364D8-54F9-BA26-6A59-470C4C9A83F2}"/>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8EAE9FD1-02F5-135B-9890-A84C0EBAAAE3}"/>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C0F8F90A-2D8E-BC56-D359-810C4FFBF869}"/>
              </a:ext>
            </a:extLst>
          </p:cNvPr>
          <p:cNvPicPr>
            <a:picLocks noChangeAspect="1"/>
          </p:cNvPicPr>
          <p:nvPr/>
        </p:nvPicPr>
        <p:blipFill>
          <a:blip r:embed="rId6"/>
          <a:stretch>
            <a:fillRect/>
          </a:stretch>
        </p:blipFill>
        <p:spPr>
          <a:xfrm rot="597959">
            <a:off x="-566419" y="-191659"/>
            <a:ext cx="2246532" cy="2223840"/>
          </a:xfrm>
          <a:prstGeom prst="rect">
            <a:avLst/>
          </a:prstGeom>
        </p:spPr>
      </p:pic>
    </p:spTree>
    <p:extLst>
      <p:ext uri="{BB962C8B-B14F-4D97-AF65-F5344CB8AC3E}">
        <p14:creationId xmlns:p14="http://schemas.microsoft.com/office/powerpoint/2010/main" val="2107334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1955390" y="272286"/>
            <a:ext cx="8281219" cy="708031"/>
          </a:xfrm>
        </p:spPr>
        <p:txBody>
          <a:bodyPr>
            <a:normAutofit/>
          </a:bodyPr>
          <a:lstStyle/>
          <a:p>
            <a:pPr>
              <a:defRPr/>
            </a:pPr>
            <a:r>
              <a:rPr lang="en-US" sz="3600" b="1" dirty="0">
                <a:solidFill>
                  <a:srgbClr val="FF0000"/>
                </a:solidFill>
              </a:rPr>
              <a:t>Why Pre-conceptual care is Vital</a:t>
            </a:r>
            <a:endParaRPr lang="en-US" sz="4000" b="1" dirty="0">
              <a:solidFill>
                <a:srgbClr val="FF0000"/>
              </a:solidFill>
            </a:endParaRPr>
          </a:p>
        </p:txBody>
      </p:sp>
      <p:sp>
        <p:nvSpPr>
          <p:cNvPr id="131075" name="Rectangle 3"/>
          <p:cNvSpPr>
            <a:spLocks noGrp="1" noChangeArrowheads="1"/>
          </p:cNvSpPr>
          <p:nvPr>
            <p:ph idx="1"/>
          </p:nvPr>
        </p:nvSpPr>
        <p:spPr>
          <a:xfrm>
            <a:off x="1788337" y="1107972"/>
            <a:ext cx="8615327" cy="5369028"/>
          </a:xfrm>
        </p:spPr>
        <p:txBody>
          <a:bodyPr>
            <a:normAutofit/>
          </a:bodyPr>
          <a:lstStyle/>
          <a:p>
            <a:pPr marL="0" indent="0">
              <a:buNone/>
            </a:pPr>
            <a:r>
              <a:rPr lang="en-ZA" sz="2400" dirty="0"/>
              <a:t>Preconception care has a positive effect on a range of health outcomes. Among others, pre-conception care can:</a:t>
            </a:r>
          </a:p>
          <a:p>
            <a:pPr lvl="0"/>
            <a:r>
              <a:rPr lang="en-ZA" sz="2200" dirty="0"/>
              <a:t>reduce maternal and child mortality</a:t>
            </a:r>
          </a:p>
          <a:p>
            <a:pPr lvl="0"/>
            <a:r>
              <a:rPr lang="en-ZA" sz="2200" dirty="0"/>
              <a:t>prevent unintended pregnancies</a:t>
            </a:r>
          </a:p>
          <a:p>
            <a:pPr lvl="0"/>
            <a:r>
              <a:rPr lang="en-ZA" sz="2200" dirty="0"/>
              <a:t>prevent complications during pregnancy and delivery</a:t>
            </a:r>
          </a:p>
          <a:p>
            <a:pPr lvl="0"/>
            <a:r>
              <a:rPr lang="en-ZA" sz="2200" dirty="0"/>
              <a:t>prevent stillbirths, preterm birth, miscarriages &amp; low-birth weight</a:t>
            </a:r>
          </a:p>
          <a:p>
            <a:pPr lvl="0"/>
            <a:r>
              <a:rPr lang="en-ZA" sz="2200" dirty="0"/>
              <a:t>prevent birth defects</a:t>
            </a:r>
          </a:p>
          <a:p>
            <a:pPr lvl="0"/>
            <a:r>
              <a:rPr lang="en-ZA" sz="2200" dirty="0"/>
              <a:t>prevent neonatal infections</a:t>
            </a:r>
          </a:p>
          <a:p>
            <a:pPr lvl="0"/>
            <a:r>
              <a:rPr lang="en-ZA" sz="2200" dirty="0"/>
              <a:t>prevent underweight and stunting</a:t>
            </a:r>
          </a:p>
          <a:p>
            <a:pPr lvl="0"/>
            <a:r>
              <a:rPr lang="en-ZA" sz="2200" dirty="0"/>
              <a:t>prevent vertical transmission of HIV/STIs</a:t>
            </a:r>
          </a:p>
          <a:p>
            <a:pPr lvl="0"/>
            <a:r>
              <a:rPr lang="en-ZA" sz="2200" dirty="0"/>
              <a:t>lower the risk of some forms of childhood cancers</a:t>
            </a:r>
          </a:p>
          <a:p>
            <a:pPr lvl="0"/>
            <a:r>
              <a:rPr lang="en-ZA" sz="2200" dirty="0"/>
              <a:t>lower the risk of type 2 diabetes, and</a:t>
            </a:r>
          </a:p>
          <a:p>
            <a:pPr lvl="0"/>
            <a:r>
              <a:rPr lang="en-ZA" sz="2200" dirty="0"/>
              <a:t>Lower risk of some cardiovascular disease </a:t>
            </a:r>
            <a:r>
              <a:rPr lang="en-ZA" sz="2200" dirty="0">
                <a:solidFill>
                  <a:srgbClr val="FF0000"/>
                </a:solidFill>
              </a:rPr>
              <a:t>esp. PET</a:t>
            </a:r>
            <a:endParaRPr lang="en-US" sz="2200" dirty="0">
              <a:solidFill>
                <a:srgbClr val="FF0000"/>
              </a:solidFill>
            </a:endParaRPr>
          </a:p>
        </p:txBody>
      </p:sp>
      <p:sp>
        <p:nvSpPr>
          <p:cNvPr id="2" name="Slide Number Placeholder 1">
            <a:extLst>
              <a:ext uri="{FF2B5EF4-FFF2-40B4-BE49-F238E27FC236}">
                <a16:creationId xmlns:a16="http://schemas.microsoft.com/office/drawing/2014/main" id="{ED48211B-8AF6-73D0-58E3-71243C77B3F7}"/>
              </a:ext>
            </a:extLst>
          </p:cNvPr>
          <p:cNvSpPr>
            <a:spLocks noGrp="1"/>
          </p:cNvSpPr>
          <p:nvPr>
            <p:ph type="sldNum" sz="quarter" idx="12"/>
          </p:nvPr>
        </p:nvSpPr>
        <p:spPr/>
        <p:txBody>
          <a:bodyPr/>
          <a:lstStyle/>
          <a:p>
            <a:fld id="{459F9546-D2A2-EF4C-A994-763A78C4CECC}" type="slidenum">
              <a:rPr lang="en-US" smtClean="0"/>
              <a:pPr/>
              <a:t>9</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49000" y="5029200"/>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EF4B480E-890C-3D58-21AC-CEF16FEF82BC}"/>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205F3E82-888A-4D07-04AE-5B9795258B56}"/>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EDA8A2E4-9132-8374-5097-3460E1299B7E}"/>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50893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253344"/>
            <a:ext cx="7772400" cy="631560"/>
          </a:xfrm>
        </p:spPr>
        <p:txBody>
          <a:bodyPr>
            <a:normAutofit fontScale="90000"/>
          </a:bodyPr>
          <a:lstStyle/>
          <a:p>
            <a:pPr>
              <a:defRPr/>
            </a:pPr>
            <a:r>
              <a:rPr lang="en-US" sz="4000" b="1" dirty="0">
                <a:solidFill>
                  <a:srgbClr val="FF0000"/>
                </a:solidFill>
              </a:rPr>
              <a:t>Early ANC is too late!!!</a:t>
            </a:r>
          </a:p>
        </p:txBody>
      </p:sp>
      <p:sp>
        <p:nvSpPr>
          <p:cNvPr id="131075" name="Rectangle 3"/>
          <p:cNvSpPr>
            <a:spLocks noGrp="1" noChangeArrowheads="1"/>
          </p:cNvSpPr>
          <p:nvPr>
            <p:ph idx="1"/>
          </p:nvPr>
        </p:nvSpPr>
        <p:spPr>
          <a:xfrm>
            <a:off x="1865644" y="1007415"/>
            <a:ext cx="8460712" cy="1043005"/>
          </a:xfrm>
        </p:spPr>
        <p:txBody>
          <a:bodyPr>
            <a:normAutofit/>
          </a:bodyPr>
          <a:lstStyle/>
          <a:p>
            <a:pPr lvl="0"/>
            <a:r>
              <a:rPr lang="en-ZA" sz="2400" dirty="0"/>
              <a:t>To prevent birth defects</a:t>
            </a:r>
          </a:p>
          <a:p>
            <a:pPr lvl="0"/>
            <a:r>
              <a:rPr lang="en-ZA" sz="2400" dirty="0"/>
              <a:t>Or to prevent Implantation errors</a:t>
            </a:r>
          </a:p>
          <a:p>
            <a:pPr>
              <a:lnSpc>
                <a:spcPct val="80000"/>
              </a:lnSpc>
              <a:buNone/>
              <a:defRPr/>
            </a:pPr>
            <a:endParaRPr lang="en-US" dirty="0"/>
          </a:p>
        </p:txBody>
      </p:sp>
      <p:sp>
        <p:nvSpPr>
          <p:cNvPr id="2" name="Slide Number Placeholder 1">
            <a:extLst>
              <a:ext uri="{FF2B5EF4-FFF2-40B4-BE49-F238E27FC236}">
                <a16:creationId xmlns:a16="http://schemas.microsoft.com/office/drawing/2014/main" id="{2265ECF0-39BE-D875-7985-336F93FFF1A3}"/>
              </a:ext>
            </a:extLst>
          </p:cNvPr>
          <p:cNvSpPr>
            <a:spLocks noGrp="1"/>
          </p:cNvSpPr>
          <p:nvPr>
            <p:ph type="sldNum" sz="quarter" idx="12"/>
          </p:nvPr>
        </p:nvSpPr>
        <p:spPr/>
        <p:txBody>
          <a:bodyPr/>
          <a:lstStyle/>
          <a:p>
            <a:fld id="{459F9546-D2A2-EF4C-A994-763A78C4CECC}" type="slidenum">
              <a:rPr lang="en-US" smtClean="0"/>
              <a:pPr/>
              <a:t>10</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972800" y="5105400"/>
            <a:ext cx="807720" cy="904240"/>
          </a:xfrm>
          <a:prstGeom prst="rect">
            <a:avLst/>
          </a:prstGeom>
          <a:noFill/>
          <a:ln>
            <a:noFill/>
          </a:ln>
        </p:spPr>
      </p:pic>
      <p:pic>
        <p:nvPicPr>
          <p:cNvPr id="6" name="Picture 5">
            <a:extLst>
              <a:ext uri="{FF2B5EF4-FFF2-40B4-BE49-F238E27FC236}">
                <a16:creationId xmlns:a16="http://schemas.microsoft.com/office/drawing/2014/main" id="{8581E4F7-1580-4A71-9D84-49B8CCCB2E12}"/>
              </a:ext>
            </a:extLst>
          </p:cNvPr>
          <p:cNvPicPr>
            <a:picLocks noChangeAspect="1"/>
          </p:cNvPicPr>
          <p:nvPr/>
        </p:nvPicPr>
        <p:blipFill>
          <a:blip r:embed="rId4"/>
          <a:stretch>
            <a:fillRect/>
          </a:stretch>
        </p:blipFill>
        <p:spPr>
          <a:xfrm>
            <a:off x="1981201" y="2050420"/>
            <a:ext cx="7988648" cy="4807580"/>
          </a:xfrm>
          <a:prstGeom prst="rect">
            <a:avLst/>
          </a:prstGeom>
        </p:spPr>
      </p:pic>
      <p:pic>
        <p:nvPicPr>
          <p:cNvPr id="3" name="Picture 2" descr="A stethoscope and a heart&#10;&#10;AI-generated content may be incorrect.">
            <a:extLst>
              <a:ext uri="{FF2B5EF4-FFF2-40B4-BE49-F238E27FC236}">
                <a16:creationId xmlns:a16="http://schemas.microsoft.com/office/drawing/2014/main" id="{3940C2E4-EA07-9483-79A8-AD2B8EFCB6FD}"/>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C2FB9FA9-7E96-C29D-79D3-B89AC23DC158}"/>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7" name="Picture 6">
            <a:extLst>
              <a:ext uri="{FF2B5EF4-FFF2-40B4-BE49-F238E27FC236}">
                <a16:creationId xmlns:a16="http://schemas.microsoft.com/office/drawing/2014/main" id="{C707A478-F76B-3D2D-9D9E-DFC952422A55}"/>
              </a:ext>
            </a:extLst>
          </p:cNvPr>
          <p:cNvPicPr>
            <a:picLocks noChangeAspect="1"/>
          </p:cNvPicPr>
          <p:nvPr/>
        </p:nvPicPr>
        <p:blipFill>
          <a:blip r:embed="rId7"/>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633672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withEffect">
                                  <p:stCondLst>
                                    <p:cond delay="0"/>
                                  </p:stCondLst>
                                  <p:childTnLst>
                                    <p:set>
                                      <p:cBhvr>
                                        <p:cTn id="6" dur="1" fill="hold">
                                          <p:stCondLst>
                                            <p:cond delay="0"/>
                                          </p:stCondLst>
                                        </p:cTn>
                                        <p:tgtEl>
                                          <p:spTgt spid="131074"/>
                                        </p:tgtEl>
                                        <p:attrNameLst>
                                          <p:attrName>style.visibility</p:attrName>
                                        </p:attrNameLst>
                                      </p:cBhvr>
                                      <p:to>
                                        <p:strVal val="visible"/>
                                      </p:to>
                                    </p:set>
                                    <p:anim calcmode="lin" valueType="num">
                                      <p:cBhvr>
                                        <p:cTn id="7" dur="5000" fill="hold"/>
                                        <p:tgtEl>
                                          <p:spTgt spid="131074"/>
                                        </p:tgtEl>
                                        <p:attrNameLst>
                                          <p:attrName>ppt_w</p:attrName>
                                        </p:attrNameLst>
                                      </p:cBhvr>
                                      <p:tavLst>
                                        <p:tav tm="0" fmla="#ppt_w*sin(2.5*pi*$)">
                                          <p:val>
                                            <p:fltVal val="0"/>
                                          </p:val>
                                        </p:tav>
                                        <p:tav tm="100000">
                                          <p:val>
                                            <p:fltVal val="1"/>
                                          </p:val>
                                        </p:tav>
                                      </p:tavLst>
                                    </p:anim>
                                    <p:anim calcmode="lin" valueType="num">
                                      <p:cBhvr>
                                        <p:cTn id="8" dur="5000" fill="hold"/>
                                        <p:tgtEl>
                                          <p:spTgt spid="13107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873740" y="5105400"/>
            <a:ext cx="807720" cy="904240"/>
          </a:xfrm>
          <a:prstGeom prst="rect">
            <a:avLst/>
          </a:prstGeom>
          <a:noFill/>
          <a:ln>
            <a:noFill/>
          </a:ln>
        </p:spPr>
      </p:pic>
      <p:pic>
        <p:nvPicPr>
          <p:cNvPr id="3" name="Picture 2">
            <a:extLst>
              <a:ext uri="{FF2B5EF4-FFF2-40B4-BE49-F238E27FC236}">
                <a16:creationId xmlns:a16="http://schemas.microsoft.com/office/drawing/2014/main" id="{1F1874C1-9FB2-46F6-A340-315FCCA9F606}"/>
              </a:ext>
            </a:extLst>
          </p:cNvPr>
          <p:cNvPicPr>
            <a:picLocks noChangeAspect="1"/>
          </p:cNvPicPr>
          <p:nvPr/>
        </p:nvPicPr>
        <p:blipFill>
          <a:blip r:embed="rId4"/>
          <a:stretch>
            <a:fillRect/>
          </a:stretch>
        </p:blipFill>
        <p:spPr>
          <a:xfrm>
            <a:off x="3581400" y="743854"/>
            <a:ext cx="5029200" cy="5961746"/>
          </a:xfrm>
          <a:prstGeom prst="rect">
            <a:avLst/>
          </a:prstGeom>
        </p:spPr>
      </p:pic>
      <p:sp>
        <p:nvSpPr>
          <p:cNvPr id="5" name="TextBox 4">
            <a:extLst>
              <a:ext uri="{FF2B5EF4-FFF2-40B4-BE49-F238E27FC236}">
                <a16:creationId xmlns:a16="http://schemas.microsoft.com/office/drawing/2014/main" id="{97FBE45F-26A0-427C-B7D4-C0226FB995EB}"/>
              </a:ext>
            </a:extLst>
          </p:cNvPr>
          <p:cNvSpPr txBox="1"/>
          <p:nvPr/>
        </p:nvSpPr>
        <p:spPr>
          <a:xfrm>
            <a:off x="4542288" y="35968"/>
            <a:ext cx="3087329" cy="707886"/>
          </a:xfrm>
          <a:prstGeom prst="rect">
            <a:avLst/>
          </a:prstGeom>
          <a:noFill/>
        </p:spPr>
        <p:txBody>
          <a:bodyPr wrap="square" rtlCol="0">
            <a:spAutoFit/>
          </a:bodyPr>
          <a:lstStyle/>
          <a:p>
            <a:pPr algn="ctr"/>
            <a:r>
              <a:rPr lang="en-ZA" sz="4000" b="1" dirty="0">
                <a:solidFill>
                  <a:srgbClr val="FF0000"/>
                </a:solidFill>
                <a:latin typeface="+mn-lt"/>
              </a:rPr>
              <a:t>Resource: </a:t>
            </a:r>
          </a:p>
        </p:txBody>
      </p:sp>
      <p:sp>
        <p:nvSpPr>
          <p:cNvPr id="2" name="Slide Number Placeholder 1">
            <a:extLst>
              <a:ext uri="{FF2B5EF4-FFF2-40B4-BE49-F238E27FC236}">
                <a16:creationId xmlns:a16="http://schemas.microsoft.com/office/drawing/2014/main" id="{45AF9920-EF0C-02F4-46DF-223CB6DBF183}"/>
              </a:ext>
            </a:extLst>
          </p:cNvPr>
          <p:cNvSpPr>
            <a:spLocks noGrp="1"/>
          </p:cNvSpPr>
          <p:nvPr>
            <p:ph type="sldNum" sz="quarter" idx="12"/>
          </p:nvPr>
        </p:nvSpPr>
        <p:spPr/>
        <p:txBody>
          <a:bodyPr/>
          <a:lstStyle/>
          <a:p>
            <a:fld id="{459F9546-D2A2-EF4C-A994-763A78C4CECC}" type="slidenum">
              <a:rPr lang="en-US" smtClean="0"/>
              <a:pPr/>
              <a:t>11</a:t>
            </a:fld>
            <a:endParaRPr lang="en-US" dirty="0"/>
          </a:p>
        </p:txBody>
      </p:sp>
      <p:pic>
        <p:nvPicPr>
          <p:cNvPr id="6" name="Picture 5" descr="A stethoscope and a heart&#10;&#10;AI-generated content may be incorrect.">
            <a:extLst>
              <a:ext uri="{FF2B5EF4-FFF2-40B4-BE49-F238E27FC236}">
                <a16:creationId xmlns:a16="http://schemas.microsoft.com/office/drawing/2014/main" id="{14F6C80D-02BB-BEBC-CEB7-5AF27B131442}"/>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7" name="Picture 6" descr="A baby in a womb&#10;&#10;AI-generated content may be incorrect.">
            <a:extLst>
              <a:ext uri="{FF2B5EF4-FFF2-40B4-BE49-F238E27FC236}">
                <a16:creationId xmlns:a16="http://schemas.microsoft.com/office/drawing/2014/main" id="{9D0CE519-D667-2184-9977-BBB9A2AE46CE}"/>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8" name="Picture 7">
            <a:extLst>
              <a:ext uri="{FF2B5EF4-FFF2-40B4-BE49-F238E27FC236}">
                <a16:creationId xmlns:a16="http://schemas.microsoft.com/office/drawing/2014/main" id="{DC2AB2D2-3C68-CE57-D6F7-B186D3531941}"/>
              </a:ext>
            </a:extLst>
          </p:cNvPr>
          <p:cNvPicPr>
            <a:picLocks noChangeAspect="1"/>
          </p:cNvPicPr>
          <p:nvPr/>
        </p:nvPicPr>
        <p:blipFill>
          <a:blip r:embed="rId7"/>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768842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152401"/>
            <a:ext cx="7772400" cy="572233"/>
          </a:xfrm>
        </p:spPr>
        <p:txBody>
          <a:bodyPr>
            <a:normAutofit fontScale="90000"/>
          </a:bodyPr>
          <a:lstStyle/>
          <a:p>
            <a:pPr>
              <a:defRPr/>
            </a:pPr>
            <a:r>
              <a:rPr lang="en-US" sz="4000" b="1" dirty="0">
                <a:solidFill>
                  <a:srgbClr val="FF0000"/>
                </a:solidFill>
              </a:rPr>
              <a:t>Contents:</a:t>
            </a:r>
          </a:p>
        </p:txBody>
      </p:sp>
      <p:sp>
        <p:nvSpPr>
          <p:cNvPr id="2" name="Slide Number Placeholder 1">
            <a:extLst>
              <a:ext uri="{FF2B5EF4-FFF2-40B4-BE49-F238E27FC236}">
                <a16:creationId xmlns:a16="http://schemas.microsoft.com/office/drawing/2014/main" id="{652B89BA-E183-14F5-0B70-F9355A1465D3}"/>
              </a:ext>
            </a:extLst>
          </p:cNvPr>
          <p:cNvSpPr>
            <a:spLocks noGrp="1"/>
          </p:cNvSpPr>
          <p:nvPr>
            <p:ph type="sldNum" sz="quarter" idx="12"/>
          </p:nvPr>
        </p:nvSpPr>
        <p:spPr/>
        <p:txBody>
          <a:bodyPr/>
          <a:lstStyle/>
          <a:p>
            <a:fld id="{459F9546-D2A2-EF4C-A994-763A78C4CECC}" type="slidenum">
              <a:rPr lang="en-US" smtClean="0"/>
              <a:pPr/>
              <a:t>12</a:t>
            </a:fld>
            <a:endParaRPr lang="en-US" dirty="0"/>
          </a:p>
        </p:txBody>
      </p:sp>
      <p:pic>
        <p:nvPicPr>
          <p:cNvPr id="3" name="Picture 2">
            <a:extLst>
              <a:ext uri="{FF2B5EF4-FFF2-40B4-BE49-F238E27FC236}">
                <a16:creationId xmlns:a16="http://schemas.microsoft.com/office/drawing/2014/main" id="{E3141693-38F4-4771-8D63-CE992BA80E1A}"/>
              </a:ext>
            </a:extLst>
          </p:cNvPr>
          <p:cNvPicPr>
            <a:picLocks noChangeAspect="1"/>
          </p:cNvPicPr>
          <p:nvPr/>
        </p:nvPicPr>
        <p:blipFill>
          <a:blip r:embed="rId3"/>
          <a:stretch>
            <a:fillRect/>
          </a:stretch>
        </p:blipFill>
        <p:spPr>
          <a:xfrm>
            <a:off x="2173102" y="779848"/>
            <a:ext cx="7845796" cy="5697153"/>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CADB300E-6625-4061-9F59-A99F3B828987}"/>
              </a:ext>
            </a:extLst>
          </p:cNvPr>
          <p:cNvPicPr>
            <a:picLocks noChangeAspect="1"/>
          </p:cNvPicPr>
          <p:nvPr/>
        </p:nvPicPr>
        <p:blipFill>
          <a:blip r:embed="rId4"/>
          <a:stretch>
            <a:fillRect/>
          </a:stretch>
        </p:blipFill>
        <p:spPr>
          <a:xfrm>
            <a:off x="11049000" y="5181600"/>
            <a:ext cx="785966" cy="879148"/>
          </a:xfrm>
          <a:prstGeom prst="rect">
            <a:avLst/>
          </a:prstGeom>
        </p:spPr>
      </p:pic>
      <p:pic>
        <p:nvPicPr>
          <p:cNvPr id="4" name="Picture 3" descr="A stethoscope and a heart&#10;&#10;AI-generated content may be incorrect.">
            <a:extLst>
              <a:ext uri="{FF2B5EF4-FFF2-40B4-BE49-F238E27FC236}">
                <a16:creationId xmlns:a16="http://schemas.microsoft.com/office/drawing/2014/main" id="{DDD41F81-68E6-E1A0-26AD-39FF0EA25D78}"/>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0DB31F0E-F84D-E7E8-9A0F-83BB653F6733}"/>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0D2996D1-53D1-6EFB-A20B-631246E94712}"/>
              </a:ext>
            </a:extLst>
          </p:cNvPr>
          <p:cNvPicPr>
            <a:picLocks noChangeAspect="1"/>
          </p:cNvPicPr>
          <p:nvPr/>
        </p:nvPicPr>
        <p:blipFill>
          <a:blip r:embed="rId7"/>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4267010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1981200" y="0"/>
            <a:ext cx="8229600" cy="1143000"/>
          </a:xfrm>
        </p:spPr>
        <p:txBody>
          <a:bodyPr/>
          <a:lstStyle/>
          <a:p>
            <a:pPr>
              <a:defRPr/>
            </a:pPr>
            <a:r>
              <a:rPr lang="en-US" sz="3200" b="1" dirty="0">
                <a:solidFill>
                  <a:srgbClr val="FF0000"/>
                </a:solidFill>
              </a:rPr>
              <a:t>As a Family Doctor - History is known to you!!</a:t>
            </a:r>
            <a:endParaRPr lang="en-US" sz="4000" b="1" dirty="0">
              <a:solidFill>
                <a:srgbClr val="FF0000"/>
              </a:solidFill>
            </a:endParaRPr>
          </a:p>
        </p:txBody>
      </p:sp>
      <p:sp>
        <p:nvSpPr>
          <p:cNvPr id="131075" name="Rectangle 3"/>
          <p:cNvSpPr>
            <a:spLocks noGrp="1" noChangeArrowheads="1"/>
          </p:cNvSpPr>
          <p:nvPr>
            <p:ph type="body" idx="1"/>
          </p:nvPr>
        </p:nvSpPr>
        <p:spPr>
          <a:xfrm>
            <a:off x="1979613" y="1523335"/>
            <a:ext cx="4040188" cy="639762"/>
          </a:xfrm>
        </p:spPr>
        <p:txBody>
          <a:bodyPr/>
          <a:lstStyle/>
          <a:p>
            <a:pPr lvl="0"/>
            <a:endParaRPr lang="en-ZA" sz="2800" dirty="0"/>
          </a:p>
          <a:p>
            <a:pPr>
              <a:lnSpc>
                <a:spcPct val="80000"/>
              </a:lnSpc>
              <a:buNone/>
              <a:defRPr/>
            </a:pPr>
            <a:endParaRPr lang="en-US" dirty="0"/>
          </a:p>
        </p:txBody>
      </p:sp>
      <p:sp>
        <p:nvSpPr>
          <p:cNvPr id="2" name="Content Placeholder 1">
            <a:extLst>
              <a:ext uri="{FF2B5EF4-FFF2-40B4-BE49-F238E27FC236}">
                <a16:creationId xmlns:a16="http://schemas.microsoft.com/office/drawing/2014/main" id="{879466D8-F5DC-4408-9D1E-729CF9A1BBCB}"/>
              </a:ext>
            </a:extLst>
          </p:cNvPr>
          <p:cNvSpPr>
            <a:spLocks noGrp="1"/>
          </p:cNvSpPr>
          <p:nvPr>
            <p:ph sz="half" idx="2"/>
          </p:nvPr>
        </p:nvSpPr>
        <p:spPr>
          <a:xfrm>
            <a:off x="1975547" y="904568"/>
            <a:ext cx="4019805" cy="5221595"/>
          </a:xfrm>
        </p:spPr>
        <p:txBody>
          <a:bodyPr>
            <a:normAutofit lnSpcReduction="10000"/>
          </a:bodyPr>
          <a:lstStyle/>
          <a:p>
            <a:pPr marL="0" indent="0">
              <a:buNone/>
            </a:pPr>
            <a:r>
              <a:rPr lang="en-ZA" u="sng" dirty="0"/>
              <a:t>Maternal conditions:</a:t>
            </a:r>
          </a:p>
          <a:p>
            <a:r>
              <a:rPr lang="en-ZA" sz="2200" dirty="0"/>
              <a:t>Hpt</a:t>
            </a:r>
          </a:p>
          <a:p>
            <a:r>
              <a:rPr lang="en-ZA" sz="2200" dirty="0"/>
              <a:t>DM</a:t>
            </a:r>
          </a:p>
          <a:p>
            <a:r>
              <a:rPr lang="en-ZA" sz="2200" dirty="0"/>
              <a:t>Renal disease</a:t>
            </a:r>
          </a:p>
          <a:p>
            <a:r>
              <a:rPr lang="en-ZA" sz="2200" dirty="0"/>
              <a:t>Acute febrile illnesses</a:t>
            </a:r>
          </a:p>
          <a:p>
            <a:r>
              <a:rPr lang="en-ZA" sz="2200" dirty="0"/>
              <a:t>Asthma</a:t>
            </a:r>
          </a:p>
          <a:p>
            <a:r>
              <a:rPr lang="en-ZA" sz="2200" dirty="0"/>
              <a:t>Epilepsy</a:t>
            </a:r>
          </a:p>
          <a:p>
            <a:r>
              <a:rPr lang="en-ZA" sz="2200" dirty="0"/>
              <a:t>Collagen vascular disease</a:t>
            </a:r>
          </a:p>
          <a:p>
            <a:r>
              <a:rPr lang="en-ZA" sz="2200" dirty="0"/>
              <a:t>Anti-phospholipid synd</a:t>
            </a:r>
          </a:p>
          <a:p>
            <a:r>
              <a:rPr lang="en-ZA" sz="2200" dirty="0"/>
              <a:t>Sickle cell disease</a:t>
            </a:r>
          </a:p>
          <a:p>
            <a:r>
              <a:rPr lang="en-ZA" sz="2200" dirty="0"/>
              <a:t>Cervix cone biopsy</a:t>
            </a:r>
          </a:p>
          <a:p>
            <a:r>
              <a:rPr lang="en-ZA" sz="2200" dirty="0"/>
              <a:t>Obesity</a:t>
            </a:r>
          </a:p>
          <a:p>
            <a:r>
              <a:rPr lang="en-ZA" sz="2200" dirty="0"/>
              <a:t>Smoking &amp; Substance abuse</a:t>
            </a:r>
          </a:p>
          <a:p>
            <a:endParaRPr lang="en-ZA" dirty="0"/>
          </a:p>
          <a:p>
            <a:endParaRPr lang="en-ZA" dirty="0"/>
          </a:p>
          <a:p>
            <a:endParaRPr lang="en-ZA" u="sng" dirty="0"/>
          </a:p>
        </p:txBody>
      </p:sp>
      <p:sp>
        <p:nvSpPr>
          <p:cNvPr id="5" name="Content Placeholder 4">
            <a:extLst>
              <a:ext uri="{FF2B5EF4-FFF2-40B4-BE49-F238E27FC236}">
                <a16:creationId xmlns:a16="http://schemas.microsoft.com/office/drawing/2014/main" id="{5611EB10-7981-44A7-8E84-9DA6D804C8F0}"/>
              </a:ext>
            </a:extLst>
          </p:cNvPr>
          <p:cNvSpPr>
            <a:spLocks noGrp="1"/>
          </p:cNvSpPr>
          <p:nvPr>
            <p:ph sz="quarter" idx="4"/>
          </p:nvPr>
        </p:nvSpPr>
        <p:spPr>
          <a:xfrm>
            <a:off x="6019801" y="1026806"/>
            <a:ext cx="4192586" cy="5221595"/>
          </a:xfrm>
        </p:spPr>
        <p:txBody>
          <a:bodyPr>
            <a:normAutofit lnSpcReduction="10000"/>
          </a:bodyPr>
          <a:lstStyle/>
          <a:p>
            <a:r>
              <a:rPr lang="en-ZA" sz="2200" dirty="0"/>
              <a:t>Incomplete vaccination</a:t>
            </a:r>
          </a:p>
          <a:p>
            <a:r>
              <a:rPr lang="en-ZA" sz="2200" dirty="0"/>
              <a:t>HPV &amp; Perineal warts</a:t>
            </a:r>
          </a:p>
          <a:p>
            <a:r>
              <a:rPr lang="en-ZA" sz="2200" dirty="0"/>
              <a:t>Chronic Anaemia</a:t>
            </a:r>
          </a:p>
          <a:p>
            <a:r>
              <a:rPr lang="en-ZA" sz="2200" dirty="0"/>
              <a:t>Diet fads with Nutritional deficiencies</a:t>
            </a:r>
          </a:p>
          <a:p>
            <a:r>
              <a:rPr lang="en-ZA" sz="2200" dirty="0"/>
              <a:t>f/h/o Genetic disorder</a:t>
            </a:r>
          </a:p>
          <a:p>
            <a:r>
              <a:rPr lang="en-ZA" sz="2200" dirty="0"/>
              <a:t>Thyroid disorder</a:t>
            </a:r>
          </a:p>
          <a:p>
            <a:r>
              <a:rPr lang="en-ZA" sz="2200" dirty="0"/>
              <a:t>Mental illness</a:t>
            </a:r>
          </a:p>
          <a:p>
            <a:r>
              <a:rPr lang="en-ZA" sz="2200" dirty="0"/>
              <a:t>Environmental exposure</a:t>
            </a:r>
          </a:p>
          <a:p>
            <a:r>
              <a:rPr lang="en-ZA" sz="2200" dirty="0"/>
              <a:t>Teratogenic drugs- Roaccutane</a:t>
            </a:r>
          </a:p>
          <a:p>
            <a:pPr marL="0" indent="0">
              <a:buNone/>
            </a:pPr>
            <a:r>
              <a:rPr lang="en-ZA" u="sng" dirty="0"/>
              <a:t>Previous Pregnancy Conditions:</a:t>
            </a:r>
          </a:p>
          <a:p>
            <a:r>
              <a:rPr lang="en-ZA" sz="2200" dirty="0"/>
              <a:t>PET</a:t>
            </a:r>
          </a:p>
          <a:p>
            <a:r>
              <a:rPr lang="en-ZA" sz="2200" dirty="0"/>
              <a:t>Previous C/S</a:t>
            </a:r>
          </a:p>
          <a:p>
            <a:r>
              <a:rPr lang="en-ZA" sz="2200" dirty="0"/>
              <a:t>Isoimmunisation</a:t>
            </a:r>
          </a:p>
          <a:p>
            <a:endParaRPr lang="en-ZA" dirty="0"/>
          </a:p>
          <a:p>
            <a:endParaRPr lang="en-ZA" dirty="0"/>
          </a:p>
          <a:p>
            <a:endParaRPr lang="en-ZA" u="sng" dirty="0"/>
          </a:p>
        </p:txBody>
      </p:sp>
      <p:sp>
        <p:nvSpPr>
          <p:cNvPr id="3" name="Slide Number Placeholder 2">
            <a:extLst>
              <a:ext uri="{FF2B5EF4-FFF2-40B4-BE49-F238E27FC236}">
                <a16:creationId xmlns:a16="http://schemas.microsoft.com/office/drawing/2014/main" id="{7E49C025-D949-77F4-63A0-0A1697C0B65C}"/>
              </a:ext>
            </a:extLst>
          </p:cNvPr>
          <p:cNvSpPr>
            <a:spLocks noGrp="1"/>
          </p:cNvSpPr>
          <p:nvPr>
            <p:ph type="sldNum" sz="quarter" idx="12"/>
          </p:nvPr>
        </p:nvSpPr>
        <p:spPr/>
        <p:txBody>
          <a:bodyPr/>
          <a:lstStyle/>
          <a:p>
            <a:fld id="{C7A660F9-1484-8547-958C-1BA36E9296E7}" type="slidenum">
              <a:rPr lang="en-US" smtClean="0"/>
              <a:pPr/>
              <a:t>13</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972800" y="5221923"/>
            <a:ext cx="807720" cy="904240"/>
          </a:xfrm>
          <a:prstGeom prst="rect">
            <a:avLst/>
          </a:prstGeom>
          <a:noFill/>
          <a:ln>
            <a:noFill/>
          </a:ln>
        </p:spPr>
      </p:pic>
      <p:pic>
        <p:nvPicPr>
          <p:cNvPr id="6" name="Picture 5" descr="A stethoscope and a heart&#10;&#10;AI-generated content may be incorrect.">
            <a:extLst>
              <a:ext uri="{FF2B5EF4-FFF2-40B4-BE49-F238E27FC236}">
                <a16:creationId xmlns:a16="http://schemas.microsoft.com/office/drawing/2014/main" id="{7BABDA8A-27E1-5631-7E56-EBE1B5450DAB}"/>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7" name="Picture 6" descr="A baby in a womb&#10;&#10;AI-generated content may be incorrect.">
            <a:extLst>
              <a:ext uri="{FF2B5EF4-FFF2-40B4-BE49-F238E27FC236}">
                <a16:creationId xmlns:a16="http://schemas.microsoft.com/office/drawing/2014/main" id="{79DDAE14-24C7-A157-2C2D-F3034E427C5A}"/>
              </a:ext>
            </a:extLst>
          </p:cNvPr>
          <p:cNvPicPr>
            <a:picLocks noChangeAspect="1"/>
          </p:cNvPicPr>
          <p:nvPr/>
        </p:nvPicPr>
        <p:blipFill>
          <a:blip r:embed="rId5"/>
          <a:stretch>
            <a:fillRect/>
          </a:stretch>
        </p:blipFill>
        <p:spPr>
          <a:xfrm>
            <a:off x="10287000" y="516764"/>
            <a:ext cx="2378836" cy="2378836"/>
          </a:xfrm>
          <a:prstGeom prst="rect">
            <a:avLst/>
          </a:prstGeom>
        </p:spPr>
      </p:pic>
      <p:pic>
        <p:nvPicPr>
          <p:cNvPr id="8" name="Picture 7">
            <a:extLst>
              <a:ext uri="{FF2B5EF4-FFF2-40B4-BE49-F238E27FC236}">
                <a16:creationId xmlns:a16="http://schemas.microsoft.com/office/drawing/2014/main" id="{03D70432-89E2-4617-70F6-1D98782D582F}"/>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2719664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55391" y="363028"/>
            <a:ext cx="8281219" cy="2127830"/>
          </a:xfrm>
        </p:spPr>
        <p:txBody>
          <a:bodyPr>
            <a:normAutofit/>
          </a:bodyPr>
          <a:lstStyle/>
          <a:p>
            <a:r>
              <a:rPr sz="4000" b="1" dirty="0">
                <a:solidFill>
                  <a:srgbClr val="FF0000"/>
                </a:solidFill>
                <a:effectLst>
                  <a:outerShdw blurRad="38100" dist="38100" dir="2700000" algn="tl">
                    <a:srgbClr val="000000">
                      <a:alpha val="43137"/>
                    </a:srgbClr>
                  </a:outerShdw>
                </a:effectLst>
              </a:rPr>
              <a:t>Cervical Cancer Screening </a:t>
            </a:r>
            <a:br>
              <a:rPr lang="en-ZA" sz="4000" b="1" dirty="0">
                <a:solidFill>
                  <a:srgbClr val="FF0000"/>
                </a:solidFill>
                <a:effectLst>
                  <a:outerShdw blurRad="38100" dist="38100" dir="2700000" algn="tl">
                    <a:srgbClr val="000000">
                      <a:alpha val="43137"/>
                    </a:srgbClr>
                  </a:outerShdw>
                </a:effectLst>
              </a:rPr>
            </a:br>
            <a:r>
              <a:rPr sz="4000" b="1" dirty="0">
                <a:solidFill>
                  <a:srgbClr val="FF0000"/>
                </a:solidFill>
                <a:effectLst>
                  <a:outerShdw blurRad="38100" dist="38100" dir="2700000" algn="tl">
                    <a:srgbClr val="000000">
                      <a:alpha val="43137"/>
                    </a:srgbClr>
                  </a:outerShdw>
                </a:effectLst>
              </a:rPr>
              <a:t>and </a:t>
            </a:r>
            <a:br>
              <a:rPr lang="en-ZA" sz="4000" b="1" dirty="0">
                <a:solidFill>
                  <a:srgbClr val="FF0000"/>
                </a:solidFill>
                <a:effectLst>
                  <a:outerShdw blurRad="38100" dist="38100" dir="2700000" algn="tl">
                    <a:srgbClr val="000000">
                      <a:alpha val="43137"/>
                    </a:srgbClr>
                  </a:outerShdw>
                </a:effectLst>
              </a:rPr>
            </a:br>
            <a:r>
              <a:rPr sz="4000" b="1" dirty="0">
                <a:solidFill>
                  <a:srgbClr val="FF0000"/>
                </a:solidFill>
                <a:effectLst>
                  <a:outerShdw blurRad="38100" dist="38100" dir="2700000" algn="tl">
                    <a:srgbClr val="000000">
                      <a:alpha val="43137"/>
                    </a:srgbClr>
                  </a:outerShdw>
                </a:effectLst>
              </a:rPr>
              <a:t>HPV Management</a:t>
            </a:r>
          </a:p>
        </p:txBody>
      </p:sp>
      <p:sp>
        <p:nvSpPr>
          <p:cNvPr id="3" name="Subtitle 2"/>
          <p:cNvSpPr>
            <a:spLocks noGrp="1"/>
          </p:cNvSpPr>
          <p:nvPr>
            <p:ph type="subTitle" idx="1"/>
          </p:nvPr>
        </p:nvSpPr>
        <p:spPr>
          <a:xfrm>
            <a:off x="2397761" y="3048000"/>
            <a:ext cx="7284719" cy="2667000"/>
          </a:xfrm>
        </p:spPr>
        <p:txBody>
          <a:bodyPr>
            <a:normAutofit fontScale="40000" lnSpcReduction="20000"/>
          </a:bodyPr>
          <a:lstStyle/>
          <a:p>
            <a:r>
              <a:rPr lang="en-ZA" sz="5000" b="1" dirty="0">
                <a:solidFill>
                  <a:schemeClr val="tx1"/>
                </a:solidFill>
              </a:rPr>
              <a:t>Any form of Cervical , Vaginal or Uterine cancer is a C/I for pregnancy and will progress faster if pregnant! </a:t>
            </a:r>
          </a:p>
          <a:p>
            <a:endParaRPr lang="en-ZA" dirty="0"/>
          </a:p>
          <a:p>
            <a:r>
              <a:rPr lang="en-ZA" sz="5200" b="1" dirty="0">
                <a:solidFill>
                  <a:srgbClr val="FF0000"/>
                </a:solidFill>
              </a:rPr>
              <a:t>Pre-natal Screening is vital!</a:t>
            </a:r>
          </a:p>
          <a:p>
            <a:endParaRPr lang="en-ZA" sz="5200" b="1" dirty="0">
              <a:solidFill>
                <a:srgbClr val="FF0000"/>
              </a:solidFill>
            </a:endParaRPr>
          </a:p>
          <a:p>
            <a:r>
              <a:rPr lang="en-ZA" sz="5200" b="1" dirty="0" err="1">
                <a:solidFill>
                  <a:schemeClr val="tx1"/>
                </a:solidFill>
              </a:rPr>
              <a:t>Cx</a:t>
            </a:r>
            <a:r>
              <a:rPr lang="en-ZA" sz="5200" b="1" dirty="0">
                <a:solidFill>
                  <a:schemeClr val="tx1"/>
                </a:solidFill>
              </a:rPr>
              <a:t> Cancer eradication program by Vaccination</a:t>
            </a:r>
          </a:p>
          <a:p>
            <a:r>
              <a:rPr lang="en-ZA" sz="5200" b="1" dirty="0">
                <a:solidFill>
                  <a:schemeClr val="tx1"/>
                </a:solidFill>
              </a:rPr>
              <a:t>No need for initial Pap Smear</a:t>
            </a:r>
          </a:p>
          <a:p>
            <a:r>
              <a:rPr lang="en-ZA" sz="5200" b="1" dirty="0">
                <a:solidFill>
                  <a:schemeClr val="tx1"/>
                </a:solidFill>
              </a:rPr>
              <a:t>Patient can also self test!!</a:t>
            </a:r>
          </a:p>
          <a:p>
            <a:endParaRPr dirty="0"/>
          </a:p>
        </p:txBody>
      </p:sp>
      <p:pic>
        <p:nvPicPr>
          <p:cNvPr id="4" name="Picture 3">
            <a:extLst>
              <a:ext uri="{FF2B5EF4-FFF2-40B4-BE49-F238E27FC236}">
                <a16:creationId xmlns:a16="http://schemas.microsoft.com/office/drawing/2014/main" id="{E85E7BD3-CA71-DF35-9747-3E9AB535ABE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5071434"/>
            <a:ext cx="1264700" cy="1209138"/>
          </a:xfrm>
          <a:prstGeom prst="rect">
            <a:avLst/>
          </a:prstGeom>
          <a:noFill/>
          <a:ln>
            <a:noFill/>
          </a:ln>
        </p:spPr>
      </p:pic>
      <p:sp>
        <p:nvSpPr>
          <p:cNvPr id="5" name="TextBox 4">
            <a:extLst>
              <a:ext uri="{FF2B5EF4-FFF2-40B4-BE49-F238E27FC236}">
                <a16:creationId xmlns:a16="http://schemas.microsoft.com/office/drawing/2014/main" id="{AD6B6BB0-B11B-4941-FCA4-613CEF11941D}"/>
              </a:ext>
            </a:extLst>
          </p:cNvPr>
          <p:cNvSpPr txBox="1"/>
          <p:nvPr/>
        </p:nvSpPr>
        <p:spPr>
          <a:xfrm>
            <a:off x="2133600" y="6248400"/>
            <a:ext cx="3124200" cy="338554"/>
          </a:xfrm>
          <a:prstGeom prst="rect">
            <a:avLst/>
          </a:prstGeom>
          <a:noFill/>
        </p:spPr>
        <p:txBody>
          <a:bodyPr wrap="square" rtlCol="0">
            <a:spAutoFit/>
          </a:bodyPr>
          <a:lstStyle/>
          <a:p>
            <a:r>
              <a:rPr lang="en-US" sz="1600" dirty="0">
                <a:latin typeface="Calibri" panose="020F0502020204030204" pitchFamily="34" charset="0"/>
                <a:ea typeface="Calibri" panose="020F0502020204030204" pitchFamily="34" charset="0"/>
                <a:cs typeface="Calibri" panose="020F0502020204030204" pitchFamily="34" charset="0"/>
              </a:rPr>
              <a:t>Cervical cancer screening    </a:t>
            </a:r>
            <a:r>
              <a:rPr lang="en-US" sz="1600" b="1" dirty="0">
                <a:latin typeface="Calibri" panose="020F0502020204030204" pitchFamily="34" charset="0"/>
                <a:ea typeface="Calibri" panose="020F0502020204030204" pitchFamily="34" charset="0"/>
                <a:cs typeface="Calibri" panose="020F0502020204030204" pitchFamily="34" charset="0"/>
              </a:rPr>
              <a:t>Z12.4</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A stethoscope and a heart&#10;&#10;AI-generated content may be incorrect.">
            <a:extLst>
              <a:ext uri="{FF2B5EF4-FFF2-40B4-BE49-F238E27FC236}">
                <a16:creationId xmlns:a16="http://schemas.microsoft.com/office/drawing/2014/main" id="{99FB3E95-37E5-DCB2-8884-CA5081AADE3C}"/>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7" name="Picture 6" descr="A baby in a womb&#10;&#10;AI-generated content may be incorrect.">
            <a:extLst>
              <a:ext uri="{FF2B5EF4-FFF2-40B4-BE49-F238E27FC236}">
                <a16:creationId xmlns:a16="http://schemas.microsoft.com/office/drawing/2014/main" id="{D4366DD5-60CF-3278-14F7-7224AD6EF1BE}"/>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8" name="Picture 7">
            <a:extLst>
              <a:ext uri="{FF2B5EF4-FFF2-40B4-BE49-F238E27FC236}">
                <a16:creationId xmlns:a16="http://schemas.microsoft.com/office/drawing/2014/main" id="{0A2CBDA1-DFF0-7BD2-7CE7-6DF4EA53549B}"/>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426067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797050" y="449580"/>
            <a:ext cx="8597900" cy="579120"/>
          </a:xfrm>
        </p:spPr>
        <p:txBody>
          <a:bodyPr>
            <a:noAutofit/>
          </a:bodyPr>
          <a:lstStyle/>
          <a:p>
            <a:r>
              <a:rPr sz="3600" b="1" dirty="0">
                <a:solidFill>
                  <a:srgbClr val="FF0000"/>
                </a:solidFill>
                <a:effectLst>
                  <a:outerShdw blurRad="38100" dist="38100" dir="2700000" algn="tl">
                    <a:srgbClr val="000000">
                      <a:alpha val="43137"/>
                    </a:srgbClr>
                  </a:outerShdw>
                </a:effectLst>
              </a:rPr>
              <a:t>Screening Guidelines – General Population</a:t>
            </a:r>
          </a:p>
        </p:txBody>
      </p:sp>
      <p:sp>
        <p:nvSpPr>
          <p:cNvPr id="3" name="Content Placeholder 2"/>
          <p:cNvSpPr>
            <a:spLocks noGrp="1"/>
          </p:cNvSpPr>
          <p:nvPr>
            <p:ph idx="1"/>
          </p:nvPr>
        </p:nvSpPr>
        <p:spPr>
          <a:xfrm>
            <a:off x="1797050" y="1447800"/>
            <a:ext cx="8597900" cy="4541520"/>
          </a:xfrm>
        </p:spPr>
        <p:txBody>
          <a:bodyPr>
            <a:normAutofit/>
          </a:bodyPr>
          <a:lstStyle/>
          <a:p>
            <a:r>
              <a:rPr lang="en-ZA" sz="2800" dirty="0"/>
              <a:t>99% of Cervical Cancer are caused by persistent HPV infection</a:t>
            </a:r>
          </a:p>
          <a:p>
            <a:r>
              <a:rPr sz="2800" dirty="0"/>
              <a:t>HPV DNA testing preferred from age </a:t>
            </a:r>
            <a:r>
              <a:rPr lang="en-ZA" sz="2800" dirty="0"/>
              <a:t>25</a:t>
            </a:r>
            <a:endParaRPr sz="2800" dirty="0"/>
          </a:p>
          <a:p>
            <a:r>
              <a:rPr sz="2800" dirty="0"/>
              <a:t>HPV test every 5 years</a:t>
            </a:r>
            <a:r>
              <a:rPr lang="en-ZA" sz="2800" dirty="0"/>
              <a:t> for  non-HIV patients </a:t>
            </a:r>
          </a:p>
          <a:p>
            <a:r>
              <a:rPr lang="en-ZA" sz="2800" dirty="0"/>
              <a:t>HPV test every 3 years for WLWH</a:t>
            </a:r>
            <a:endParaRPr sz="2800" dirty="0"/>
          </a:p>
          <a:p>
            <a:r>
              <a:rPr sz="2800" dirty="0"/>
              <a:t>WHO recommends HPV</a:t>
            </a:r>
            <a:r>
              <a:rPr lang="en-ZA" sz="2800" dirty="0"/>
              <a:t> screening be PHC based</a:t>
            </a:r>
          </a:p>
          <a:p>
            <a:r>
              <a:rPr lang="en-ZA" sz="2800" b="1" i="1" dirty="0"/>
              <a:t>Only do Pap Smear if HPV +  (Done at same time but request Pap only if HPV+)</a:t>
            </a:r>
            <a:endParaRPr sz="2800" b="1" i="1" dirty="0"/>
          </a:p>
        </p:txBody>
      </p:sp>
      <p:sp>
        <p:nvSpPr>
          <p:cNvPr id="5" name="Slide Number Placeholder 4">
            <a:extLst>
              <a:ext uri="{FF2B5EF4-FFF2-40B4-BE49-F238E27FC236}">
                <a16:creationId xmlns:a16="http://schemas.microsoft.com/office/drawing/2014/main" id="{163297DC-F883-6A69-413E-12210FBE6CDF}"/>
              </a:ext>
            </a:extLst>
          </p:cNvPr>
          <p:cNvSpPr>
            <a:spLocks noGrp="1"/>
          </p:cNvSpPr>
          <p:nvPr>
            <p:ph type="sldNum" sz="quarter" idx="12"/>
          </p:nvPr>
        </p:nvSpPr>
        <p:spPr/>
        <p:txBody>
          <a:bodyPr/>
          <a:lstStyle/>
          <a:p>
            <a:fld id="{459F9546-D2A2-EF4C-A994-763A78C4CECC}" type="slidenum">
              <a:rPr lang="en-US" smtClean="0"/>
              <a:pPr/>
              <a:t>15</a:t>
            </a:fld>
            <a:endParaRPr lang="en-US" dirty="0"/>
          </a:p>
        </p:txBody>
      </p:sp>
      <p:pic>
        <p:nvPicPr>
          <p:cNvPr id="4" name="Picture 3">
            <a:extLst>
              <a:ext uri="{FF2B5EF4-FFF2-40B4-BE49-F238E27FC236}">
                <a16:creationId xmlns:a16="http://schemas.microsoft.com/office/drawing/2014/main" id="{B45F2289-C1C3-6C31-1FC8-9D6E6D21668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873740" y="5085080"/>
            <a:ext cx="807720" cy="904240"/>
          </a:xfrm>
          <a:prstGeom prst="rect">
            <a:avLst/>
          </a:prstGeom>
          <a:noFill/>
          <a:ln>
            <a:noFill/>
          </a:ln>
        </p:spPr>
      </p:pic>
      <p:pic>
        <p:nvPicPr>
          <p:cNvPr id="6" name="Picture 5" descr="A stethoscope and a heart&#10;&#10;AI-generated content may be incorrect.">
            <a:extLst>
              <a:ext uri="{FF2B5EF4-FFF2-40B4-BE49-F238E27FC236}">
                <a16:creationId xmlns:a16="http://schemas.microsoft.com/office/drawing/2014/main" id="{4CC4ADDE-7BB4-BFE9-5389-9C58BDA493B6}"/>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7" name="Picture 6" descr="A baby in a womb&#10;&#10;AI-generated content may be incorrect.">
            <a:extLst>
              <a:ext uri="{FF2B5EF4-FFF2-40B4-BE49-F238E27FC236}">
                <a16:creationId xmlns:a16="http://schemas.microsoft.com/office/drawing/2014/main" id="{8C9A3AB5-A664-8F41-4AFE-098C8FAFF685}"/>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8" name="Picture 7">
            <a:extLst>
              <a:ext uri="{FF2B5EF4-FFF2-40B4-BE49-F238E27FC236}">
                <a16:creationId xmlns:a16="http://schemas.microsoft.com/office/drawing/2014/main" id="{3A7269C1-E356-9450-C1B3-5049DC72BA75}"/>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330576668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6880" y="132301"/>
            <a:ext cx="8768080" cy="904240"/>
          </a:xfrm>
        </p:spPr>
        <p:txBody>
          <a:bodyPr>
            <a:noAutofit/>
          </a:bodyPr>
          <a:lstStyle/>
          <a:p>
            <a:r>
              <a:rPr sz="3600" b="1" dirty="0">
                <a:solidFill>
                  <a:srgbClr val="FF0000"/>
                </a:solidFill>
                <a:effectLst>
                  <a:outerShdw blurRad="38100" dist="38100" dir="2700000" algn="tl">
                    <a:srgbClr val="000000">
                      <a:alpha val="43137"/>
                    </a:srgbClr>
                  </a:outerShdw>
                </a:effectLst>
              </a:rPr>
              <a:t>HPV Vaccination</a:t>
            </a:r>
          </a:p>
        </p:txBody>
      </p:sp>
      <p:sp>
        <p:nvSpPr>
          <p:cNvPr id="3" name="Content Placeholder 2"/>
          <p:cNvSpPr>
            <a:spLocks noGrp="1"/>
          </p:cNvSpPr>
          <p:nvPr>
            <p:ph idx="1"/>
          </p:nvPr>
        </p:nvSpPr>
        <p:spPr>
          <a:xfrm>
            <a:off x="1706880" y="1036541"/>
            <a:ext cx="4025900" cy="5059459"/>
          </a:xfrm>
        </p:spPr>
        <p:txBody>
          <a:bodyPr/>
          <a:lstStyle/>
          <a:p>
            <a:r>
              <a:rPr lang="en-ZA" sz="3600" dirty="0"/>
              <a:t>2 doses for adults</a:t>
            </a:r>
          </a:p>
          <a:p>
            <a:pPr marL="0" indent="0" algn="ctr">
              <a:buNone/>
            </a:pPr>
            <a:r>
              <a:rPr lang="en-ZA" dirty="0"/>
              <a:t>0, 1-2 months</a:t>
            </a:r>
          </a:p>
          <a:p>
            <a:r>
              <a:rPr sz="3600" dirty="0"/>
              <a:t>3 doses </a:t>
            </a:r>
            <a:r>
              <a:rPr lang="en-ZA" sz="3600" dirty="0"/>
              <a:t>for PLWH </a:t>
            </a:r>
          </a:p>
          <a:p>
            <a:pPr marL="0" indent="0" algn="ctr">
              <a:buNone/>
            </a:pPr>
            <a:r>
              <a:rPr dirty="0"/>
              <a:t> 0, 1–2, 6 months</a:t>
            </a:r>
          </a:p>
          <a:p>
            <a:r>
              <a:rPr sz="3200" dirty="0"/>
              <a:t>Safe &amp; immunogenic</a:t>
            </a:r>
          </a:p>
          <a:p>
            <a:r>
              <a:rPr lang="en-ZA" sz="3200" dirty="0"/>
              <a:t>post-vaccination screening still advised</a:t>
            </a:r>
            <a:endParaRPr sz="3200" dirty="0"/>
          </a:p>
        </p:txBody>
      </p:sp>
      <p:sp>
        <p:nvSpPr>
          <p:cNvPr id="6" name="Slide Number Placeholder 5">
            <a:extLst>
              <a:ext uri="{FF2B5EF4-FFF2-40B4-BE49-F238E27FC236}">
                <a16:creationId xmlns:a16="http://schemas.microsoft.com/office/drawing/2014/main" id="{035153AF-386B-25C1-53CF-BCD078B4C44C}"/>
              </a:ext>
            </a:extLst>
          </p:cNvPr>
          <p:cNvSpPr>
            <a:spLocks noGrp="1"/>
          </p:cNvSpPr>
          <p:nvPr>
            <p:ph type="sldNum" sz="quarter" idx="12"/>
          </p:nvPr>
        </p:nvSpPr>
        <p:spPr/>
        <p:txBody>
          <a:bodyPr/>
          <a:lstStyle/>
          <a:p>
            <a:fld id="{459F9546-D2A2-EF4C-A994-763A78C4CECC}" type="slidenum">
              <a:rPr lang="en-US" smtClean="0"/>
              <a:pPr/>
              <a:t>16</a:t>
            </a:fld>
            <a:endParaRPr lang="en-US" dirty="0"/>
          </a:p>
        </p:txBody>
      </p:sp>
      <p:pic>
        <p:nvPicPr>
          <p:cNvPr id="4" name="Picture 3">
            <a:extLst>
              <a:ext uri="{FF2B5EF4-FFF2-40B4-BE49-F238E27FC236}">
                <a16:creationId xmlns:a16="http://schemas.microsoft.com/office/drawing/2014/main" id="{6D7264CA-32BB-C362-142E-F26E56F4E18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425940" y="5725160"/>
            <a:ext cx="807720" cy="904240"/>
          </a:xfrm>
          <a:prstGeom prst="rect">
            <a:avLst/>
          </a:prstGeom>
          <a:noFill/>
          <a:ln>
            <a:noFill/>
          </a:ln>
        </p:spPr>
      </p:pic>
      <p:pic>
        <p:nvPicPr>
          <p:cNvPr id="5" name="Picture 4">
            <a:extLst>
              <a:ext uri="{FF2B5EF4-FFF2-40B4-BE49-F238E27FC236}">
                <a16:creationId xmlns:a16="http://schemas.microsoft.com/office/drawing/2014/main" id="{D5261BA5-2E9F-7EC7-9B20-F54DBEF7DDF2}"/>
              </a:ext>
            </a:extLst>
          </p:cNvPr>
          <p:cNvPicPr>
            <a:picLocks noChangeAspect="1"/>
          </p:cNvPicPr>
          <p:nvPr/>
        </p:nvPicPr>
        <p:blipFill>
          <a:blip r:embed="rId4"/>
          <a:srcRect b="8709"/>
          <a:stretch>
            <a:fillRect/>
          </a:stretch>
        </p:blipFill>
        <p:spPr>
          <a:xfrm>
            <a:off x="5794361" y="1000541"/>
            <a:ext cx="4565679" cy="5725159"/>
          </a:xfrm>
          <a:prstGeom prst="rect">
            <a:avLst/>
          </a:prstGeom>
        </p:spPr>
      </p:pic>
      <p:pic>
        <p:nvPicPr>
          <p:cNvPr id="7" name="Picture 6">
            <a:extLst>
              <a:ext uri="{FF2B5EF4-FFF2-40B4-BE49-F238E27FC236}">
                <a16:creationId xmlns:a16="http://schemas.microsoft.com/office/drawing/2014/main" id="{CFD0E79A-25B5-9109-9970-17CC433EF75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922000" y="5115560"/>
            <a:ext cx="807720" cy="904240"/>
          </a:xfrm>
          <a:prstGeom prst="rect">
            <a:avLst/>
          </a:prstGeom>
          <a:noFill/>
          <a:ln>
            <a:noFill/>
          </a:ln>
        </p:spPr>
      </p:pic>
      <p:pic>
        <p:nvPicPr>
          <p:cNvPr id="8" name="Picture 7" descr="A stethoscope and a heart&#10;&#10;AI-generated content may be incorrect.">
            <a:extLst>
              <a:ext uri="{FF2B5EF4-FFF2-40B4-BE49-F238E27FC236}">
                <a16:creationId xmlns:a16="http://schemas.microsoft.com/office/drawing/2014/main" id="{6FFE75A7-8AC5-6A91-603A-041F34062D62}"/>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9" name="Picture 8" descr="A baby in a womb&#10;&#10;AI-generated content may be incorrect.">
            <a:extLst>
              <a:ext uri="{FF2B5EF4-FFF2-40B4-BE49-F238E27FC236}">
                <a16:creationId xmlns:a16="http://schemas.microsoft.com/office/drawing/2014/main" id="{5D5F543E-AFFA-977E-61F7-C88EDCC1C8EC}"/>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10" name="Picture 9">
            <a:extLst>
              <a:ext uri="{FF2B5EF4-FFF2-40B4-BE49-F238E27FC236}">
                <a16:creationId xmlns:a16="http://schemas.microsoft.com/office/drawing/2014/main" id="{609DC6AF-1B16-29C7-F709-42B00A7278F9}"/>
              </a:ext>
            </a:extLst>
          </p:cNvPr>
          <p:cNvPicPr>
            <a:picLocks noChangeAspect="1"/>
          </p:cNvPicPr>
          <p:nvPr/>
        </p:nvPicPr>
        <p:blipFill>
          <a:blip r:embed="rId7"/>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1406075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162C8-E42F-075F-8086-EDC0C5C024BF}"/>
              </a:ext>
            </a:extLst>
          </p:cNvPr>
          <p:cNvSpPr>
            <a:spLocks noGrp="1"/>
          </p:cNvSpPr>
          <p:nvPr>
            <p:ph type="title"/>
          </p:nvPr>
        </p:nvSpPr>
        <p:spPr>
          <a:xfrm>
            <a:off x="1981200" y="274638"/>
            <a:ext cx="8229600" cy="856072"/>
          </a:xfrm>
        </p:spPr>
        <p:txBody>
          <a:bodyPr>
            <a:normAutofit/>
          </a:bodyPr>
          <a:lstStyle/>
          <a:p>
            <a:r>
              <a:rPr lang="en-ZA" sz="4000" b="1" dirty="0">
                <a:solidFill>
                  <a:srgbClr val="FF0000"/>
                </a:solidFill>
                <a:effectLst>
                  <a:outerShdw blurRad="38100" dist="38100" dir="2700000" algn="tl">
                    <a:srgbClr val="000000">
                      <a:alpha val="43137"/>
                    </a:srgbClr>
                  </a:outerShdw>
                </a:effectLst>
              </a:rPr>
              <a:t>Resources – 7 Webinars</a:t>
            </a:r>
          </a:p>
        </p:txBody>
      </p:sp>
      <p:sp>
        <p:nvSpPr>
          <p:cNvPr id="3" name="Content Placeholder 2">
            <a:extLst>
              <a:ext uri="{FF2B5EF4-FFF2-40B4-BE49-F238E27FC236}">
                <a16:creationId xmlns:a16="http://schemas.microsoft.com/office/drawing/2014/main" id="{2AB5D695-5FBC-4B3B-895B-62857A454988}"/>
              </a:ext>
            </a:extLst>
          </p:cNvPr>
          <p:cNvSpPr>
            <a:spLocks noGrp="1"/>
          </p:cNvSpPr>
          <p:nvPr>
            <p:ph idx="1"/>
          </p:nvPr>
        </p:nvSpPr>
        <p:spPr>
          <a:xfrm>
            <a:off x="3116580" y="1828799"/>
            <a:ext cx="5958840" cy="4250327"/>
          </a:xfrm>
        </p:spPr>
        <p:txBody>
          <a:bodyPr>
            <a:normAutofit/>
          </a:bodyPr>
          <a:lstStyle/>
          <a:p>
            <a:r>
              <a:rPr lang="en-ZA" sz="2800" dirty="0">
                <a:hlinkClick r:id="rId2">
                  <a:extLst>
                    <a:ext uri="{A12FA001-AC4F-418D-AE19-62706E023703}">
                      <ahyp:hlinkClr xmlns:ahyp="http://schemas.microsoft.com/office/drawing/2018/hyperlinkcolor" val="tx"/>
                    </a:ext>
                  </a:extLst>
                </a:hlinkClick>
              </a:rPr>
              <a:t>https://youtu.be/vBkPsQZZqqE</a:t>
            </a:r>
            <a:endParaRPr lang="en-ZA" sz="2800" dirty="0"/>
          </a:p>
          <a:p>
            <a:r>
              <a:rPr lang="en-ZA" sz="2800" dirty="0">
                <a:hlinkClick r:id="rId3">
                  <a:extLst>
                    <a:ext uri="{A12FA001-AC4F-418D-AE19-62706E023703}">
                      <ahyp:hlinkClr xmlns:ahyp="http://schemas.microsoft.com/office/drawing/2018/hyperlinkcolor" val="tx"/>
                    </a:ext>
                  </a:extLst>
                </a:hlinkClick>
              </a:rPr>
              <a:t>https://youtu.be/c0almr2_XEk</a:t>
            </a:r>
            <a:endParaRPr lang="en-ZA" sz="2800" dirty="0"/>
          </a:p>
          <a:p>
            <a:r>
              <a:rPr lang="en-ZA" sz="2800" dirty="0">
                <a:hlinkClick r:id="rId4">
                  <a:extLst>
                    <a:ext uri="{A12FA001-AC4F-418D-AE19-62706E023703}">
                      <ahyp:hlinkClr xmlns:ahyp="http://schemas.microsoft.com/office/drawing/2018/hyperlinkcolor" val="tx"/>
                    </a:ext>
                  </a:extLst>
                </a:hlinkClick>
              </a:rPr>
              <a:t>https://youtu.be/I5eTCO1IEyE</a:t>
            </a:r>
            <a:endParaRPr lang="en-ZA" sz="2800" dirty="0"/>
          </a:p>
          <a:p>
            <a:r>
              <a:rPr lang="en-ZA" sz="2800" dirty="0">
                <a:hlinkClick r:id="rId5">
                  <a:extLst>
                    <a:ext uri="{A12FA001-AC4F-418D-AE19-62706E023703}">
                      <ahyp:hlinkClr xmlns:ahyp="http://schemas.microsoft.com/office/drawing/2018/hyperlinkcolor" val="tx"/>
                    </a:ext>
                  </a:extLst>
                </a:hlinkClick>
              </a:rPr>
              <a:t>https://youtu.be/rvfAvBZ10JQ</a:t>
            </a:r>
            <a:endParaRPr lang="en-ZA" sz="2800" dirty="0"/>
          </a:p>
          <a:p>
            <a:r>
              <a:rPr lang="en-ZA" sz="2800" dirty="0">
                <a:hlinkClick r:id="rId6">
                  <a:extLst>
                    <a:ext uri="{A12FA001-AC4F-418D-AE19-62706E023703}">
                      <ahyp:hlinkClr xmlns:ahyp="http://schemas.microsoft.com/office/drawing/2018/hyperlinkcolor" val="tx"/>
                    </a:ext>
                  </a:extLst>
                </a:hlinkClick>
              </a:rPr>
              <a:t>https://youtu.be/TbXLFCDczdQ</a:t>
            </a:r>
            <a:endParaRPr lang="en-ZA" sz="2800" dirty="0"/>
          </a:p>
          <a:p>
            <a:r>
              <a:rPr lang="en-ZA" sz="2800" dirty="0">
                <a:hlinkClick r:id="rId7">
                  <a:extLst>
                    <a:ext uri="{A12FA001-AC4F-418D-AE19-62706E023703}">
                      <ahyp:hlinkClr xmlns:ahyp="http://schemas.microsoft.com/office/drawing/2018/hyperlinkcolor" val="tx"/>
                    </a:ext>
                  </a:extLst>
                </a:hlinkClick>
              </a:rPr>
              <a:t>https://youtu.be/K2LPj0qAuvw</a:t>
            </a:r>
            <a:endParaRPr lang="en-ZA" sz="2800" dirty="0"/>
          </a:p>
          <a:p>
            <a:r>
              <a:rPr lang="en-ZA" sz="2800" dirty="0">
                <a:hlinkClick r:id="rId8">
                  <a:extLst>
                    <a:ext uri="{A12FA001-AC4F-418D-AE19-62706E023703}">
                      <ahyp:hlinkClr xmlns:ahyp="http://schemas.microsoft.com/office/drawing/2018/hyperlinkcolor" val="tx"/>
                    </a:ext>
                  </a:extLst>
                </a:hlinkClick>
              </a:rPr>
              <a:t>https://youtu.be/-J6PgkIrgyc</a:t>
            </a:r>
            <a:endParaRPr lang="en-ZA" sz="2800" dirty="0"/>
          </a:p>
          <a:p>
            <a:endParaRPr lang="en-ZA" sz="2800" dirty="0"/>
          </a:p>
          <a:p>
            <a:endParaRPr lang="en-ZA" sz="2800" dirty="0"/>
          </a:p>
        </p:txBody>
      </p:sp>
      <p:sp>
        <p:nvSpPr>
          <p:cNvPr id="5" name="Slide Number Placeholder 4">
            <a:extLst>
              <a:ext uri="{FF2B5EF4-FFF2-40B4-BE49-F238E27FC236}">
                <a16:creationId xmlns:a16="http://schemas.microsoft.com/office/drawing/2014/main" id="{31FE8082-9781-CE81-2BE9-46A272224416}"/>
              </a:ext>
            </a:extLst>
          </p:cNvPr>
          <p:cNvSpPr>
            <a:spLocks noGrp="1"/>
          </p:cNvSpPr>
          <p:nvPr>
            <p:ph type="sldNum" sz="quarter" idx="12"/>
          </p:nvPr>
        </p:nvSpPr>
        <p:spPr/>
        <p:txBody>
          <a:bodyPr/>
          <a:lstStyle/>
          <a:p>
            <a:fld id="{459F9546-D2A2-EF4C-A994-763A78C4CECC}" type="slidenum">
              <a:rPr lang="en-US" smtClean="0"/>
              <a:pPr/>
              <a:t>17</a:t>
            </a:fld>
            <a:endParaRPr lang="en-US" dirty="0"/>
          </a:p>
        </p:txBody>
      </p:sp>
      <p:pic>
        <p:nvPicPr>
          <p:cNvPr id="4" name="Picture 3">
            <a:extLst>
              <a:ext uri="{FF2B5EF4-FFF2-40B4-BE49-F238E27FC236}">
                <a16:creationId xmlns:a16="http://schemas.microsoft.com/office/drawing/2014/main" id="{3D911590-D049-1083-F33C-0984F6D59807}"/>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10972800" y="5164727"/>
            <a:ext cx="807720" cy="904240"/>
          </a:xfrm>
          <a:prstGeom prst="rect">
            <a:avLst/>
          </a:prstGeom>
          <a:noFill/>
          <a:ln>
            <a:noFill/>
          </a:ln>
        </p:spPr>
      </p:pic>
      <p:pic>
        <p:nvPicPr>
          <p:cNvPr id="6" name="Picture 5" descr="A stethoscope and a heart&#10;&#10;AI-generated content may be incorrect.">
            <a:extLst>
              <a:ext uri="{FF2B5EF4-FFF2-40B4-BE49-F238E27FC236}">
                <a16:creationId xmlns:a16="http://schemas.microsoft.com/office/drawing/2014/main" id="{EA138484-3AB5-B131-1E69-F6EC6D221192}"/>
              </a:ext>
            </a:extLst>
          </p:cNvPr>
          <p:cNvPicPr>
            <a:picLocks noChangeAspect="1"/>
          </p:cNvPicPr>
          <p:nvPr/>
        </p:nvPicPr>
        <p:blipFill>
          <a:blip r:embed="rId10"/>
          <a:stretch>
            <a:fillRect/>
          </a:stretch>
        </p:blipFill>
        <p:spPr>
          <a:xfrm>
            <a:off x="-76200" y="4944900"/>
            <a:ext cx="1752600" cy="1712162"/>
          </a:xfrm>
          <a:prstGeom prst="rect">
            <a:avLst/>
          </a:prstGeom>
        </p:spPr>
      </p:pic>
      <p:pic>
        <p:nvPicPr>
          <p:cNvPr id="7" name="Picture 6" descr="A baby in a womb&#10;&#10;AI-generated content may be incorrect.">
            <a:extLst>
              <a:ext uri="{FF2B5EF4-FFF2-40B4-BE49-F238E27FC236}">
                <a16:creationId xmlns:a16="http://schemas.microsoft.com/office/drawing/2014/main" id="{CDBDC783-EB02-4285-7955-BB5A29C1323E}"/>
              </a:ext>
            </a:extLst>
          </p:cNvPr>
          <p:cNvPicPr>
            <a:picLocks noChangeAspect="1"/>
          </p:cNvPicPr>
          <p:nvPr/>
        </p:nvPicPr>
        <p:blipFill>
          <a:blip r:embed="rId11"/>
          <a:stretch>
            <a:fillRect/>
          </a:stretch>
        </p:blipFill>
        <p:spPr>
          <a:xfrm>
            <a:off x="10287000" y="476250"/>
            <a:ext cx="2378836" cy="2378836"/>
          </a:xfrm>
          <a:prstGeom prst="rect">
            <a:avLst/>
          </a:prstGeom>
        </p:spPr>
      </p:pic>
      <p:pic>
        <p:nvPicPr>
          <p:cNvPr id="8" name="Picture 7">
            <a:extLst>
              <a:ext uri="{FF2B5EF4-FFF2-40B4-BE49-F238E27FC236}">
                <a16:creationId xmlns:a16="http://schemas.microsoft.com/office/drawing/2014/main" id="{30980039-35D5-744C-F6EB-81BCC1952D17}"/>
              </a:ext>
            </a:extLst>
          </p:cNvPr>
          <p:cNvPicPr>
            <a:picLocks noChangeAspect="1"/>
          </p:cNvPicPr>
          <p:nvPr/>
        </p:nvPicPr>
        <p:blipFill>
          <a:blip r:embed="rId12"/>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1456263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343619"/>
            <a:ext cx="7772400" cy="708031"/>
          </a:xfrm>
        </p:spPr>
        <p:txBody>
          <a:bodyPr/>
          <a:lstStyle/>
          <a:p>
            <a:pPr>
              <a:defRPr/>
            </a:pPr>
            <a:r>
              <a:rPr lang="en-US" sz="3600" b="1" dirty="0">
                <a:solidFill>
                  <a:srgbClr val="FF0000"/>
                </a:solidFill>
              </a:rPr>
              <a:t>Tobacco use:</a:t>
            </a:r>
            <a:endParaRPr lang="en-US" sz="4000" b="1" dirty="0">
              <a:solidFill>
                <a:srgbClr val="FF0000"/>
              </a:solidFill>
            </a:endParaRPr>
          </a:p>
        </p:txBody>
      </p:sp>
      <p:sp>
        <p:nvSpPr>
          <p:cNvPr id="131075" name="Rectangle 3"/>
          <p:cNvSpPr>
            <a:spLocks noGrp="1" noChangeArrowheads="1"/>
          </p:cNvSpPr>
          <p:nvPr>
            <p:ph idx="1"/>
          </p:nvPr>
        </p:nvSpPr>
        <p:spPr>
          <a:xfrm>
            <a:off x="1855596" y="1248698"/>
            <a:ext cx="8460712" cy="5133053"/>
          </a:xfrm>
        </p:spPr>
        <p:txBody>
          <a:bodyPr/>
          <a:lstStyle/>
          <a:p>
            <a:pPr marL="0" indent="0">
              <a:buNone/>
            </a:pPr>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A0215E37-D26F-68EB-09A7-7181E0020437}"/>
              </a:ext>
            </a:extLst>
          </p:cNvPr>
          <p:cNvSpPr>
            <a:spLocks noGrp="1"/>
          </p:cNvSpPr>
          <p:nvPr>
            <p:ph type="sldNum" sz="quarter" idx="12"/>
          </p:nvPr>
        </p:nvSpPr>
        <p:spPr/>
        <p:txBody>
          <a:bodyPr/>
          <a:lstStyle/>
          <a:p>
            <a:fld id="{459F9546-D2A2-EF4C-A994-763A78C4CECC}" type="slidenum">
              <a:rPr lang="en-US" smtClean="0"/>
              <a:pPr/>
              <a:t>18</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972800" y="5005070"/>
            <a:ext cx="807720" cy="904240"/>
          </a:xfrm>
          <a:prstGeom prst="rect">
            <a:avLst/>
          </a:prstGeom>
          <a:noFill/>
          <a:ln>
            <a:noFill/>
          </a:ln>
        </p:spPr>
      </p:pic>
      <p:sp>
        <p:nvSpPr>
          <p:cNvPr id="5" name="TextBox 4">
            <a:extLst>
              <a:ext uri="{FF2B5EF4-FFF2-40B4-BE49-F238E27FC236}">
                <a16:creationId xmlns:a16="http://schemas.microsoft.com/office/drawing/2014/main" id="{84D356C1-4533-418B-881F-2B067DBE03E8}"/>
              </a:ext>
            </a:extLst>
          </p:cNvPr>
          <p:cNvSpPr txBox="1"/>
          <p:nvPr/>
        </p:nvSpPr>
        <p:spPr>
          <a:xfrm>
            <a:off x="4187446" y="1564481"/>
            <a:ext cx="6147862" cy="3693319"/>
          </a:xfrm>
          <a:prstGeom prst="rect">
            <a:avLst/>
          </a:prstGeom>
          <a:noFill/>
        </p:spPr>
        <p:txBody>
          <a:bodyPr wrap="square" rtlCol="0">
            <a:spAutoFit/>
          </a:bodyPr>
          <a:lstStyle/>
          <a:p>
            <a:pPr marL="342900" indent="-342900">
              <a:buFont typeface="Arial" panose="020B0604020202020204" pitchFamily="34" charset="0"/>
              <a:buChar char="•"/>
            </a:pPr>
            <a:r>
              <a:rPr lang="en-ZA" sz="2000" b="1" dirty="0">
                <a:latin typeface="+mn-lt"/>
              </a:rPr>
              <a:t>Screening of women at all clinical visits (using 5 ‘A’ method (Ask, Advice, Assess; Assist &amp; Arrange)</a:t>
            </a:r>
          </a:p>
          <a:p>
            <a:endParaRPr lang="en-ZA" b="1" dirty="0">
              <a:latin typeface="+mn-lt"/>
            </a:endParaRPr>
          </a:p>
          <a:p>
            <a:pPr marL="285750" indent="-285750">
              <a:buFont typeface="Arial" panose="020B0604020202020204" pitchFamily="34" charset="0"/>
              <a:buChar char="•"/>
            </a:pPr>
            <a:r>
              <a:rPr lang="en-ZA" sz="2000" b="1" dirty="0">
                <a:latin typeface="+mn-lt"/>
              </a:rPr>
              <a:t>Providing brief tobacco cessation advice, pharmacotherapy (including nicotine replacement therapy, if available) and intensive behavioural counselling</a:t>
            </a:r>
          </a:p>
          <a:p>
            <a:pPr marL="285750" indent="-285750">
              <a:buFont typeface="Arial" panose="020B0604020202020204" pitchFamily="34" charset="0"/>
              <a:buChar char="•"/>
            </a:pPr>
            <a:endParaRPr lang="en-ZA" sz="1600" b="1" dirty="0">
              <a:latin typeface="+mn-lt"/>
            </a:endParaRPr>
          </a:p>
          <a:p>
            <a:pPr marL="285750" indent="-285750">
              <a:buFont typeface="Arial" panose="020B0604020202020204" pitchFamily="34" charset="0"/>
              <a:buChar char="•"/>
            </a:pPr>
            <a:r>
              <a:rPr lang="en-ZA" sz="2000" b="1" dirty="0">
                <a:latin typeface="+mn-lt"/>
              </a:rPr>
              <a:t>Screening of all non-smokers (men &amp;women) and advising about harm of second-hand smoke and harmful effects on pregnant women and unborn children</a:t>
            </a:r>
            <a:endParaRPr lang="en-ZA" sz="4800" b="1" dirty="0">
              <a:latin typeface="+mn-lt"/>
            </a:endParaRPr>
          </a:p>
        </p:txBody>
      </p:sp>
      <p:pic>
        <p:nvPicPr>
          <p:cNvPr id="7" name="Picture 6">
            <a:extLst>
              <a:ext uri="{FF2B5EF4-FFF2-40B4-BE49-F238E27FC236}">
                <a16:creationId xmlns:a16="http://schemas.microsoft.com/office/drawing/2014/main" id="{78ACDE02-4C97-4F48-AD79-4FE991E16ED6}"/>
              </a:ext>
            </a:extLst>
          </p:cNvPr>
          <p:cNvPicPr>
            <a:picLocks noChangeAspect="1"/>
          </p:cNvPicPr>
          <p:nvPr/>
        </p:nvPicPr>
        <p:blipFill>
          <a:blip r:embed="rId4"/>
          <a:stretch>
            <a:fillRect/>
          </a:stretch>
        </p:blipFill>
        <p:spPr>
          <a:xfrm>
            <a:off x="1855597" y="2046249"/>
            <a:ext cx="2274849" cy="2765502"/>
          </a:xfrm>
          <a:prstGeom prst="rect">
            <a:avLst/>
          </a:prstGeom>
        </p:spPr>
      </p:pic>
      <p:sp>
        <p:nvSpPr>
          <p:cNvPr id="3" name="TextBox 2">
            <a:extLst>
              <a:ext uri="{FF2B5EF4-FFF2-40B4-BE49-F238E27FC236}">
                <a16:creationId xmlns:a16="http://schemas.microsoft.com/office/drawing/2014/main" id="{D7DF6ADB-A7F9-3D44-AE2D-5A43A4C3FE48}"/>
              </a:ext>
            </a:extLst>
          </p:cNvPr>
          <p:cNvSpPr txBox="1"/>
          <p:nvPr/>
        </p:nvSpPr>
        <p:spPr>
          <a:xfrm>
            <a:off x="2209800" y="6172200"/>
            <a:ext cx="3581400" cy="338554"/>
          </a:xfrm>
          <a:prstGeom prst="rect">
            <a:avLst/>
          </a:prstGeom>
          <a:noFill/>
        </p:spPr>
        <p:txBody>
          <a:bodyPr wrap="square" rtlCol="0">
            <a:spAutoFit/>
          </a:bodyPr>
          <a:lstStyle/>
          <a:p>
            <a:r>
              <a:rPr lang="en-US" sz="1600" b="1" dirty="0">
                <a:latin typeface="+mn-lt"/>
              </a:rPr>
              <a:t>Smoking-cessation counselling   Z71.6</a:t>
            </a:r>
            <a:endParaRPr lang="en-US" sz="1600" b="1" dirty="0">
              <a:latin typeface="+mn-lt"/>
              <a:ea typeface="Calibri" panose="020F0502020204030204" pitchFamily="34" charset="0"/>
              <a:cs typeface="Calibri" panose="020F0502020204030204" pitchFamily="34" charset="0"/>
            </a:endParaRPr>
          </a:p>
        </p:txBody>
      </p:sp>
      <p:pic>
        <p:nvPicPr>
          <p:cNvPr id="6" name="Picture 5" descr="A stethoscope and a heart&#10;&#10;AI-generated content may be incorrect.">
            <a:extLst>
              <a:ext uri="{FF2B5EF4-FFF2-40B4-BE49-F238E27FC236}">
                <a16:creationId xmlns:a16="http://schemas.microsoft.com/office/drawing/2014/main" id="{860C7C41-91FA-A5F7-717A-019AAC39EF8B}"/>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8" name="Picture 7" descr="A baby in a womb&#10;&#10;AI-generated content may be incorrect.">
            <a:extLst>
              <a:ext uri="{FF2B5EF4-FFF2-40B4-BE49-F238E27FC236}">
                <a16:creationId xmlns:a16="http://schemas.microsoft.com/office/drawing/2014/main" id="{8C095FFB-DA7C-6A01-A7A4-60A0307366B9}"/>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9" name="Picture 8">
            <a:extLst>
              <a:ext uri="{FF2B5EF4-FFF2-40B4-BE49-F238E27FC236}">
                <a16:creationId xmlns:a16="http://schemas.microsoft.com/office/drawing/2014/main" id="{2FD0F24D-1DAC-DA50-BA26-4C03E0AB9FB8}"/>
              </a:ext>
            </a:extLst>
          </p:cNvPr>
          <p:cNvPicPr>
            <a:picLocks noChangeAspect="1"/>
          </p:cNvPicPr>
          <p:nvPr/>
        </p:nvPicPr>
        <p:blipFill>
          <a:blip r:embed="rId7"/>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3936853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253345"/>
            <a:ext cx="7772400" cy="708031"/>
          </a:xfrm>
        </p:spPr>
        <p:txBody>
          <a:bodyPr>
            <a:normAutofit/>
          </a:bodyPr>
          <a:lstStyle/>
          <a:p>
            <a:pPr>
              <a:defRPr/>
            </a:pPr>
            <a:r>
              <a:rPr lang="en-US" sz="3600" b="1" dirty="0">
                <a:solidFill>
                  <a:srgbClr val="FF0000"/>
                </a:solidFill>
              </a:rPr>
              <a:t>Family Planning  &amp; C/I for Preg</a:t>
            </a:r>
            <a:endParaRPr lang="en-US" sz="4000" b="1" dirty="0">
              <a:solidFill>
                <a:srgbClr val="FF0000"/>
              </a:solidFill>
            </a:endParaRPr>
          </a:p>
        </p:txBody>
      </p:sp>
      <p:sp>
        <p:nvSpPr>
          <p:cNvPr id="131075" name="Rectangle 3"/>
          <p:cNvSpPr>
            <a:spLocks noGrp="1" noChangeArrowheads="1"/>
          </p:cNvSpPr>
          <p:nvPr>
            <p:ph idx="1"/>
          </p:nvPr>
        </p:nvSpPr>
        <p:spPr>
          <a:xfrm>
            <a:off x="1447800" y="1189090"/>
            <a:ext cx="9220200" cy="5516511"/>
          </a:xfrm>
        </p:spPr>
        <p:txBody>
          <a:bodyPr>
            <a:normAutofit fontScale="92500" lnSpcReduction="20000"/>
          </a:bodyPr>
          <a:lstStyle/>
          <a:p>
            <a:pPr lvl="0"/>
            <a:r>
              <a:rPr lang="en-ZA" sz="2600" dirty="0"/>
              <a:t>Educate on options for Contraception</a:t>
            </a:r>
          </a:p>
          <a:p>
            <a:pPr lvl="0"/>
            <a:r>
              <a:rPr lang="en-ZA" sz="2600" dirty="0"/>
              <a:t>Avoid unwanted and un-planned pregnancy</a:t>
            </a:r>
          </a:p>
          <a:p>
            <a:pPr lvl="0"/>
            <a:r>
              <a:rPr lang="en-ZA" sz="2600" dirty="0"/>
              <a:t>Decrease teenage pregnancy</a:t>
            </a:r>
          </a:p>
          <a:p>
            <a:pPr lvl="0"/>
            <a:r>
              <a:rPr lang="en-ZA" sz="2600" dirty="0"/>
              <a:t>Not to delay  1</a:t>
            </a:r>
            <a:r>
              <a:rPr lang="en-ZA" sz="2600" baseline="30000" dirty="0"/>
              <a:t>st</a:t>
            </a:r>
            <a:r>
              <a:rPr lang="en-ZA" sz="2600" dirty="0"/>
              <a:t>  pregnancy &gt;35 years. </a:t>
            </a:r>
          </a:p>
          <a:p>
            <a:pPr lvl="0"/>
            <a:r>
              <a:rPr lang="en-ZA" sz="2600" dirty="0"/>
              <a:t>Encourage planned pregnancies with </a:t>
            </a:r>
            <a:r>
              <a:rPr lang="en-ZA" sz="2600" u="sng" dirty="0"/>
              <a:t>spacing</a:t>
            </a:r>
          </a:p>
          <a:p>
            <a:pPr lvl="0"/>
            <a:endParaRPr lang="en-ZA" sz="2600" u="sng" dirty="0"/>
          </a:p>
          <a:p>
            <a:pPr lvl="0"/>
            <a:endParaRPr lang="en-ZA" sz="400" dirty="0">
              <a:solidFill>
                <a:srgbClr val="FF0000"/>
              </a:solidFill>
            </a:endParaRPr>
          </a:p>
          <a:p>
            <a:pPr lvl="0"/>
            <a:r>
              <a:rPr lang="en-ZA" sz="3000" b="1" u="sng" dirty="0">
                <a:solidFill>
                  <a:srgbClr val="FF0000"/>
                </a:solidFill>
              </a:rPr>
              <a:t>Educate about contra-indications to pregnancy</a:t>
            </a:r>
          </a:p>
          <a:p>
            <a:pPr lvl="1"/>
            <a:r>
              <a:rPr lang="en-ZA" sz="2600" dirty="0"/>
              <a:t>Severe Nephropathy</a:t>
            </a:r>
          </a:p>
          <a:p>
            <a:pPr lvl="1"/>
            <a:r>
              <a:rPr lang="en-ZA" sz="2600" dirty="0"/>
              <a:t>Uncontrolled hypertension with Cardiomyopathy</a:t>
            </a:r>
          </a:p>
          <a:p>
            <a:pPr lvl="1"/>
            <a:r>
              <a:rPr lang="en-ZA" sz="2600" dirty="0"/>
              <a:t>Uncontrolled Diabetes &amp; severe Retinopathy</a:t>
            </a:r>
          </a:p>
          <a:p>
            <a:pPr lvl="1"/>
            <a:r>
              <a:rPr lang="en-ZA" sz="2600" dirty="0"/>
              <a:t>Active Coronary disease</a:t>
            </a:r>
          </a:p>
          <a:p>
            <a:pPr lvl="1"/>
            <a:r>
              <a:rPr lang="en-ZA" sz="2600" dirty="0"/>
              <a:t>Uncontrolled and inadequately treated Hyperthyroidism / Goitre</a:t>
            </a:r>
          </a:p>
          <a:p>
            <a:pPr marL="304815" lvl="1" indent="0">
              <a:buNone/>
            </a:pPr>
            <a:endParaRPr lang="en-US" sz="1900" dirty="0"/>
          </a:p>
          <a:p>
            <a:endParaRPr lang="en-US" sz="800" dirty="0"/>
          </a:p>
          <a:p>
            <a:pPr marL="0" indent="0">
              <a:buNone/>
            </a:pPr>
            <a:r>
              <a:rPr lang="en-US" sz="1600" b="1" dirty="0"/>
              <a:t>General contraceptive/family planning counselling and advice  Z30.0</a:t>
            </a:r>
          </a:p>
          <a:p>
            <a:pPr>
              <a:lnSpc>
                <a:spcPct val="80000"/>
              </a:lnSpc>
              <a:buNone/>
              <a:defRPr/>
            </a:pPr>
            <a:endParaRPr lang="en-US" dirty="0"/>
          </a:p>
        </p:txBody>
      </p:sp>
      <p:sp>
        <p:nvSpPr>
          <p:cNvPr id="2" name="Slide Number Placeholder 1">
            <a:extLst>
              <a:ext uri="{FF2B5EF4-FFF2-40B4-BE49-F238E27FC236}">
                <a16:creationId xmlns:a16="http://schemas.microsoft.com/office/drawing/2014/main" id="{8543318A-A14B-F19E-52D7-9BA7DBC1B9E0}"/>
              </a:ext>
            </a:extLst>
          </p:cNvPr>
          <p:cNvSpPr>
            <a:spLocks noGrp="1"/>
          </p:cNvSpPr>
          <p:nvPr>
            <p:ph type="sldNum" sz="quarter" idx="12"/>
          </p:nvPr>
        </p:nvSpPr>
        <p:spPr/>
        <p:txBody>
          <a:bodyPr/>
          <a:lstStyle/>
          <a:p>
            <a:fld id="{459F9546-D2A2-EF4C-A994-763A78C4CECC}" type="slidenum">
              <a:rPr lang="en-US" smtClean="0"/>
              <a:pPr/>
              <a:t>19</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873740" y="5248296"/>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0B85415E-97F8-7EFE-C16A-93841678BC4C}"/>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8082454C-3E73-1D63-26DA-D720B633B084}"/>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813BA25B-509C-8598-F723-BF886F385A22}"/>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380167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1500"/>
                                  </p:stCondLst>
                                  <p:childTnLst>
                                    <p:set>
                                      <p:cBhvr>
                                        <p:cTn id="6" dur="1" fill="hold">
                                          <p:stCondLst>
                                            <p:cond delay="0"/>
                                          </p:stCondLst>
                                        </p:cTn>
                                        <p:tgtEl>
                                          <p:spTgt spid="131075">
                                            <p:txEl>
                                              <p:pRg st="7" end="7"/>
                                            </p:txEl>
                                          </p:spTgt>
                                        </p:tgtEl>
                                        <p:attrNameLst>
                                          <p:attrName>style.visibility</p:attrName>
                                        </p:attrNameLst>
                                      </p:cBhvr>
                                      <p:to>
                                        <p:strVal val="visible"/>
                                      </p:to>
                                    </p:set>
                                    <p:animEffect transition="in" filter="fade">
                                      <p:cBhvr>
                                        <p:cTn id="7" dur="1000"/>
                                        <p:tgtEl>
                                          <p:spTgt spid="131075">
                                            <p:txEl>
                                              <p:pRg st="7" end="7"/>
                                            </p:txEl>
                                          </p:spTgt>
                                        </p:tgtEl>
                                      </p:cBhvr>
                                    </p:animEffect>
                                    <p:anim calcmode="lin" valueType="num">
                                      <p:cBhvr>
                                        <p:cTn id="8" dur="1000" fill="hold"/>
                                        <p:tgtEl>
                                          <p:spTgt spid="131075">
                                            <p:txEl>
                                              <p:pRg st="7" end="7"/>
                                            </p:txEl>
                                          </p:spTgt>
                                        </p:tgtEl>
                                        <p:attrNameLst>
                                          <p:attrName>style.rotation</p:attrName>
                                        </p:attrNameLst>
                                      </p:cBhvr>
                                      <p:tavLst>
                                        <p:tav tm="0">
                                          <p:val>
                                            <p:fltVal val="720"/>
                                          </p:val>
                                        </p:tav>
                                        <p:tav tm="100000">
                                          <p:val>
                                            <p:fltVal val="0"/>
                                          </p:val>
                                        </p:tav>
                                      </p:tavLst>
                                    </p:anim>
                                    <p:anim calcmode="lin" valueType="num">
                                      <p:cBhvr>
                                        <p:cTn id="9" dur="1000" fill="hold"/>
                                        <p:tgtEl>
                                          <p:spTgt spid="131075">
                                            <p:txEl>
                                              <p:pRg st="7" end="7"/>
                                            </p:txEl>
                                          </p:spTgt>
                                        </p:tgtEl>
                                        <p:attrNameLst>
                                          <p:attrName>ppt_h</p:attrName>
                                        </p:attrNameLst>
                                      </p:cBhvr>
                                      <p:tavLst>
                                        <p:tav tm="0">
                                          <p:val>
                                            <p:fltVal val="0"/>
                                          </p:val>
                                        </p:tav>
                                        <p:tav tm="100000">
                                          <p:val>
                                            <p:strVal val="#ppt_h"/>
                                          </p:val>
                                        </p:tav>
                                      </p:tavLst>
                                    </p:anim>
                                    <p:anim calcmode="lin" valueType="num">
                                      <p:cBhvr>
                                        <p:cTn id="10" dur="1000" fill="hold"/>
                                        <p:tgtEl>
                                          <p:spTgt spid="131075">
                                            <p:txEl>
                                              <p:pRg st="7" end="7"/>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320942"/>
            <a:ext cx="7772400" cy="708031"/>
          </a:xfrm>
        </p:spPr>
        <p:txBody>
          <a:bodyPr/>
          <a:lstStyle/>
          <a:p>
            <a:pPr>
              <a:defRPr/>
            </a:pPr>
            <a:r>
              <a:rPr lang="en-US" sz="3600" b="1" dirty="0">
                <a:solidFill>
                  <a:srgbClr val="FF0000"/>
                </a:solidFill>
              </a:rPr>
              <a:t>Vaccination status</a:t>
            </a:r>
            <a:endParaRPr lang="en-US" sz="4000" b="1" dirty="0">
              <a:solidFill>
                <a:srgbClr val="FF0000"/>
              </a:solidFill>
            </a:endParaRPr>
          </a:p>
        </p:txBody>
      </p:sp>
      <p:sp>
        <p:nvSpPr>
          <p:cNvPr id="131075" name="Rectangle 3"/>
          <p:cNvSpPr>
            <a:spLocks noGrp="1" noChangeArrowheads="1"/>
          </p:cNvSpPr>
          <p:nvPr>
            <p:ph idx="1"/>
          </p:nvPr>
        </p:nvSpPr>
        <p:spPr>
          <a:xfrm>
            <a:off x="1865644" y="1115348"/>
            <a:ext cx="8460712" cy="5133053"/>
          </a:xfrm>
        </p:spPr>
        <p:txBody>
          <a:bodyPr>
            <a:normAutofit fontScale="92500" lnSpcReduction="10000"/>
          </a:bodyPr>
          <a:lstStyle/>
          <a:p>
            <a:pPr lvl="0"/>
            <a:r>
              <a:rPr lang="en-ZA" sz="2800" dirty="0"/>
              <a:t>Ensure all pre-pubescent girl immunised for HPV</a:t>
            </a:r>
          </a:p>
          <a:p>
            <a:pPr lvl="0"/>
            <a:r>
              <a:rPr lang="en-ZA" sz="2800" dirty="0"/>
              <a:t>Check status of all child-bearing age group for</a:t>
            </a:r>
          </a:p>
          <a:p>
            <a:pPr lvl="1"/>
            <a:r>
              <a:rPr lang="en-ZA" sz="2000" dirty="0"/>
              <a:t>Measles, Mumps &amp; Rubella Abs (check Rubella Abs &amp; give MMR)</a:t>
            </a:r>
          </a:p>
          <a:p>
            <a:pPr lvl="1"/>
            <a:r>
              <a:rPr lang="en-ZA" sz="2000" dirty="0"/>
              <a:t>Varicella Abs</a:t>
            </a:r>
          </a:p>
          <a:p>
            <a:pPr lvl="1"/>
            <a:r>
              <a:rPr lang="en-ZA" sz="2000" dirty="0"/>
              <a:t>HPV antibodies (Pap with LBC)</a:t>
            </a:r>
          </a:p>
          <a:p>
            <a:pPr lvl="1"/>
            <a:r>
              <a:rPr lang="en-ZA" sz="2000" dirty="0"/>
              <a:t>Hep B</a:t>
            </a:r>
          </a:p>
          <a:p>
            <a:pPr lvl="1"/>
            <a:r>
              <a:rPr lang="en-ZA" sz="2000" dirty="0"/>
              <a:t>Tetanus, Diphtheria &amp; Pertussis (give Tdap &amp; it covers all 3)</a:t>
            </a:r>
          </a:p>
          <a:p>
            <a:pPr lvl="1"/>
            <a:r>
              <a:rPr lang="en-ZA" sz="2000" dirty="0"/>
              <a:t>Influenza – esp. for HIV, DM and compromised patients</a:t>
            </a:r>
          </a:p>
          <a:p>
            <a:pPr lvl="1"/>
            <a:r>
              <a:rPr lang="en-ZA" sz="2000" i="1" dirty="0"/>
              <a:t>?RSV</a:t>
            </a:r>
          </a:p>
          <a:p>
            <a:r>
              <a:rPr lang="en-ZA" sz="2400" dirty="0">
                <a:solidFill>
                  <a:srgbClr val="FF0000"/>
                </a:solidFill>
              </a:rPr>
              <a:t>NB &gt; Infection with Measles; Rubella and Varicella in pregnancy has very high risk for congenital abnormalities</a:t>
            </a:r>
          </a:p>
          <a:p>
            <a:endParaRPr lang="en-ZA" sz="1800" dirty="0">
              <a:solidFill>
                <a:srgbClr val="FF0000"/>
              </a:solidFill>
            </a:endParaRPr>
          </a:p>
          <a:p>
            <a:pPr marL="0" indent="0">
              <a:buNone/>
            </a:pPr>
            <a:r>
              <a:rPr lang="en-US" sz="1400" b="1" dirty="0"/>
              <a:t>Z71.8 — Vaccination counselling and advice.</a:t>
            </a:r>
          </a:p>
          <a:p>
            <a:pPr marL="0" indent="0">
              <a:buNone/>
            </a:pPr>
            <a:r>
              <a:rPr lang="en-US" sz="1400" b="1" dirty="0"/>
              <a:t>Z23–Z27 — When documenting the need for specific </a:t>
            </a:r>
            <a:r>
              <a:rPr lang="en-US" sz="1400" b="1" dirty="0" err="1"/>
              <a:t>immunisations</a:t>
            </a:r>
            <a:r>
              <a:rPr lang="en-US" sz="1400" b="1" dirty="0"/>
              <a:t>, according to the vaccine.</a:t>
            </a:r>
          </a:p>
          <a:p>
            <a:pPr marL="0" indent="0">
              <a:buNone/>
            </a:pPr>
            <a:r>
              <a:rPr lang="en-US" sz="1400" b="1" dirty="0"/>
              <a:t>Z28 — When </a:t>
            </a:r>
            <a:r>
              <a:rPr lang="en-US" sz="1400" b="1" dirty="0" err="1"/>
              <a:t>immunisation</a:t>
            </a:r>
            <a:r>
              <a:rPr lang="en-US" sz="1400" b="1" dirty="0"/>
              <a:t> is not carried out, with the appropriate subcategory.</a:t>
            </a:r>
          </a:p>
          <a:p>
            <a:pPr marL="0" indent="0">
              <a:buNone/>
            </a:pPr>
            <a:endParaRPr lang="en-ZA" sz="1400" dirty="0">
              <a:solidFill>
                <a:srgbClr val="FF0000"/>
              </a:solidFill>
            </a:endParaRPr>
          </a:p>
          <a:p>
            <a:pPr lvl="1"/>
            <a:endParaRPr lang="en-ZA" sz="20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A6E86DAA-7865-85C5-51F3-97B9E9DA34C6}"/>
              </a:ext>
            </a:extLst>
          </p:cNvPr>
          <p:cNvSpPr>
            <a:spLocks noGrp="1"/>
          </p:cNvSpPr>
          <p:nvPr>
            <p:ph type="sldNum" sz="quarter" idx="12"/>
          </p:nvPr>
        </p:nvSpPr>
        <p:spPr/>
        <p:txBody>
          <a:bodyPr/>
          <a:lstStyle/>
          <a:p>
            <a:fld id="{459F9546-D2A2-EF4C-A994-763A78C4CECC}" type="slidenum">
              <a:rPr lang="en-US" smtClean="0"/>
              <a:pPr/>
              <a:t>20</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972800" y="5105400"/>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ABDCE933-E32C-798E-46F4-B516944ECBFF}"/>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A3EA6CAB-0125-9CF3-FAA8-6B5D29A6FCB4}"/>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B629629F-0EC2-FEB9-73AD-7BBE80234701}"/>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3776321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248990"/>
            <a:ext cx="7772400" cy="708031"/>
          </a:xfrm>
        </p:spPr>
        <p:txBody>
          <a:bodyPr/>
          <a:lstStyle/>
          <a:p>
            <a:pPr>
              <a:defRPr/>
            </a:pPr>
            <a:r>
              <a:rPr lang="en-US" sz="3600" b="1" dirty="0">
                <a:solidFill>
                  <a:srgbClr val="FF0000"/>
                </a:solidFill>
              </a:rPr>
              <a:t>Harmful Environment</a:t>
            </a:r>
            <a:endParaRPr lang="en-US" sz="4000" b="1" dirty="0">
              <a:solidFill>
                <a:srgbClr val="FF0000"/>
              </a:solidFill>
            </a:endParaRPr>
          </a:p>
        </p:txBody>
      </p:sp>
      <p:sp>
        <p:nvSpPr>
          <p:cNvPr id="131075" name="Rectangle 3"/>
          <p:cNvSpPr>
            <a:spLocks noGrp="1" noChangeArrowheads="1"/>
          </p:cNvSpPr>
          <p:nvPr>
            <p:ph idx="1"/>
          </p:nvPr>
        </p:nvSpPr>
        <p:spPr>
          <a:xfrm>
            <a:off x="1865644" y="926854"/>
            <a:ext cx="8460712" cy="5778746"/>
          </a:xfrm>
        </p:spPr>
        <p:txBody>
          <a:bodyPr>
            <a:normAutofit/>
          </a:bodyPr>
          <a:lstStyle/>
          <a:p>
            <a:pPr lvl="0"/>
            <a:r>
              <a:rPr lang="en-ZA" sz="2400" dirty="0"/>
              <a:t>Smoking</a:t>
            </a:r>
          </a:p>
          <a:p>
            <a:pPr lvl="0"/>
            <a:r>
              <a:rPr lang="en-ZA" sz="2400" dirty="0"/>
              <a:t>Alcohol</a:t>
            </a:r>
          </a:p>
          <a:p>
            <a:pPr lvl="0"/>
            <a:r>
              <a:rPr lang="en-ZA" sz="2400" dirty="0"/>
              <a:t>Drugs &amp; substance abuse</a:t>
            </a:r>
          </a:p>
          <a:p>
            <a:pPr lvl="0"/>
            <a:r>
              <a:rPr lang="en-ZA" sz="2400" dirty="0">
                <a:solidFill>
                  <a:srgbClr val="FF0000"/>
                </a:solidFill>
              </a:rPr>
              <a:t>Teratogenic drugs</a:t>
            </a:r>
          </a:p>
          <a:p>
            <a:pPr lvl="1"/>
            <a:r>
              <a:rPr lang="en-ZA" sz="2000" dirty="0">
                <a:solidFill>
                  <a:srgbClr val="FF0000"/>
                </a:solidFill>
              </a:rPr>
              <a:t>OTC meds</a:t>
            </a:r>
          </a:p>
          <a:p>
            <a:pPr lvl="1"/>
            <a:r>
              <a:rPr lang="en-ZA" sz="2000" dirty="0">
                <a:solidFill>
                  <a:srgbClr val="FF0000"/>
                </a:solidFill>
                <a:latin typeface="+mj-lt"/>
              </a:rPr>
              <a:t>Isotretinoin</a:t>
            </a:r>
            <a:r>
              <a:rPr lang="en-ZA" sz="2000" dirty="0">
                <a:solidFill>
                  <a:srgbClr val="212B32"/>
                </a:solidFill>
                <a:latin typeface="+mj-lt"/>
              </a:rPr>
              <a:t>  (</a:t>
            </a:r>
            <a:r>
              <a:rPr lang="en-ZA" sz="2000" dirty="0"/>
              <a:t>Roaccutane)</a:t>
            </a:r>
          </a:p>
          <a:p>
            <a:pPr lvl="0"/>
            <a:r>
              <a:rPr lang="en-ZA" sz="2400" dirty="0">
                <a:solidFill>
                  <a:srgbClr val="FF0000"/>
                </a:solidFill>
              </a:rPr>
              <a:t>Risky behaviour</a:t>
            </a:r>
          </a:p>
          <a:p>
            <a:pPr lvl="0"/>
            <a:r>
              <a:rPr lang="en-ZA" sz="2400" b="1" u="sng" dirty="0">
                <a:solidFill>
                  <a:srgbClr val="FF0000"/>
                </a:solidFill>
              </a:rPr>
              <a:t>STDs &amp; HIV</a:t>
            </a:r>
          </a:p>
          <a:p>
            <a:pPr lvl="0"/>
            <a:r>
              <a:rPr lang="en-ZA" sz="2400" dirty="0">
                <a:solidFill>
                  <a:srgbClr val="FF0000"/>
                </a:solidFill>
              </a:rPr>
              <a:t>GBV</a:t>
            </a:r>
          </a:p>
          <a:p>
            <a:pPr lvl="0"/>
            <a:r>
              <a:rPr lang="en-ZA" sz="2400" b="1" u="sng" dirty="0">
                <a:solidFill>
                  <a:srgbClr val="FF0000"/>
                </a:solidFill>
              </a:rPr>
              <a:t>Exposure to Environmental hazards:</a:t>
            </a:r>
          </a:p>
          <a:p>
            <a:pPr lvl="1"/>
            <a:r>
              <a:rPr lang="en-ZA" sz="2000" dirty="0"/>
              <a:t>Chemical - Toxins and harmful Insecticides</a:t>
            </a:r>
          </a:p>
          <a:p>
            <a:pPr lvl="1"/>
            <a:r>
              <a:rPr lang="en-ZA" sz="2000" dirty="0"/>
              <a:t>Physical – GBV ; work environment</a:t>
            </a:r>
          </a:p>
          <a:p>
            <a:pPr lvl="1"/>
            <a:r>
              <a:rPr lang="en-ZA" sz="2000" dirty="0"/>
              <a:t>Biological</a:t>
            </a:r>
          </a:p>
          <a:p>
            <a:pPr lvl="1"/>
            <a:r>
              <a:rPr lang="en-ZA" sz="2000" dirty="0"/>
              <a:t>Cultural</a:t>
            </a:r>
          </a:p>
          <a:p>
            <a:pPr lvl="1"/>
            <a:endParaRPr lang="en-ZA" sz="2000" dirty="0"/>
          </a:p>
          <a:p>
            <a:pPr lvl="0"/>
            <a:endParaRPr lang="en-ZA" sz="2400" dirty="0"/>
          </a:p>
          <a:p>
            <a:pPr lvl="0"/>
            <a:endParaRPr lang="en-ZA" sz="2800" dirty="0"/>
          </a:p>
          <a:p>
            <a:pPr lvl="0"/>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9196E06A-2CAD-E994-28A6-AD4DE4D118F6}"/>
              </a:ext>
            </a:extLst>
          </p:cNvPr>
          <p:cNvSpPr>
            <a:spLocks noGrp="1"/>
          </p:cNvSpPr>
          <p:nvPr>
            <p:ph type="sldNum" sz="quarter" idx="12"/>
          </p:nvPr>
        </p:nvSpPr>
        <p:spPr/>
        <p:txBody>
          <a:bodyPr/>
          <a:lstStyle/>
          <a:p>
            <a:fld id="{459F9546-D2A2-EF4C-A994-763A78C4CECC}" type="slidenum">
              <a:rPr lang="en-US" smtClean="0"/>
              <a:pPr/>
              <a:t>21</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49000" y="5105400"/>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161E0302-0528-E43F-2A93-F4B53C01D9B6}"/>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2397D1F5-A2B3-4728-1FF6-C48967F543E8}"/>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0E6F765C-12D0-531B-D35A-BCD1F8F69130}"/>
              </a:ext>
            </a:extLst>
          </p:cNvPr>
          <p:cNvPicPr>
            <a:picLocks noChangeAspect="1"/>
          </p:cNvPicPr>
          <p:nvPr/>
        </p:nvPicPr>
        <p:blipFill>
          <a:blip r:embed="rId6"/>
          <a:stretch>
            <a:fillRect/>
          </a:stretch>
        </p:blipFill>
        <p:spPr>
          <a:xfrm rot="597959">
            <a:off x="-566419" y="-191659"/>
            <a:ext cx="2246532" cy="2223840"/>
          </a:xfrm>
          <a:prstGeom prst="rect">
            <a:avLst/>
          </a:prstGeom>
        </p:spPr>
      </p:pic>
      <p:pic>
        <p:nvPicPr>
          <p:cNvPr id="7" name="Picture 6">
            <a:extLst>
              <a:ext uri="{FF2B5EF4-FFF2-40B4-BE49-F238E27FC236}">
                <a16:creationId xmlns:a16="http://schemas.microsoft.com/office/drawing/2014/main" id="{D0431CEA-872A-1DD6-1319-C657F75024E9}"/>
              </a:ext>
            </a:extLst>
          </p:cNvPr>
          <p:cNvPicPr>
            <a:picLocks noChangeAspect="1"/>
          </p:cNvPicPr>
          <p:nvPr/>
        </p:nvPicPr>
        <p:blipFill>
          <a:blip r:embed="rId6"/>
          <a:stretch>
            <a:fillRect/>
          </a:stretch>
        </p:blipFill>
        <p:spPr>
          <a:xfrm rot="597959">
            <a:off x="-566419" y="-191659"/>
            <a:ext cx="2246532" cy="2223840"/>
          </a:xfrm>
          <a:prstGeom prst="rect">
            <a:avLst/>
          </a:prstGeom>
        </p:spPr>
      </p:pic>
    </p:spTree>
    <p:extLst>
      <p:ext uri="{BB962C8B-B14F-4D97-AF65-F5344CB8AC3E}">
        <p14:creationId xmlns:p14="http://schemas.microsoft.com/office/powerpoint/2010/main" val="608434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452176"/>
            <a:ext cx="7772400" cy="708031"/>
          </a:xfrm>
        </p:spPr>
        <p:txBody>
          <a:bodyPr>
            <a:normAutofit fontScale="90000"/>
          </a:bodyPr>
          <a:lstStyle/>
          <a:p>
            <a:pPr>
              <a:defRPr/>
            </a:pPr>
            <a:r>
              <a:rPr lang="en-US" sz="4000" b="1" dirty="0">
                <a:solidFill>
                  <a:srgbClr val="FF0000"/>
                </a:solidFill>
              </a:rPr>
              <a:t>Diet &amp; Nutrition      </a:t>
            </a:r>
            <a:r>
              <a:rPr lang="en-US" sz="2000" b="1" dirty="0">
                <a:solidFill>
                  <a:schemeClr val="tx1"/>
                </a:solidFill>
              </a:rPr>
              <a:t>ICD 10 -- Z71.3</a:t>
            </a:r>
            <a:br>
              <a:rPr lang="en-US" sz="4000" b="1" dirty="0">
                <a:solidFill>
                  <a:srgbClr val="FF0000"/>
                </a:solidFill>
              </a:rPr>
            </a:br>
            <a:endParaRPr lang="en-US" sz="4000" b="1" dirty="0">
              <a:solidFill>
                <a:srgbClr val="FF0000"/>
              </a:solidFill>
            </a:endParaRPr>
          </a:p>
        </p:txBody>
      </p:sp>
      <p:sp>
        <p:nvSpPr>
          <p:cNvPr id="131075" name="Rectangle 3"/>
          <p:cNvSpPr>
            <a:spLocks noGrp="1" noChangeArrowheads="1"/>
          </p:cNvSpPr>
          <p:nvPr>
            <p:ph idx="1"/>
          </p:nvPr>
        </p:nvSpPr>
        <p:spPr>
          <a:xfrm>
            <a:off x="1610812" y="2931324"/>
            <a:ext cx="9285788" cy="3774277"/>
          </a:xfrm>
        </p:spPr>
        <p:txBody>
          <a:bodyPr>
            <a:normAutofit/>
          </a:bodyPr>
          <a:lstStyle/>
          <a:p>
            <a:pPr marL="0" indent="0">
              <a:buNone/>
            </a:pPr>
            <a:r>
              <a:rPr lang="en-US" sz="2400" dirty="0"/>
              <a:t>Avoid certain foods:</a:t>
            </a:r>
            <a:endParaRPr lang="en-US" sz="2000" dirty="0"/>
          </a:p>
          <a:p>
            <a:pPr marL="0" indent="0">
              <a:buNone/>
            </a:pPr>
            <a:r>
              <a:rPr lang="en-US" sz="2000" dirty="0"/>
              <a:t>*  Under-cooked, Raw &amp; Processed meats	*  Sugars, Cools drinks, Ice creams etc.</a:t>
            </a:r>
          </a:p>
          <a:p>
            <a:pPr marL="0" indent="0">
              <a:buNone/>
            </a:pPr>
            <a:r>
              <a:rPr lang="en-US" sz="2000" dirty="0"/>
              <a:t>*  Raw sprouts	*  Unhealthy salty snacks	*  Unwashed fruit &amp; salads (juices)</a:t>
            </a:r>
          </a:p>
          <a:p>
            <a:pPr marL="0" indent="0">
              <a:buNone/>
            </a:pPr>
            <a:r>
              <a:rPr lang="en-US" sz="2000" dirty="0"/>
              <a:t>*  Sea-foods high in Mercury  * Cheese from un-pasteurized milk (Camembert, Brie)</a:t>
            </a:r>
          </a:p>
          <a:p>
            <a:r>
              <a:rPr lang="en-US" sz="2000" dirty="0"/>
              <a:t>Alcohol	*  Caffeine	  </a:t>
            </a:r>
          </a:p>
          <a:p>
            <a:r>
              <a:rPr lang="en-ZA" sz="2000" dirty="0"/>
              <a:t>Raw or undercooked eggs (Salmonella) - </a:t>
            </a:r>
            <a:endParaRPr lang="en-ZA" sz="1200" dirty="0">
              <a:latin typeface="Lato"/>
            </a:endParaRPr>
          </a:p>
          <a:p>
            <a:pPr algn="l" fontAlgn="base">
              <a:buFont typeface="Arial" panose="020B0604020202020204" pitchFamily="34" charset="0"/>
              <a:buChar char="•"/>
            </a:pPr>
            <a:r>
              <a:rPr lang="en-ZA" sz="1400" dirty="0">
                <a:latin typeface="Lato"/>
              </a:rPr>
              <a:t>Poached or fried eggs with a runny yolk				Lightly scrambled eggs	</a:t>
            </a:r>
          </a:p>
          <a:p>
            <a:pPr algn="l" fontAlgn="base">
              <a:buFont typeface="Arial" panose="020B0604020202020204" pitchFamily="34" charset="0"/>
              <a:buChar char="•"/>
            </a:pPr>
            <a:r>
              <a:rPr lang="en-ZA" sz="1400" dirty="0">
                <a:latin typeface="Lato"/>
              </a:rPr>
              <a:t>Salad dressings that contain egg, such as Caesar dressing		Tiramisu</a:t>
            </a:r>
          </a:p>
          <a:p>
            <a:pPr fontAlgn="base"/>
            <a:r>
              <a:rPr lang="en-ZA" sz="1400" dirty="0">
                <a:latin typeface="Lato"/>
              </a:rPr>
              <a:t>Eggnog								 Hollandaise sauce 		</a:t>
            </a:r>
          </a:p>
          <a:p>
            <a:pPr fontAlgn="base"/>
            <a:r>
              <a:rPr lang="en-ZA" sz="1400" dirty="0">
                <a:latin typeface="Lato"/>
              </a:rPr>
              <a:t>Casseroles and other products containing eggs 				</a:t>
            </a:r>
          </a:p>
          <a:p>
            <a:pPr algn="l" fontAlgn="base">
              <a:buFont typeface="Arial" panose="020B0604020202020204" pitchFamily="34" charset="0"/>
              <a:buChar char="•"/>
            </a:pPr>
            <a:r>
              <a:rPr lang="en-ZA" sz="2000" dirty="0"/>
              <a:t>Restrict Carbs in GDM to 35% of food</a:t>
            </a:r>
          </a:p>
          <a:p>
            <a:pPr algn="l" fontAlgn="base">
              <a:buFont typeface="Arial" panose="020B0604020202020204" pitchFamily="34" charset="0"/>
              <a:buChar char="•"/>
            </a:pPr>
            <a:endParaRPr lang="en-ZA" sz="20200" dirty="0"/>
          </a:p>
          <a:p>
            <a:pPr marL="0" indent="0">
              <a:buNone/>
            </a:pPr>
            <a:endParaRPr lang="en-US" sz="2000" dirty="0"/>
          </a:p>
          <a:p>
            <a:pPr marL="0" indent="0">
              <a:buNone/>
            </a:pPr>
            <a:endParaRPr lang="en-US" sz="2000" dirty="0"/>
          </a:p>
          <a:p>
            <a:pPr lvl="0">
              <a:buFont typeface="Arial" panose="020B0604020202020204" pitchFamily="34" charset="0"/>
              <a:buChar char="•"/>
            </a:pPr>
            <a:endParaRPr lang="en-US" sz="2400" dirty="0"/>
          </a:p>
        </p:txBody>
      </p:sp>
      <p:sp>
        <p:nvSpPr>
          <p:cNvPr id="2" name="Slide Number Placeholder 1">
            <a:extLst>
              <a:ext uri="{FF2B5EF4-FFF2-40B4-BE49-F238E27FC236}">
                <a16:creationId xmlns:a16="http://schemas.microsoft.com/office/drawing/2014/main" id="{783850FF-67F4-9045-02AB-E9F6D3A2552B}"/>
              </a:ext>
            </a:extLst>
          </p:cNvPr>
          <p:cNvSpPr>
            <a:spLocks noGrp="1"/>
          </p:cNvSpPr>
          <p:nvPr>
            <p:ph type="sldNum" sz="quarter" idx="12"/>
          </p:nvPr>
        </p:nvSpPr>
        <p:spPr/>
        <p:txBody>
          <a:bodyPr/>
          <a:lstStyle/>
          <a:p>
            <a:fld id="{459F9546-D2A2-EF4C-A994-763A78C4CECC}" type="slidenum">
              <a:rPr lang="en-US" smtClean="0"/>
              <a:pPr/>
              <a:t>22</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972800" y="5181600"/>
            <a:ext cx="807720" cy="904240"/>
          </a:xfrm>
          <a:prstGeom prst="rect">
            <a:avLst/>
          </a:prstGeom>
          <a:noFill/>
          <a:ln>
            <a:noFill/>
          </a:ln>
        </p:spPr>
      </p:pic>
      <p:pic>
        <p:nvPicPr>
          <p:cNvPr id="8" name="Picture 7">
            <a:extLst>
              <a:ext uri="{FF2B5EF4-FFF2-40B4-BE49-F238E27FC236}">
                <a16:creationId xmlns:a16="http://schemas.microsoft.com/office/drawing/2014/main" id="{EED55BBD-053A-4C9B-BD82-694FDA1CCFF2}"/>
              </a:ext>
            </a:extLst>
          </p:cNvPr>
          <p:cNvPicPr>
            <a:picLocks noChangeAspect="1"/>
          </p:cNvPicPr>
          <p:nvPr/>
        </p:nvPicPr>
        <p:blipFill>
          <a:blip r:embed="rId4"/>
          <a:stretch>
            <a:fillRect/>
          </a:stretch>
        </p:blipFill>
        <p:spPr>
          <a:xfrm>
            <a:off x="1610810" y="737865"/>
            <a:ext cx="8970380" cy="2092514"/>
          </a:xfrm>
          <a:prstGeom prst="rect">
            <a:avLst/>
          </a:prstGeom>
        </p:spPr>
      </p:pic>
      <p:pic>
        <p:nvPicPr>
          <p:cNvPr id="3" name="Picture 2" descr="A stethoscope and a heart&#10;&#10;AI-generated content may be incorrect.">
            <a:extLst>
              <a:ext uri="{FF2B5EF4-FFF2-40B4-BE49-F238E27FC236}">
                <a16:creationId xmlns:a16="http://schemas.microsoft.com/office/drawing/2014/main" id="{96809D11-71B5-8D33-276C-BDA83ED775EE}"/>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06B94A88-9586-B184-B4EC-E96E6DDFE0C9}"/>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49B89546-6A03-EBE1-7B9C-9227F36D03DC}"/>
              </a:ext>
            </a:extLst>
          </p:cNvPr>
          <p:cNvPicPr>
            <a:picLocks noChangeAspect="1"/>
          </p:cNvPicPr>
          <p:nvPr/>
        </p:nvPicPr>
        <p:blipFill>
          <a:blip r:embed="rId7"/>
          <a:stretch>
            <a:fillRect/>
          </a:stretch>
        </p:blipFill>
        <p:spPr>
          <a:xfrm rot="597959">
            <a:off x="-566419" y="-191659"/>
            <a:ext cx="2246532" cy="2223840"/>
          </a:xfrm>
          <a:prstGeom prst="rect">
            <a:avLst/>
          </a:prstGeom>
        </p:spPr>
      </p:pic>
    </p:spTree>
    <p:extLst>
      <p:ext uri="{BB962C8B-B14F-4D97-AF65-F5344CB8AC3E}">
        <p14:creationId xmlns:p14="http://schemas.microsoft.com/office/powerpoint/2010/main" val="39678508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96835-9625-5822-9DEB-95A4E4314352}"/>
              </a:ext>
            </a:extLst>
          </p:cNvPr>
          <p:cNvSpPr>
            <a:spLocks noGrp="1"/>
          </p:cNvSpPr>
          <p:nvPr>
            <p:ph type="title"/>
          </p:nvPr>
        </p:nvSpPr>
        <p:spPr>
          <a:xfrm>
            <a:off x="1732280" y="238125"/>
            <a:ext cx="8727440" cy="762000"/>
          </a:xfrm>
        </p:spPr>
        <p:txBody>
          <a:bodyPr rtlCol="0">
            <a:normAutofit fontScale="90000"/>
          </a:bodyPr>
          <a:lstStyle/>
          <a:p>
            <a:pPr fontAlgn="auto">
              <a:spcAft>
                <a:spcPts val="0"/>
              </a:spcAft>
              <a:defRPr/>
            </a:pPr>
            <a:br>
              <a:rPr lang="en-ZA" dirty="0">
                <a:solidFill>
                  <a:srgbClr val="B854C6"/>
                </a:solidFill>
                <a:latin typeface="Comic Sans MS" pitchFamily="66" charset="0"/>
                <a:ea typeface="Geneva"/>
              </a:rPr>
            </a:br>
            <a:r>
              <a:rPr lang="en-ZA" sz="3600" b="1" dirty="0">
                <a:solidFill>
                  <a:srgbClr val="FF0000"/>
                </a:solidFill>
                <a:ea typeface="Geneva"/>
              </a:rPr>
              <a:t>Educate about excessive weight gain in Pregnancy</a:t>
            </a:r>
            <a:endParaRPr lang="en-ZA" sz="2400" b="1" dirty="0">
              <a:solidFill>
                <a:srgbClr val="FF0000"/>
              </a:solidFill>
              <a:ea typeface="Geneva"/>
            </a:endParaRPr>
          </a:p>
        </p:txBody>
      </p:sp>
      <p:pic>
        <p:nvPicPr>
          <p:cNvPr id="6" name="Picture 5">
            <a:extLst>
              <a:ext uri="{FF2B5EF4-FFF2-40B4-BE49-F238E27FC236}">
                <a16:creationId xmlns:a16="http://schemas.microsoft.com/office/drawing/2014/main" id="{E8477980-29E7-1DE7-5710-A16C2355E1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7207" y="1331913"/>
            <a:ext cx="3176587" cy="459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9" name="Rectangle 7">
            <a:extLst>
              <a:ext uri="{FF2B5EF4-FFF2-40B4-BE49-F238E27FC236}">
                <a16:creationId xmlns:a16="http://schemas.microsoft.com/office/drawing/2014/main" id="{2FEBEA47-0B97-8446-7676-AF356255BA8E}"/>
              </a:ext>
            </a:extLst>
          </p:cNvPr>
          <p:cNvSpPr>
            <a:spLocks noChangeArrowheads="1"/>
          </p:cNvSpPr>
          <p:nvPr/>
        </p:nvSpPr>
        <p:spPr bwMode="auto">
          <a:xfrm>
            <a:off x="4953793" y="1502568"/>
            <a:ext cx="3600450" cy="4192588"/>
          </a:xfrm>
          <a:prstGeom prst="rect">
            <a:avLst/>
          </a:prstGeom>
          <a:solidFill>
            <a:srgbClr val="D4ACD0"/>
          </a:solidFill>
          <a:ln w="9525" algn="ctr">
            <a:noFill/>
            <a:miter lim="800000"/>
            <a:headEnd/>
            <a:tailEnd/>
          </a:ln>
          <a:effectLst>
            <a:prstShdw prst="shdw17" dist="17961" dir="2700000">
              <a:schemeClr val="bg1">
                <a:gamma/>
                <a:shade val="60000"/>
                <a:invGamma/>
              </a:schemeClr>
            </a:prstShdw>
          </a:effectLst>
        </p:spPr>
        <p:txBody>
          <a:bodyPr wrap="none" anchor="ctr"/>
          <a:lstStyle/>
          <a:p>
            <a:pPr algn="r" eaLnBrk="1" hangingPunct="1">
              <a:defRPr/>
            </a:pPr>
            <a:r>
              <a:rPr lang="en-ZA" sz="2000" dirty="0">
                <a:cs typeface="Arial" pitchFamily="34" charset="0"/>
              </a:rPr>
              <a:t>Baby</a:t>
            </a:r>
          </a:p>
          <a:p>
            <a:pPr algn="r" eaLnBrk="1" hangingPunct="1">
              <a:defRPr/>
            </a:pPr>
            <a:r>
              <a:rPr lang="en-ZA" sz="2000" dirty="0">
                <a:cs typeface="Arial" pitchFamily="34" charset="0"/>
              </a:rPr>
              <a:t>Placenta</a:t>
            </a:r>
          </a:p>
          <a:p>
            <a:pPr algn="r" eaLnBrk="1" hangingPunct="1">
              <a:defRPr/>
            </a:pPr>
            <a:r>
              <a:rPr lang="en-ZA" sz="2000" dirty="0">
                <a:cs typeface="Arial" pitchFamily="34" charset="0"/>
              </a:rPr>
              <a:t>Amniotic fluid</a:t>
            </a:r>
          </a:p>
          <a:p>
            <a:pPr algn="r" eaLnBrk="1" hangingPunct="1">
              <a:defRPr/>
            </a:pPr>
            <a:r>
              <a:rPr lang="en-ZA" sz="2000" dirty="0">
                <a:cs typeface="Arial" pitchFamily="34" charset="0"/>
              </a:rPr>
              <a:t>Uterus</a:t>
            </a:r>
          </a:p>
          <a:p>
            <a:pPr algn="r" eaLnBrk="1" hangingPunct="1">
              <a:defRPr/>
            </a:pPr>
            <a:r>
              <a:rPr lang="en-ZA" sz="2000" dirty="0">
                <a:cs typeface="Arial" pitchFamily="34" charset="0"/>
              </a:rPr>
              <a:t>Maternal breast tissue</a:t>
            </a:r>
          </a:p>
          <a:p>
            <a:pPr algn="r" eaLnBrk="1" hangingPunct="1">
              <a:defRPr/>
            </a:pPr>
            <a:r>
              <a:rPr lang="en-ZA" sz="2000" dirty="0">
                <a:cs typeface="Arial" pitchFamily="34" charset="0"/>
              </a:rPr>
              <a:t>Maternal blood</a:t>
            </a:r>
          </a:p>
          <a:p>
            <a:pPr algn="r" eaLnBrk="1" hangingPunct="1">
              <a:defRPr/>
            </a:pPr>
            <a:r>
              <a:rPr lang="en-ZA" sz="2000" dirty="0">
                <a:cs typeface="Arial" pitchFamily="34" charset="0"/>
              </a:rPr>
              <a:t>Fluids in maternal tissue</a:t>
            </a:r>
          </a:p>
          <a:p>
            <a:pPr algn="r" eaLnBrk="1" hangingPunct="1">
              <a:defRPr/>
            </a:pPr>
            <a:r>
              <a:rPr lang="en-ZA" sz="2000" dirty="0">
                <a:cs typeface="Arial" pitchFamily="34" charset="0"/>
              </a:rPr>
              <a:t>Maternal fat and nutrient stores</a:t>
            </a:r>
            <a:endParaRPr lang="en-GB" sz="2000" dirty="0">
              <a:cs typeface="Arial" pitchFamily="34" charset="0"/>
            </a:endParaRPr>
          </a:p>
        </p:txBody>
      </p:sp>
      <p:sp>
        <p:nvSpPr>
          <p:cNvPr id="49160" name="Rectangle 8">
            <a:extLst>
              <a:ext uri="{FF2B5EF4-FFF2-40B4-BE49-F238E27FC236}">
                <a16:creationId xmlns:a16="http://schemas.microsoft.com/office/drawing/2014/main" id="{BC2931CE-F31F-7701-52EF-F47A88360A34}"/>
              </a:ext>
            </a:extLst>
          </p:cNvPr>
          <p:cNvSpPr>
            <a:spLocks noChangeArrowheads="1"/>
          </p:cNvSpPr>
          <p:nvPr/>
        </p:nvSpPr>
        <p:spPr bwMode="auto">
          <a:xfrm>
            <a:off x="8554243" y="1502568"/>
            <a:ext cx="1587500" cy="4192588"/>
          </a:xfrm>
          <a:prstGeom prst="rect">
            <a:avLst/>
          </a:prstGeom>
          <a:solidFill>
            <a:srgbClr val="D4ACD0"/>
          </a:solidFill>
          <a:ln w="9525" algn="ctr">
            <a:noFill/>
            <a:miter lim="800000"/>
            <a:headEnd/>
            <a:tailEnd/>
          </a:ln>
          <a:effectLst>
            <a:prstShdw prst="shdw17" dist="17961" dir="2700000">
              <a:schemeClr val="bg1">
                <a:gamma/>
                <a:shade val="60000"/>
                <a:invGamma/>
              </a:schemeClr>
            </a:prstShdw>
          </a:effectLst>
        </p:spPr>
        <p:txBody>
          <a:bodyPr wrap="none" anchor="ctr"/>
          <a:lstStyle/>
          <a:p>
            <a:pPr algn="r" eaLnBrk="1" hangingPunct="1">
              <a:defRPr/>
            </a:pPr>
            <a:r>
              <a:rPr lang="en-ZA" sz="2000" dirty="0">
                <a:cs typeface="Arial" pitchFamily="34" charset="0"/>
              </a:rPr>
              <a:t>3.2 – 3.6 kg</a:t>
            </a:r>
          </a:p>
          <a:p>
            <a:pPr algn="r" eaLnBrk="1" hangingPunct="1">
              <a:defRPr/>
            </a:pPr>
            <a:r>
              <a:rPr lang="en-ZA" sz="2000" dirty="0">
                <a:cs typeface="Arial" pitchFamily="34" charset="0"/>
              </a:rPr>
              <a:t>0.5 – 0.9 kg</a:t>
            </a:r>
          </a:p>
          <a:p>
            <a:pPr algn="r" eaLnBrk="1" hangingPunct="1">
              <a:defRPr/>
            </a:pPr>
            <a:r>
              <a:rPr lang="en-ZA" sz="2000" dirty="0">
                <a:cs typeface="Arial" pitchFamily="34" charset="0"/>
              </a:rPr>
              <a:t>0.9 kg</a:t>
            </a:r>
          </a:p>
          <a:p>
            <a:pPr algn="r" eaLnBrk="1" hangingPunct="1">
              <a:defRPr/>
            </a:pPr>
            <a:r>
              <a:rPr lang="en-ZA" sz="2000" dirty="0">
                <a:cs typeface="Arial" pitchFamily="34" charset="0"/>
              </a:rPr>
              <a:t>0.9 kg</a:t>
            </a:r>
          </a:p>
          <a:p>
            <a:pPr algn="r" eaLnBrk="1" hangingPunct="1">
              <a:defRPr/>
            </a:pPr>
            <a:r>
              <a:rPr lang="en-ZA" sz="2000" dirty="0">
                <a:cs typeface="Arial" pitchFamily="34" charset="0"/>
              </a:rPr>
              <a:t>0.9 kg</a:t>
            </a:r>
          </a:p>
          <a:p>
            <a:pPr algn="r" eaLnBrk="1" hangingPunct="1">
              <a:defRPr/>
            </a:pPr>
            <a:r>
              <a:rPr lang="en-ZA" sz="2000" dirty="0">
                <a:cs typeface="Arial" pitchFamily="34" charset="0"/>
              </a:rPr>
              <a:t>1.8 kg</a:t>
            </a:r>
          </a:p>
          <a:p>
            <a:pPr algn="r" eaLnBrk="1" hangingPunct="1">
              <a:defRPr/>
            </a:pPr>
            <a:r>
              <a:rPr lang="en-ZA" sz="2000" dirty="0">
                <a:cs typeface="Arial" pitchFamily="34" charset="0"/>
              </a:rPr>
              <a:t>1.8 kg</a:t>
            </a:r>
          </a:p>
          <a:p>
            <a:pPr algn="r" eaLnBrk="1" hangingPunct="1">
              <a:defRPr/>
            </a:pPr>
            <a:r>
              <a:rPr lang="en-ZA" sz="2000" dirty="0">
                <a:cs typeface="Arial" pitchFamily="34" charset="0"/>
              </a:rPr>
              <a:t>3.2 kg</a:t>
            </a:r>
            <a:endParaRPr lang="en-GB" sz="2000" dirty="0">
              <a:cs typeface="Arial" pitchFamily="34" charset="0"/>
            </a:endParaRPr>
          </a:p>
        </p:txBody>
      </p:sp>
      <p:sp>
        <p:nvSpPr>
          <p:cNvPr id="3" name="TextBox 2">
            <a:extLst>
              <a:ext uri="{FF2B5EF4-FFF2-40B4-BE49-F238E27FC236}">
                <a16:creationId xmlns:a16="http://schemas.microsoft.com/office/drawing/2014/main" id="{1246697F-8BE7-5CC2-36A8-D2F6A5E2A798}"/>
              </a:ext>
            </a:extLst>
          </p:cNvPr>
          <p:cNvSpPr txBox="1"/>
          <p:nvPr/>
        </p:nvSpPr>
        <p:spPr>
          <a:xfrm>
            <a:off x="3502025" y="6028681"/>
            <a:ext cx="5187951" cy="461665"/>
          </a:xfrm>
          <a:prstGeom prst="rect">
            <a:avLst/>
          </a:prstGeom>
          <a:noFill/>
        </p:spPr>
        <p:txBody>
          <a:bodyPr wrap="square" rtlCol="0">
            <a:spAutoFit/>
          </a:bodyPr>
          <a:lstStyle/>
          <a:p>
            <a:pPr algn="ctr"/>
            <a:r>
              <a:rPr lang="en-US" dirty="0">
                <a:latin typeface="+mn-lt"/>
              </a:rPr>
              <a:t>American Pregnancy Association</a:t>
            </a:r>
          </a:p>
        </p:txBody>
      </p:sp>
      <p:pic>
        <p:nvPicPr>
          <p:cNvPr id="4" name="Picture 3">
            <a:extLst>
              <a:ext uri="{FF2B5EF4-FFF2-40B4-BE49-F238E27FC236}">
                <a16:creationId xmlns:a16="http://schemas.microsoft.com/office/drawing/2014/main" id="{C7D187B5-1712-B4DD-EF39-DF0599CFD6D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1201400" y="5329873"/>
            <a:ext cx="807720" cy="904240"/>
          </a:xfrm>
          <a:prstGeom prst="rect">
            <a:avLst/>
          </a:prstGeom>
          <a:noFill/>
          <a:ln>
            <a:noFill/>
          </a:ln>
        </p:spPr>
      </p:pic>
      <p:pic>
        <p:nvPicPr>
          <p:cNvPr id="5" name="Picture 4" descr="A stethoscope and a heart&#10;&#10;AI-generated content may be incorrect.">
            <a:extLst>
              <a:ext uri="{FF2B5EF4-FFF2-40B4-BE49-F238E27FC236}">
                <a16:creationId xmlns:a16="http://schemas.microsoft.com/office/drawing/2014/main" id="{AAD98207-0595-DDCD-5AD4-2312776D0614}"/>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7" name="Picture 6" descr="A baby in a womb&#10;&#10;AI-generated content may be incorrect.">
            <a:extLst>
              <a:ext uri="{FF2B5EF4-FFF2-40B4-BE49-F238E27FC236}">
                <a16:creationId xmlns:a16="http://schemas.microsoft.com/office/drawing/2014/main" id="{76950496-D84A-087B-F17C-F013A50C4D1C}"/>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8" name="Picture 7">
            <a:extLst>
              <a:ext uri="{FF2B5EF4-FFF2-40B4-BE49-F238E27FC236}">
                <a16:creationId xmlns:a16="http://schemas.microsoft.com/office/drawing/2014/main" id="{4E7A1876-1378-0B63-5940-467CB41D0DF8}"/>
              </a:ext>
            </a:extLst>
          </p:cNvPr>
          <p:cNvPicPr>
            <a:picLocks noChangeAspect="1"/>
          </p:cNvPicPr>
          <p:nvPr/>
        </p:nvPicPr>
        <p:blipFill>
          <a:blip r:embed="rId7"/>
          <a:stretch>
            <a:fillRect/>
          </a:stretch>
        </p:blipFill>
        <p:spPr>
          <a:xfrm rot="597959">
            <a:off x="-566419" y="-191659"/>
            <a:ext cx="2246532" cy="2223840"/>
          </a:xfrm>
          <a:prstGeom prst="rect">
            <a:avLst/>
          </a:prstGeom>
        </p:spPr>
      </p:pic>
    </p:spTree>
  </p:cSld>
  <p:clrMapOvr>
    <a:masterClrMapping/>
  </p:clrMapOvr>
  <p:transition spd="med">
    <p:comb/>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D1D3A084-1CE4-6E2C-F970-22178A435D27}"/>
              </a:ext>
            </a:extLst>
          </p:cNvPr>
          <p:cNvSpPr>
            <a:spLocks noGrp="1" noChangeArrowheads="1"/>
          </p:cNvSpPr>
          <p:nvPr>
            <p:ph type="title"/>
          </p:nvPr>
        </p:nvSpPr>
        <p:spPr>
          <a:xfrm>
            <a:off x="2262823" y="274638"/>
            <a:ext cx="7666355" cy="762000"/>
          </a:xfrm>
        </p:spPr>
        <p:txBody>
          <a:bodyPr rtlCol="0">
            <a:noAutofit/>
          </a:bodyPr>
          <a:lstStyle/>
          <a:p>
            <a:pPr fontAlgn="auto">
              <a:spcAft>
                <a:spcPts val="0"/>
              </a:spcAft>
              <a:defRPr/>
            </a:pPr>
            <a:r>
              <a:rPr lang="en-US" sz="3200" b="1" dirty="0">
                <a:solidFill>
                  <a:srgbClr val="FF0000"/>
                </a:solidFill>
                <a:ea typeface="Geneva"/>
              </a:rPr>
              <a:t>Encourage Breastfeeding</a:t>
            </a:r>
            <a:br>
              <a:rPr lang="en-US" sz="3200" b="1" dirty="0">
                <a:solidFill>
                  <a:srgbClr val="FF0000"/>
                </a:solidFill>
                <a:ea typeface="Geneva"/>
              </a:rPr>
            </a:br>
            <a:r>
              <a:rPr lang="en-US" b="1" i="1" dirty="0">
                <a:solidFill>
                  <a:srgbClr val="FF0000"/>
                </a:solidFill>
                <a:ea typeface="Geneva"/>
              </a:rPr>
              <a:t>General Information </a:t>
            </a:r>
          </a:p>
        </p:txBody>
      </p:sp>
      <p:sp>
        <p:nvSpPr>
          <p:cNvPr id="50179" name="Rectangle 3">
            <a:extLst>
              <a:ext uri="{FF2B5EF4-FFF2-40B4-BE49-F238E27FC236}">
                <a16:creationId xmlns:a16="http://schemas.microsoft.com/office/drawing/2014/main" id="{C74DE16C-7208-F8D3-69FC-8CED36663DCA}"/>
              </a:ext>
            </a:extLst>
          </p:cNvPr>
          <p:cNvSpPr>
            <a:spLocks noGrp="1"/>
          </p:cNvSpPr>
          <p:nvPr>
            <p:ph idx="1"/>
          </p:nvPr>
        </p:nvSpPr>
        <p:spPr>
          <a:xfrm>
            <a:off x="1884364" y="1219201"/>
            <a:ext cx="4992687" cy="4965700"/>
          </a:xfrm>
        </p:spPr>
        <p:txBody>
          <a:bodyPr>
            <a:normAutofit/>
          </a:bodyPr>
          <a:lstStyle/>
          <a:p>
            <a:pPr eaLnBrk="1" hangingPunct="1">
              <a:buClr>
                <a:srgbClr val="B854C6"/>
              </a:buClr>
            </a:pPr>
            <a:r>
              <a:rPr lang="en-US" altLang="en-US" sz="2000" dirty="0">
                <a:solidFill>
                  <a:schemeClr val="tx1"/>
                </a:solidFill>
                <a:latin typeface="Comic Sans MS" panose="030F0702030302020204" pitchFamily="66" charset="0"/>
                <a:ea typeface="Geneva"/>
                <a:cs typeface="Geneva"/>
              </a:rPr>
              <a:t>Breastfeeding is the </a:t>
            </a:r>
            <a:r>
              <a:rPr lang="en-US" altLang="en-US" sz="2000" b="1" dirty="0">
                <a:solidFill>
                  <a:schemeClr val="tx1"/>
                </a:solidFill>
                <a:latin typeface="Comic Sans MS" panose="030F0702030302020204" pitchFamily="66" charset="0"/>
                <a:ea typeface="Geneva"/>
                <a:cs typeface="Geneva"/>
              </a:rPr>
              <a:t>GOLD STANDARD for infant feeding</a:t>
            </a:r>
            <a:endParaRPr lang="en-US" altLang="en-US" sz="500" b="1" dirty="0">
              <a:solidFill>
                <a:schemeClr val="tx1"/>
              </a:solidFill>
              <a:latin typeface="Comic Sans MS" panose="030F0702030302020204" pitchFamily="66" charset="0"/>
              <a:ea typeface="Geneva"/>
              <a:cs typeface="Geneva"/>
            </a:endParaRPr>
          </a:p>
          <a:p>
            <a:pPr eaLnBrk="1" hangingPunct="1">
              <a:buClr>
                <a:srgbClr val="B854C6"/>
              </a:buClr>
            </a:pPr>
            <a:endParaRPr lang="en-US" altLang="en-US" sz="600" b="1" dirty="0">
              <a:solidFill>
                <a:schemeClr val="tx1"/>
              </a:solidFill>
              <a:latin typeface="Comic Sans MS" panose="030F0702030302020204" pitchFamily="66" charset="0"/>
              <a:ea typeface="Geneva"/>
              <a:cs typeface="Geneva"/>
            </a:endParaRPr>
          </a:p>
          <a:p>
            <a:pPr eaLnBrk="1" hangingPunct="1">
              <a:buClr>
                <a:srgbClr val="B854C6"/>
              </a:buClr>
            </a:pPr>
            <a:r>
              <a:rPr lang="en-US" altLang="en-US" sz="2000" b="1" dirty="0">
                <a:solidFill>
                  <a:schemeClr val="tx1"/>
                </a:solidFill>
                <a:latin typeface="Comic Sans MS" panose="030F0702030302020204" pitchFamily="66" charset="0"/>
                <a:ea typeface="Geneva"/>
                <a:cs typeface="Geneva"/>
              </a:rPr>
              <a:t>Nutritionally adequate mothers </a:t>
            </a:r>
            <a:r>
              <a:rPr lang="en-US" altLang="en-US" sz="2000" dirty="0">
                <a:solidFill>
                  <a:schemeClr val="tx1"/>
                </a:solidFill>
                <a:latin typeface="Comic Sans MS" panose="030F0702030302020204" pitchFamily="66" charset="0"/>
                <a:ea typeface="Geneva"/>
                <a:cs typeface="Geneva"/>
              </a:rPr>
              <a:t>will support the normal growth and development of their infant without any additional foods through the first 4 to 6 months of life </a:t>
            </a:r>
            <a:endParaRPr lang="en-US" altLang="en-US" sz="500" dirty="0">
              <a:solidFill>
                <a:schemeClr val="tx1"/>
              </a:solidFill>
              <a:latin typeface="Comic Sans MS" panose="030F0702030302020204" pitchFamily="66" charset="0"/>
              <a:ea typeface="Geneva"/>
              <a:cs typeface="Geneva"/>
            </a:endParaRPr>
          </a:p>
          <a:p>
            <a:pPr eaLnBrk="1" hangingPunct="1">
              <a:buClr>
                <a:srgbClr val="B854C6"/>
              </a:buClr>
            </a:pPr>
            <a:endParaRPr lang="en-US" altLang="en-US" sz="600" dirty="0">
              <a:solidFill>
                <a:schemeClr val="tx1"/>
              </a:solidFill>
              <a:latin typeface="Comic Sans MS" panose="030F0702030302020204" pitchFamily="66" charset="0"/>
              <a:ea typeface="Geneva"/>
              <a:cs typeface="Geneva"/>
            </a:endParaRPr>
          </a:p>
          <a:p>
            <a:pPr eaLnBrk="1" hangingPunct="1">
              <a:buClr>
                <a:srgbClr val="B854C6"/>
              </a:buClr>
            </a:pPr>
            <a:r>
              <a:rPr lang="en-US" altLang="en-US" sz="2000" dirty="0">
                <a:solidFill>
                  <a:schemeClr val="tx1"/>
                </a:solidFill>
                <a:latin typeface="Comic Sans MS" panose="030F0702030302020204" pitchFamily="66" charset="0"/>
                <a:ea typeface="Geneva"/>
                <a:cs typeface="Geneva"/>
              </a:rPr>
              <a:t>Maternal nutritional requirements are exceedingly high - to support breastfeeding and are among the </a:t>
            </a:r>
            <a:r>
              <a:rPr lang="en-US" altLang="en-US" sz="2000" b="1" dirty="0">
                <a:solidFill>
                  <a:schemeClr val="tx1"/>
                </a:solidFill>
                <a:latin typeface="Comic Sans MS" panose="030F0702030302020204" pitchFamily="66" charset="0"/>
                <a:ea typeface="Geneva"/>
                <a:cs typeface="Geneva"/>
              </a:rPr>
              <a:t>highest in human development </a:t>
            </a:r>
          </a:p>
          <a:p>
            <a:pPr eaLnBrk="1" hangingPunct="1">
              <a:buClr>
                <a:srgbClr val="B854C6"/>
              </a:buClr>
            </a:pPr>
            <a:endParaRPr lang="en-US" altLang="en-US" sz="600" b="1" dirty="0">
              <a:solidFill>
                <a:schemeClr val="tx1"/>
              </a:solidFill>
              <a:latin typeface="Comic Sans MS" panose="030F0702030302020204" pitchFamily="66" charset="0"/>
              <a:ea typeface="Geneva"/>
              <a:cs typeface="Geneva"/>
            </a:endParaRPr>
          </a:p>
          <a:p>
            <a:pPr eaLnBrk="1" hangingPunct="1">
              <a:buClr>
                <a:srgbClr val="B854C6"/>
              </a:buClr>
            </a:pPr>
            <a:r>
              <a:rPr lang="en-US" altLang="en-US" sz="2000" b="1" dirty="0">
                <a:solidFill>
                  <a:schemeClr val="tx1"/>
                </a:solidFill>
                <a:latin typeface="Comic Sans MS" panose="030F0702030302020204" pitchFamily="66" charset="0"/>
                <a:ea typeface="Geneva"/>
                <a:cs typeface="Geneva"/>
              </a:rPr>
              <a:t>Nutritional deficiencies </a:t>
            </a:r>
            <a:r>
              <a:rPr lang="en-US" altLang="en-US" sz="2000" dirty="0">
                <a:solidFill>
                  <a:schemeClr val="tx1"/>
                </a:solidFill>
                <a:latin typeface="Comic Sans MS" panose="030F0702030302020204" pitchFamily="66" charset="0"/>
                <a:ea typeface="Geneva"/>
                <a:cs typeface="Geneva"/>
              </a:rPr>
              <a:t>may develop during this period and affect both mother and infant</a:t>
            </a:r>
          </a:p>
        </p:txBody>
      </p:sp>
      <p:pic>
        <p:nvPicPr>
          <p:cNvPr id="50182" name="Picture 7">
            <a:extLst>
              <a:ext uri="{FF2B5EF4-FFF2-40B4-BE49-F238E27FC236}">
                <a16:creationId xmlns:a16="http://schemas.microsoft.com/office/drawing/2014/main" id="{25FD19A0-6FD2-E065-AD97-58B298B3D1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2787" y="1879600"/>
            <a:ext cx="3346450" cy="404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F14F6977-861E-A4CA-3580-EF5D0078BFC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1049000" y="5311141"/>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DE60B759-906F-936D-E62A-7B6E5FFA0454}"/>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4" name="Picture 3" descr="A baby in a womb&#10;&#10;AI-generated content may be incorrect.">
            <a:extLst>
              <a:ext uri="{FF2B5EF4-FFF2-40B4-BE49-F238E27FC236}">
                <a16:creationId xmlns:a16="http://schemas.microsoft.com/office/drawing/2014/main" id="{FF2888C0-2BE3-032F-C67B-76F060BD95B5}"/>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5" name="Picture 4">
            <a:extLst>
              <a:ext uri="{FF2B5EF4-FFF2-40B4-BE49-F238E27FC236}">
                <a16:creationId xmlns:a16="http://schemas.microsoft.com/office/drawing/2014/main" id="{B5B91302-062A-A5F6-9DEB-2ACF5559376E}"/>
              </a:ext>
            </a:extLst>
          </p:cNvPr>
          <p:cNvPicPr>
            <a:picLocks noChangeAspect="1"/>
          </p:cNvPicPr>
          <p:nvPr/>
        </p:nvPicPr>
        <p:blipFill>
          <a:blip r:embed="rId7"/>
          <a:stretch>
            <a:fillRect/>
          </a:stretch>
        </p:blipFill>
        <p:spPr>
          <a:xfrm rot="597959">
            <a:off x="-566419" y="-191659"/>
            <a:ext cx="2246532" cy="2223840"/>
          </a:xfrm>
          <a:prstGeom prst="rect">
            <a:avLst/>
          </a:prstGeom>
        </p:spPr>
      </p:pic>
    </p:spTree>
  </p:cSld>
  <p:clrMapOvr>
    <a:masterClrMapping/>
  </p:clrMapOvr>
  <p:transition spd="med">
    <p:blinds/>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381000"/>
            <a:ext cx="7772400" cy="688258"/>
          </a:xfrm>
        </p:spPr>
        <p:txBody>
          <a:bodyPr/>
          <a:lstStyle/>
          <a:p>
            <a:pPr>
              <a:defRPr/>
            </a:pPr>
            <a:r>
              <a:rPr lang="en-US" sz="3600" b="1" dirty="0">
                <a:solidFill>
                  <a:srgbClr val="FF0000"/>
                </a:solidFill>
              </a:rPr>
              <a:t>Pre-conceptual care for Men:</a:t>
            </a:r>
            <a:endParaRPr lang="en-US" sz="4000" b="1" dirty="0">
              <a:solidFill>
                <a:srgbClr val="FF0000"/>
              </a:solidFill>
            </a:endParaRPr>
          </a:p>
        </p:txBody>
      </p:sp>
      <p:sp>
        <p:nvSpPr>
          <p:cNvPr id="131075" name="Rectangle 3"/>
          <p:cNvSpPr>
            <a:spLocks noGrp="1" noChangeArrowheads="1"/>
          </p:cNvSpPr>
          <p:nvPr>
            <p:ph idx="1"/>
          </p:nvPr>
        </p:nvSpPr>
        <p:spPr>
          <a:xfrm>
            <a:off x="1855596" y="1248698"/>
            <a:ext cx="8460712" cy="5133053"/>
          </a:xfrm>
        </p:spPr>
        <p:txBody>
          <a:bodyPr/>
          <a:lstStyle/>
          <a:p>
            <a:pPr lvl="0"/>
            <a:r>
              <a:rPr lang="en-ZA" sz="2800" dirty="0"/>
              <a:t>Little attention has been given to men’s preconception health and health care</a:t>
            </a:r>
          </a:p>
          <a:p>
            <a:pPr lvl="0"/>
            <a:endParaRPr lang="en-ZA" sz="1000" dirty="0"/>
          </a:p>
          <a:p>
            <a:pPr lvl="0"/>
            <a:r>
              <a:rPr lang="en-ZA" sz="2800" dirty="0"/>
              <a:t>There has been a steady increase in research and programs on men’s health</a:t>
            </a:r>
          </a:p>
          <a:p>
            <a:pPr lvl="0"/>
            <a:endParaRPr lang="en-ZA" sz="1000" dirty="0"/>
          </a:p>
          <a:p>
            <a:pPr lvl="0"/>
            <a:r>
              <a:rPr lang="en-ZA" sz="2800" dirty="0"/>
              <a:t>“ Men as Partners in reproductive health”</a:t>
            </a:r>
          </a:p>
          <a:p>
            <a:pPr>
              <a:lnSpc>
                <a:spcPct val="80000"/>
              </a:lnSpc>
              <a:buNone/>
              <a:defRPr/>
            </a:pPr>
            <a:endParaRPr lang="en-US" dirty="0"/>
          </a:p>
        </p:txBody>
      </p:sp>
      <p:sp>
        <p:nvSpPr>
          <p:cNvPr id="2" name="Slide Number Placeholder 1">
            <a:extLst>
              <a:ext uri="{FF2B5EF4-FFF2-40B4-BE49-F238E27FC236}">
                <a16:creationId xmlns:a16="http://schemas.microsoft.com/office/drawing/2014/main" id="{99819298-F9D0-E897-2119-C79769213A36}"/>
              </a:ext>
            </a:extLst>
          </p:cNvPr>
          <p:cNvSpPr>
            <a:spLocks noGrp="1"/>
          </p:cNvSpPr>
          <p:nvPr>
            <p:ph type="sldNum" sz="quarter" idx="12"/>
          </p:nvPr>
        </p:nvSpPr>
        <p:spPr/>
        <p:txBody>
          <a:bodyPr/>
          <a:lstStyle/>
          <a:p>
            <a:fld id="{459F9546-D2A2-EF4C-A994-763A78C4CECC}" type="slidenum">
              <a:rPr lang="en-US" smtClean="0"/>
              <a:pPr/>
              <a:t>25</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81928" y="5105400"/>
            <a:ext cx="807720" cy="904240"/>
          </a:xfrm>
          <a:prstGeom prst="rect">
            <a:avLst/>
          </a:prstGeom>
          <a:noFill/>
          <a:ln>
            <a:noFill/>
          </a:ln>
        </p:spPr>
      </p:pic>
      <p:pic>
        <p:nvPicPr>
          <p:cNvPr id="3" name="Picture 2">
            <a:extLst>
              <a:ext uri="{FF2B5EF4-FFF2-40B4-BE49-F238E27FC236}">
                <a16:creationId xmlns:a16="http://schemas.microsoft.com/office/drawing/2014/main" id="{9ACEB19D-171C-4EDF-B012-0DA723256F4F}"/>
              </a:ext>
            </a:extLst>
          </p:cNvPr>
          <p:cNvPicPr>
            <a:picLocks noChangeAspect="1"/>
          </p:cNvPicPr>
          <p:nvPr/>
        </p:nvPicPr>
        <p:blipFill>
          <a:blip r:embed="rId4"/>
          <a:stretch>
            <a:fillRect/>
          </a:stretch>
        </p:blipFill>
        <p:spPr>
          <a:xfrm>
            <a:off x="4294290" y="4298736"/>
            <a:ext cx="3683057" cy="2178265"/>
          </a:xfrm>
          <a:prstGeom prst="rect">
            <a:avLst/>
          </a:prstGeom>
        </p:spPr>
      </p:pic>
      <p:pic>
        <p:nvPicPr>
          <p:cNvPr id="5" name="Picture 4" descr="A stethoscope and a heart&#10;&#10;AI-generated content may be incorrect.">
            <a:extLst>
              <a:ext uri="{FF2B5EF4-FFF2-40B4-BE49-F238E27FC236}">
                <a16:creationId xmlns:a16="http://schemas.microsoft.com/office/drawing/2014/main" id="{40581D99-F5EA-5888-0423-BBBA5FD5CCAC}"/>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6" name="Picture 5" descr="A baby in a womb&#10;&#10;AI-generated content may be incorrect.">
            <a:extLst>
              <a:ext uri="{FF2B5EF4-FFF2-40B4-BE49-F238E27FC236}">
                <a16:creationId xmlns:a16="http://schemas.microsoft.com/office/drawing/2014/main" id="{BA5C12BD-00DD-E195-6ACA-3363100F28B5}"/>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7" name="Picture 6">
            <a:extLst>
              <a:ext uri="{FF2B5EF4-FFF2-40B4-BE49-F238E27FC236}">
                <a16:creationId xmlns:a16="http://schemas.microsoft.com/office/drawing/2014/main" id="{DA5B9A42-784D-71EE-C0AC-A93DC7D5EA82}"/>
              </a:ext>
            </a:extLst>
          </p:cNvPr>
          <p:cNvPicPr>
            <a:picLocks noChangeAspect="1"/>
          </p:cNvPicPr>
          <p:nvPr/>
        </p:nvPicPr>
        <p:blipFill>
          <a:blip r:embed="rId7"/>
          <a:stretch>
            <a:fillRect/>
          </a:stretch>
        </p:blipFill>
        <p:spPr>
          <a:xfrm rot="597959">
            <a:off x="-566419" y="-191659"/>
            <a:ext cx="2246532" cy="2223840"/>
          </a:xfrm>
          <a:prstGeom prst="rect">
            <a:avLst/>
          </a:prstGeom>
        </p:spPr>
      </p:pic>
    </p:spTree>
    <p:extLst>
      <p:ext uri="{BB962C8B-B14F-4D97-AF65-F5344CB8AC3E}">
        <p14:creationId xmlns:p14="http://schemas.microsoft.com/office/powerpoint/2010/main" val="4988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1675633" y="152400"/>
            <a:ext cx="8840733" cy="688258"/>
          </a:xfrm>
        </p:spPr>
        <p:txBody>
          <a:bodyPr>
            <a:normAutofit/>
          </a:bodyPr>
          <a:lstStyle/>
          <a:p>
            <a:pPr>
              <a:defRPr/>
            </a:pPr>
            <a:r>
              <a:rPr lang="en-US" sz="3600" b="1" dirty="0">
                <a:solidFill>
                  <a:srgbClr val="FF0000"/>
                </a:solidFill>
              </a:rPr>
              <a:t>Pre-conceptual care for Men: Opportunity</a:t>
            </a:r>
            <a:endParaRPr lang="en-US" sz="4000" b="1" dirty="0">
              <a:solidFill>
                <a:srgbClr val="FF0000"/>
              </a:solidFill>
            </a:endParaRPr>
          </a:p>
        </p:txBody>
      </p:sp>
      <p:sp>
        <p:nvSpPr>
          <p:cNvPr id="131075" name="Rectangle 3"/>
          <p:cNvSpPr>
            <a:spLocks noGrp="1" noChangeArrowheads="1"/>
          </p:cNvSpPr>
          <p:nvPr>
            <p:ph idx="1"/>
          </p:nvPr>
        </p:nvSpPr>
        <p:spPr>
          <a:xfrm>
            <a:off x="1860881" y="1213670"/>
            <a:ext cx="8460712" cy="5415731"/>
          </a:xfrm>
        </p:spPr>
        <p:txBody>
          <a:bodyPr>
            <a:normAutofit/>
          </a:bodyPr>
          <a:lstStyle/>
          <a:p>
            <a:pPr>
              <a:spcBef>
                <a:spcPts val="0"/>
              </a:spcBef>
            </a:pPr>
            <a:r>
              <a:rPr lang="en-ZA" sz="2400" dirty="0"/>
              <a:t>Heath promotion – Family planning – preparing for fatherhood</a:t>
            </a:r>
          </a:p>
          <a:p>
            <a:pPr>
              <a:spcBef>
                <a:spcPts val="0"/>
              </a:spcBef>
            </a:pPr>
            <a:endParaRPr lang="en-ZA" sz="700" dirty="0"/>
          </a:p>
          <a:p>
            <a:pPr>
              <a:spcBef>
                <a:spcPts val="0"/>
              </a:spcBef>
            </a:pPr>
            <a:r>
              <a:rPr lang="en-ZA" sz="2400" dirty="0"/>
              <a:t>Disease prevention</a:t>
            </a:r>
          </a:p>
          <a:p>
            <a:pPr>
              <a:spcBef>
                <a:spcPts val="0"/>
              </a:spcBef>
            </a:pPr>
            <a:endParaRPr lang="en-ZA" sz="700" dirty="0"/>
          </a:p>
          <a:p>
            <a:pPr>
              <a:spcBef>
                <a:spcPts val="0"/>
              </a:spcBef>
            </a:pPr>
            <a:r>
              <a:rPr lang="en-ZA" sz="2400" dirty="0"/>
              <a:t>Review medical &amp; surgical history that may influence Reproductive health e.g. DM, varicocele, STDs </a:t>
            </a:r>
          </a:p>
          <a:p>
            <a:pPr>
              <a:spcBef>
                <a:spcPts val="0"/>
              </a:spcBef>
            </a:pPr>
            <a:endParaRPr lang="en-ZA" sz="700" dirty="0"/>
          </a:p>
          <a:p>
            <a:pPr>
              <a:spcBef>
                <a:spcPts val="0"/>
              </a:spcBef>
            </a:pPr>
            <a:r>
              <a:rPr lang="en-ZA" sz="2400" dirty="0"/>
              <a:t>Genetic assessment based on age &amp; ethnicity e.g.</a:t>
            </a:r>
            <a:r>
              <a:rPr lang="en-ZA" sz="1800" i="1" dirty="0">
                <a:solidFill>
                  <a:srgbClr val="000000"/>
                </a:solidFill>
                <a:latin typeface="Times New Roman" panose="02020603050405020304" pitchFamily="18" charset="0"/>
              </a:rPr>
              <a:t> </a:t>
            </a:r>
            <a:r>
              <a:rPr lang="en-ZA" sz="2000" dirty="0">
                <a:solidFill>
                  <a:srgbClr val="000000"/>
                </a:solidFill>
              </a:rPr>
              <a:t>Cystic fibrosis, Klinefelter syndrome, Kartagener syndrome, polycystic kidney disease, etc </a:t>
            </a:r>
          </a:p>
          <a:p>
            <a:pPr>
              <a:spcBef>
                <a:spcPts val="0"/>
              </a:spcBef>
            </a:pPr>
            <a:endParaRPr lang="en-ZA" sz="700" dirty="0">
              <a:solidFill>
                <a:srgbClr val="000000"/>
              </a:solidFill>
            </a:endParaRPr>
          </a:p>
          <a:p>
            <a:pPr>
              <a:spcBef>
                <a:spcPts val="0"/>
              </a:spcBef>
            </a:pPr>
            <a:r>
              <a:rPr lang="en-ZA" sz="2400" dirty="0"/>
              <a:t> Review about social history, potential occupational exposures </a:t>
            </a:r>
            <a:r>
              <a:rPr lang="en-ZA" sz="2000" dirty="0"/>
              <a:t>e.g. metals, solvents, endocrine disruptors, any chemical exposure, pesticides</a:t>
            </a:r>
          </a:p>
          <a:p>
            <a:pPr>
              <a:spcBef>
                <a:spcPts val="0"/>
              </a:spcBef>
            </a:pPr>
            <a:endParaRPr lang="en-ZA" sz="700" dirty="0"/>
          </a:p>
          <a:p>
            <a:pPr>
              <a:spcBef>
                <a:spcPts val="0"/>
              </a:spcBef>
              <a:defRPr/>
            </a:pPr>
            <a:r>
              <a:rPr lang="en-US" sz="2400" dirty="0"/>
              <a:t>Behavior modification – alcohol, tobacco. GBV, obesity</a:t>
            </a:r>
          </a:p>
          <a:p>
            <a:pPr>
              <a:spcBef>
                <a:spcPts val="0"/>
              </a:spcBef>
              <a:defRPr/>
            </a:pPr>
            <a:endParaRPr lang="en-US" sz="700" dirty="0"/>
          </a:p>
          <a:p>
            <a:pPr>
              <a:spcBef>
                <a:spcPts val="0"/>
              </a:spcBef>
              <a:defRPr/>
            </a:pPr>
            <a:r>
              <a:rPr lang="en-US" sz="2400" dirty="0"/>
              <a:t>Address sexual health problems &amp; infertility</a:t>
            </a:r>
          </a:p>
          <a:p>
            <a:pPr>
              <a:lnSpc>
                <a:spcPct val="80000"/>
              </a:lnSpc>
              <a:defRPr/>
            </a:pPr>
            <a:endParaRPr lang="en-US" sz="2400" dirty="0"/>
          </a:p>
          <a:p>
            <a:pPr>
              <a:lnSpc>
                <a:spcPct val="80000"/>
              </a:lnSpc>
              <a:defRPr/>
            </a:pPr>
            <a:endParaRPr lang="en-US" sz="2400" dirty="0"/>
          </a:p>
        </p:txBody>
      </p:sp>
      <p:sp>
        <p:nvSpPr>
          <p:cNvPr id="2" name="Slide Number Placeholder 1">
            <a:extLst>
              <a:ext uri="{FF2B5EF4-FFF2-40B4-BE49-F238E27FC236}">
                <a16:creationId xmlns:a16="http://schemas.microsoft.com/office/drawing/2014/main" id="{D955E482-0B87-3316-ED25-05D2B5331E62}"/>
              </a:ext>
            </a:extLst>
          </p:cNvPr>
          <p:cNvSpPr>
            <a:spLocks noGrp="1"/>
          </p:cNvSpPr>
          <p:nvPr>
            <p:ph type="sldNum" sz="quarter" idx="12"/>
          </p:nvPr>
        </p:nvSpPr>
        <p:spPr/>
        <p:txBody>
          <a:bodyPr/>
          <a:lstStyle/>
          <a:p>
            <a:fld id="{459F9546-D2A2-EF4C-A994-763A78C4CECC}" type="slidenum">
              <a:rPr lang="en-US" smtClean="0"/>
              <a:pPr/>
              <a:t>26</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49000" y="5105400"/>
            <a:ext cx="807720" cy="904240"/>
          </a:xfrm>
          <a:prstGeom prst="rect">
            <a:avLst/>
          </a:prstGeom>
          <a:noFill/>
          <a:ln>
            <a:noFill/>
          </a:ln>
        </p:spPr>
      </p:pic>
      <p:pic>
        <p:nvPicPr>
          <p:cNvPr id="5" name="Picture 4">
            <a:extLst>
              <a:ext uri="{FF2B5EF4-FFF2-40B4-BE49-F238E27FC236}">
                <a16:creationId xmlns:a16="http://schemas.microsoft.com/office/drawing/2014/main" id="{DA3F9962-30B4-4438-B515-740E11E3E55A}"/>
              </a:ext>
            </a:extLst>
          </p:cNvPr>
          <p:cNvPicPr>
            <a:picLocks noChangeAspect="1"/>
          </p:cNvPicPr>
          <p:nvPr/>
        </p:nvPicPr>
        <p:blipFill>
          <a:blip r:embed="rId4"/>
          <a:stretch>
            <a:fillRect/>
          </a:stretch>
        </p:blipFill>
        <p:spPr>
          <a:xfrm>
            <a:off x="6091238" y="3424238"/>
            <a:ext cx="9525" cy="9525"/>
          </a:xfrm>
          <a:prstGeom prst="rect">
            <a:avLst/>
          </a:prstGeom>
        </p:spPr>
      </p:pic>
      <p:pic>
        <p:nvPicPr>
          <p:cNvPr id="3" name="Picture 2" descr="A stethoscope and a heart&#10;&#10;AI-generated content may be incorrect.">
            <a:extLst>
              <a:ext uri="{FF2B5EF4-FFF2-40B4-BE49-F238E27FC236}">
                <a16:creationId xmlns:a16="http://schemas.microsoft.com/office/drawing/2014/main" id="{3C33FFD2-F154-D33A-5079-715EB903D7BE}"/>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6" name="Picture 5" descr="A baby in a womb&#10;&#10;AI-generated content may be incorrect.">
            <a:extLst>
              <a:ext uri="{FF2B5EF4-FFF2-40B4-BE49-F238E27FC236}">
                <a16:creationId xmlns:a16="http://schemas.microsoft.com/office/drawing/2014/main" id="{625B54BE-4869-2C2B-51F1-28265B426DB4}"/>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7" name="Picture 6">
            <a:extLst>
              <a:ext uri="{FF2B5EF4-FFF2-40B4-BE49-F238E27FC236}">
                <a16:creationId xmlns:a16="http://schemas.microsoft.com/office/drawing/2014/main" id="{DEEECB60-1105-12DF-2ED8-7C87378EE17C}"/>
              </a:ext>
            </a:extLst>
          </p:cNvPr>
          <p:cNvPicPr>
            <a:picLocks noChangeAspect="1"/>
          </p:cNvPicPr>
          <p:nvPr/>
        </p:nvPicPr>
        <p:blipFill>
          <a:blip r:embed="rId7"/>
          <a:stretch>
            <a:fillRect/>
          </a:stretch>
        </p:blipFill>
        <p:spPr>
          <a:xfrm rot="597959">
            <a:off x="-566419" y="-191659"/>
            <a:ext cx="2246532" cy="2223840"/>
          </a:xfrm>
          <a:prstGeom prst="rect">
            <a:avLst/>
          </a:prstGeom>
        </p:spPr>
      </p:pic>
    </p:spTree>
    <p:extLst>
      <p:ext uri="{BB962C8B-B14F-4D97-AF65-F5344CB8AC3E}">
        <p14:creationId xmlns:p14="http://schemas.microsoft.com/office/powerpoint/2010/main" val="2648588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838960" y="2369820"/>
            <a:ext cx="8514080" cy="2118360"/>
          </a:xfrm>
        </p:spPr>
        <p:txBody>
          <a:bodyPr>
            <a:normAutofit/>
          </a:bodyPr>
          <a:lstStyle/>
          <a:p>
            <a:r>
              <a:rPr lang="en-ZA" sz="4000" b="1" dirty="0">
                <a:solidFill>
                  <a:srgbClr val="FF0000"/>
                </a:solidFill>
                <a:effectLst>
                  <a:outerShdw blurRad="38100" dist="38100" dir="2700000" algn="tl">
                    <a:srgbClr val="000000">
                      <a:alpha val="43137"/>
                    </a:srgbClr>
                  </a:outerShdw>
                </a:effectLst>
              </a:rPr>
              <a:t>Prevention of </a:t>
            </a:r>
            <a:br>
              <a:rPr lang="en-ZA" sz="4000" b="1" dirty="0">
                <a:solidFill>
                  <a:srgbClr val="FF0000"/>
                </a:solidFill>
                <a:effectLst>
                  <a:outerShdw blurRad="38100" dist="38100" dir="2700000" algn="tl">
                    <a:srgbClr val="000000">
                      <a:alpha val="43137"/>
                    </a:srgbClr>
                  </a:outerShdw>
                </a:effectLst>
              </a:rPr>
            </a:br>
            <a:r>
              <a:rPr lang="en-ZA" sz="4000" b="1" dirty="0">
                <a:solidFill>
                  <a:srgbClr val="FF0000"/>
                </a:solidFill>
                <a:effectLst>
                  <a:outerShdw blurRad="38100" dist="38100" dir="2700000" algn="tl">
                    <a:srgbClr val="000000">
                      <a:alpha val="43137"/>
                    </a:srgbClr>
                  </a:outerShdw>
                </a:effectLst>
              </a:rPr>
              <a:t>Early-Onset Pre-eclampsia (PE) </a:t>
            </a:r>
            <a:endParaRPr lang="en-US" sz="4000" b="1" dirty="0">
              <a:solidFill>
                <a:srgbClr val="FF0000"/>
              </a:solidFill>
              <a:effectLst>
                <a:outerShdw blurRad="38100" dist="38100" dir="2700000" algn="tl">
                  <a:srgbClr val="000000">
                    <a:alpha val="43137"/>
                  </a:srgbClr>
                </a:outerShdw>
              </a:effectLst>
            </a:endParaRPr>
          </a:p>
        </p:txBody>
      </p:sp>
      <p:pic>
        <p:nvPicPr>
          <p:cNvPr id="7" name="Picture 6">
            <a:extLst>
              <a:ext uri="{FF2B5EF4-FFF2-40B4-BE49-F238E27FC236}">
                <a16:creationId xmlns:a16="http://schemas.microsoft.com/office/drawing/2014/main" id="{DBB76773-1101-441E-9636-230430D61AF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677400" y="4696333"/>
            <a:ext cx="1905001" cy="1821309"/>
          </a:xfrm>
          <a:prstGeom prst="rect">
            <a:avLst/>
          </a:prstGeom>
          <a:noFill/>
          <a:ln>
            <a:noFill/>
          </a:ln>
        </p:spPr>
      </p:pic>
      <p:pic>
        <p:nvPicPr>
          <p:cNvPr id="2" name="Picture 1" descr="A stethoscope and a heart&#10;&#10;AI-generated content may be incorrect.">
            <a:extLst>
              <a:ext uri="{FF2B5EF4-FFF2-40B4-BE49-F238E27FC236}">
                <a16:creationId xmlns:a16="http://schemas.microsoft.com/office/drawing/2014/main" id="{36BA224A-3692-4436-DE29-A8F78FA156D1}"/>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3" name="Picture 2" descr="A baby in a womb&#10;&#10;AI-generated content may be incorrect.">
            <a:extLst>
              <a:ext uri="{FF2B5EF4-FFF2-40B4-BE49-F238E27FC236}">
                <a16:creationId xmlns:a16="http://schemas.microsoft.com/office/drawing/2014/main" id="{D443E153-E400-C25D-1132-8B4CBC863549}"/>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4" name="Picture 3">
            <a:extLst>
              <a:ext uri="{FF2B5EF4-FFF2-40B4-BE49-F238E27FC236}">
                <a16:creationId xmlns:a16="http://schemas.microsoft.com/office/drawing/2014/main" id="{C2478727-1D8E-99FC-71AE-97354660883D}"/>
              </a:ext>
            </a:extLst>
          </p:cNvPr>
          <p:cNvPicPr>
            <a:picLocks noChangeAspect="1"/>
          </p:cNvPicPr>
          <p:nvPr/>
        </p:nvPicPr>
        <p:blipFill>
          <a:blip r:embed="rId6"/>
          <a:stretch>
            <a:fillRect/>
          </a:stretch>
        </p:blipFill>
        <p:spPr>
          <a:xfrm rot="597959">
            <a:off x="-566419" y="-191659"/>
            <a:ext cx="2246532" cy="2223840"/>
          </a:xfrm>
          <a:prstGeom prst="rect">
            <a:avLst/>
          </a:prstGeom>
        </p:spPr>
      </p:pic>
    </p:spTree>
    <p:extLst>
      <p:ext uri="{BB962C8B-B14F-4D97-AF65-F5344CB8AC3E}">
        <p14:creationId xmlns:p14="http://schemas.microsoft.com/office/powerpoint/2010/main" val="8501441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4190" y="431800"/>
            <a:ext cx="8392160" cy="838200"/>
          </a:xfrm>
        </p:spPr>
        <p:txBody>
          <a:bodyPr>
            <a:normAutofit/>
          </a:bodyPr>
          <a:lstStyle/>
          <a:p>
            <a:r>
              <a:rPr sz="4000" b="1" dirty="0">
                <a:solidFill>
                  <a:srgbClr val="FF0000"/>
                </a:solidFill>
              </a:rPr>
              <a:t>Screening for PET in the </a:t>
            </a:r>
            <a:r>
              <a:rPr lang="en-ZA" sz="4000" b="1" dirty="0">
                <a:solidFill>
                  <a:srgbClr val="FF0000"/>
                </a:solidFill>
              </a:rPr>
              <a:t>1st</a:t>
            </a:r>
            <a:r>
              <a:rPr sz="4000" b="1" dirty="0">
                <a:solidFill>
                  <a:srgbClr val="FF0000"/>
                </a:solidFill>
              </a:rPr>
              <a:t> Trimester</a:t>
            </a:r>
          </a:p>
        </p:txBody>
      </p:sp>
      <p:sp>
        <p:nvSpPr>
          <p:cNvPr id="3" name="Content Placeholder 2"/>
          <p:cNvSpPr>
            <a:spLocks noGrp="1"/>
          </p:cNvSpPr>
          <p:nvPr>
            <p:ph idx="1"/>
          </p:nvPr>
        </p:nvSpPr>
        <p:spPr>
          <a:xfrm>
            <a:off x="2084070" y="1905000"/>
            <a:ext cx="8507730" cy="4305299"/>
          </a:xfrm>
        </p:spPr>
        <p:txBody>
          <a:bodyPr>
            <a:normAutofit/>
          </a:bodyPr>
          <a:lstStyle/>
          <a:p>
            <a:pPr>
              <a:lnSpc>
                <a:spcPct val="150000"/>
              </a:lnSpc>
            </a:pPr>
            <a:r>
              <a:rPr sz="2400" dirty="0"/>
              <a:t>Performed between 11–13+6 weeks gestation</a:t>
            </a:r>
          </a:p>
          <a:p>
            <a:pPr>
              <a:lnSpc>
                <a:spcPct val="150000"/>
              </a:lnSpc>
            </a:pPr>
            <a:r>
              <a:rPr sz="2400" dirty="0"/>
              <a:t>Includes maternal history, mean arterial pressure (MAP), uterine artery Doppler, and </a:t>
            </a:r>
            <a:r>
              <a:rPr sz="2400" dirty="0" err="1"/>
              <a:t>PlGF</a:t>
            </a:r>
            <a:endParaRPr sz="2400" dirty="0"/>
          </a:p>
          <a:p>
            <a:pPr>
              <a:lnSpc>
                <a:spcPct val="150000"/>
              </a:lnSpc>
            </a:pPr>
            <a:r>
              <a:rPr sz="2400" dirty="0"/>
              <a:t>Risk calculation using combined algorithm (e.g., FMF algorithm)</a:t>
            </a:r>
          </a:p>
          <a:p>
            <a:pPr>
              <a:lnSpc>
                <a:spcPct val="150000"/>
              </a:lnSpc>
            </a:pPr>
            <a:r>
              <a:rPr sz="2400" dirty="0"/>
              <a:t>Identifies high-risk women for early intervention</a:t>
            </a:r>
            <a:endParaRPr lang="en-ZA" sz="2400" dirty="0"/>
          </a:p>
          <a:p>
            <a:pPr>
              <a:lnSpc>
                <a:spcPct val="150000"/>
              </a:lnSpc>
            </a:pPr>
            <a:r>
              <a:rPr lang="en-ZA" sz="2400" dirty="0"/>
              <a:t>Ophthalmic Art Doppler</a:t>
            </a:r>
            <a:endParaRPr sz="2400" dirty="0"/>
          </a:p>
        </p:txBody>
      </p:sp>
      <p:sp>
        <p:nvSpPr>
          <p:cNvPr id="5" name="Slide Number Placeholder 4">
            <a:extLst>
              <a:ext uri="{FF2B5EF4-FFF2-40B4-BE49-F238E27FC236}">
                <a16:creationId xmlns:a16="http://schemas.microsoft.com/office/drawing/2014/main" id="{CFDFD091-49F8-9D03-B860-29C9FB4F9453}"/>
              </a:ext>
            </a:extLst>
          </p:cNvPr>
          <p:cNvSpPr>
            <a:spLocks noGrp="1"/>
          </p:cNvSpPr>
          <p:nvPr>
            <p:ph type="sldNum" sz="quarter" idx="12"/>
          </p:nvPr>
        </p:nvSpPr>
        <p:spPr/>
        <p:txBody>
          <a:bodyPr/>
          <a:lstStyle/>
          <a:p>
            <a:fld id="{459F9546-D2A2-EF4C-A994-763A78C4CECC}" type="slidenum">
              <a:rPr lang="en-US" smtClean="0"/>
              <a:pPr/>
              <a:t>28</a:t>
            </a:fld>
            <a:endParaRPr lang="en-US" dirty="0"/>
          </a:p>
        </p:txBody>
      </p:sp>
      <p:pic>
        <p:nvPicPr>
          <p:cNvPr id="4" name="Picture 3">
            <a:extLst>
              <a:ext uri="{FF2B5EF4-FFF2-40B4-BE49-F238E27FC236}">
                <a16:creationId xmlns:a16="http://schemas.microsoft.com/office/drawing/2014/main" id="{71E4D23A-78E5-FA5B-D8C4-9848B78674A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873740" y="5029200"/>
            <a:ext cx="807720" cy="904240"/>
          </a:xfrm>
          <a:prstGeom prst="rect">
            <a:avLst/>
          </a:prstGeom>
          <a:noFill/>
          <a:ln>
            <a:noFill/>
          </a:ln>
        </p:spPr>
      </p:pic>
      <p:pic>
        <p:nvPicPr>
          <p:cNvPr id="6" name="Picture 5" descr="A stethoscope and a heart&#10;&#10;AI-generated content may be incorrect.">
            <a:extLst>
              <a:ext uri="{FF2B5EF4-FFF2-40B4-BE49-F238E27FC236}">
                <a16:creationId xmlns:a16="http://schemas.microsoft.com/office/drawing/2014/main" id="{F3A33F49-C79E-0E99-793E-7F06A1C4F1E8}"/>
              </a:ext>
            </a:extLst>
          </p:cNvPr>
          <p:cNvPicPr>
            <a:picLocks noChangeAspect="1"/>
          </p:cNvPicPr>
          <p:nvPr/>
        </p:nvPicPr>
        <p:blipFill>
          <a:blip r:embed="rId3"/>
          <a:stretch>
            <a:fillRect/>
          </a:stretch>
        </p:blipFill>
        <p:spPr>
          <a:xfrm>
            <a:off x="-76200" y="4944900"/>
            <a:ext cx="1752600" cy="1712162"/>
          </a:xfrm>
          <a:prstGeom prst="rect">
            <a:avLst/>
          </a:prstGeom>
        </p:spPr>
      </p:pic>
      <p:pic>
        <p:nvPicPr>
          <p:cNvPr id="7" name="Picture 6" descr="A baby in a womb&#10;&#10;AI-generated content may be incorrect.">
            <a:extLst>
              <a:ext uri="{FF2B5EF4-FFF2-40B4-BE49-F238E27FC236}">
                <a16:creationId xmlns:a16="http://schemas.microsoft.com/office/drawing/2014/main" id="{31A3ED4C-DAD2-B338-8C90-225B351E6CCB}"/>
              </a:ext>
            </a:extLst>
          </p:cNvPr>
          <p:cNvPicPr>
            <a:picLocks noChangeAspect="1"/>
          </p:cNvPicPr>
          <p:nvPr/>
        </p:nvPicPr>
        <p:blipFill>
          <a:blip r:embed="rId4"/>
          <a:stretch>
            <a:fillRect/>
          </a:stretch>
        </p:blipFill>
        <p:spPr>
          <a:xfrm>
            <a:off x="10287000" y="476250"/>
            <a:ext cx="2378836" cy="2378836"/>
          </a:xfrm>
          <a:prstGeom prst="rect">
            <a:avLst/>
          </a:prstGeom>
        </p:spPr>
      </p:pic>
      <p:pic>
        <p:nvPicPr>
          <p:cNvPr id="8" name="Picture 7">
            <a:extLst>
              <a:ext uri="{FF2B5EF4-FFF2-40B4-BE49-F238E27FC236}">
                <a16:creationId xmlns:a16="http://schemas.microsoft.com/office/drawing/2014/main" id="{4A5A086D-45F4-77CF-AC5E-259EF4A956AB}"/>
              </a:ext>
            </a:extLst>
          </p:cNvPr>
          <p:cNvPicPr>
            <a:picLocks noChangeAspect="1"/>
          </p:cNvPicPr>
          <p:nvPr/>
        </p:nvPicPr>
        <p:blipFill>
          <a:blip r:embed="rId5"/>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3631237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7772400" cy="533400"/>
          </a:xfrm>
        </p:spPr>
        <p:txBody>
          <a:bodyPr>
            <a:normAutofit fontScale="90000"/>
          </a:bodyPr>
          <a:lstStyle/>
          <a:p>
            <a:r>
              <a:rPr sz="4000" b="1" dirty="0">
                <a:solidFill>
                  <a:srgbClr val="FF0000"/>
                </a:solidFill>
                <a:effectLst>
                  <a:outerShdw blurRad="38100" dist="38100" dir="2700000" algn="tl">
                    <a:srgbClr val="000000">
                      <a:alpha val="43137"/>
                    </a:srgbClr>
                  </a:outerShdw>
                </a:effectLst>
              </a:rPr>
              <a:t>Aspirin Prevents Early-Onset PET</a:t>
            </a:r>
          </a:p>
        </p:txBody>
      </p:sp>
      <p:sp>
        <p:nvSpPr>
          <p:cNvPr id="3" name="Content Placeholder 2"/>
          <p:cNvSpPr>
            <a:spLocks noGrp="1"/>
          </p:cNvSpPr>
          <p:nvPr>
            <p:ph idx="1"/>
          </p:nvPr>
        </p:nvSpPr>
        <p:spPr>
          <a:xfrm>
            <a:off x="1696720" y="1148080"/>
            <a:ext cx="8768080" cy="4450080"/>
          </a:xfrm>
        </p:spPr>
        <p:txBody>
          <a:bodyPr>
            <a:normAutofit fontScale="92500"/>
          </a:bodyPr>
          <a:lstStyle/>
          <a:p>
            <a:r>
              <a:rPr sz="2400" dirty="0"/>
              <a:t>Low-dose aspirin (usually 150 mg at night) started </a:t>
            </a:r>
            <a:r>
              <a:rPr lang="en-ZA" sz="2400" dirty="0"/>
              <a:t>early before </a:t>
            </a:r>
            <a:r>
              <a:rPr sz="2400" dirty="0"/>
              <a:t>16 weeks</a:t>
            </a:r>
            <a:r>
              <a:rPr lang="en-ZA" sz="2400" dirty="0"/>
              <a:t> (2 x Ecotrin)</a:t>
            </a:r>
            <a:endParaRPr sz="2400" dirty="0"/>
          </a:p>
          <a:p>
            <a:r>
              <a:rPr sz="2400" dirty="0"/>
              <a:t>Improves placental perfusion by inhibiting thromboxane and enhancing prostacyclin</a:t>
            </a:r>
          </a:p>
          <a:p>
            <a:r>
              <a:rPr sz="2400" dirty="0"/>
              <a:t>Reduces incidence of early-onset PET by up to </a:t>
            </a:r>
            <a:r>
              <a:rPr lang="en-ZA" sz="2400" dirty="0"/>
              <a:t>95</a:t>
            </a:r>
            <a:r>
              <a:rPr sz="2400" dirty="0"/>
              <a:t>% in high-risk women</a:t>
            </a:r>
          </a:p>
          <a:p>
            <a:r>
              <a:rPr sz="2400" dirty="0"/>
              <a:t>Safe and cost-e</a:t>
            </a:r>
            <a:r>
              <a:rPr lang="en-ZA" sz="2400" dirty="0"/>
              <a:t>f</a:t>
            </a:r>
            <a:r>
              <a:rPr sz="2400" dirty="0" err="1"/>
              <a:t>fective</a:t>
            </a:r>
            <a:r>
              <a:rPr sz="2400" dirty="0"/>
              <a:t> intervention</a:t>
            </a:r>
            <a:endParaRPr lang="en-ZA" sz="2400" dirty="0"/>
          </a:p>
          <a:p>
            <a:r>
              <a:rPr lang="en-ZA" sz="2400" dirty="0"/>
              <a:t>Start between 11–14 weeks in high-risk pregnancies</a:t>
            </a:r>
          </a:p>
          <a:p>
            <a:r>
              <a:rPr lang="en-ZA" sz="2400" dirty="0"/>
              <a:t>Continue until 36 weeks or if PET sets in before delivery</a:t>
            </a:r>
          </a:p>
          <a:p>
            <a:r>
              <a:rPr lang="en-ZA" sz="2400" dirty="0"/>
              <a:t>Recommended by FIGO, NICE, and ACOG for women at high risk</a:t>
            </a:r>
          </a:p>
          <a:p>
            <a:r>
              <a:rPr lang="en-ZA" sz="2400" dirty="0"/>
              <a:t>Monitor adherence and side effects</a:t>
            </a:r>
          </a:p>
          <a:p>
            <a:r>
              <a:rPr lang="en-ZA" sz="2400" dirty="0"/>
              <a:t>Stop 72h before any planned surgery</a:t>
            </a:r>
          </a:p>
        </p:txBody>
      </p:sp>
      <p:sp>
        <p:nvSpPr>
          <p:cNvPr id="5" name="Slide Number Placeholder 4">
            <a:extLst>
              <a:ext uri="{FF2B5EF4-FFF2-40B4-BE49-F238E27FC236}">
                <a16:creationId xmlns:a16="http://schemas.microsoft.com/office/drawing/2014/main" id="{574F52D7-6CB2-E141-CEFB-ADCE882CB357}"/>
              </a:ext>
            </a:extLst>
          </p:cNvPr>
          <p:cNvSpPr>
            <a:spLocks noGrp="1"/>
          </p:cNvSpPr>
          <p:nvPr>
            <p:ph type="sldNum" sz="quarter" idx="12"/>
          </p:nvPr>
        </p:nvSpPr>
        <p:spPr/>
        <p:txBody>
          <a:bodyPr/>
          <a:lstStyle/>
          <a:p>
            <a:fld id="{459F9546-D2A2-EF4C-A994-763A78C4CECC}" type="slidenum">
              <a:rPr lang="en-US" smtClean="0"/>
              <a:pPr/>
              <a:t>29</a:t>
            </a:fld>
            <a:endParaRPr lang="en-US" dirty="0"/>
          </a:p>
        </p:txBody>
      </p:sp>
      <p:pic>
        <p:nvPicPr>
          <p:cNvPr id="4" name="Picture 3">
            <a:extLst>
              <a:ext uri="{FF2B5EF4-FFF2-40B4-BE49-F238E27FC236}">
                <a16:creationId xmlns:a16="http://schemas.microsoft.com/office/drawing/2014/main" id="{B52D19A7-5C22-DBD8-3BFE-009365CA095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049000" y="5146040"/>
            <a:ext cx="807720" cy="904240"/>
          </a:xfrm>
          <a:prstGeom prst="rect">
            <a:avLst/>
          </a:prstGeom>
          <a:noFill/>
          <a:ln>
            <a:noFill/>
          </a:ln>
        </p:spPr>
      </p:pic>
      <p:pic>
        <p:nvPicPr>
          <p:cNvPr id="6" name="Picture 5" descr="A stethoscope and a heart&#10;&#10;AI-generated content may be incorrect.">
            <a:extLst>
              <a:ext uri="{FF2B5EF4-FFF2-40B4-BE49-F238E27FC236}">
                <a16:creationId xmlns:a16="http://schemas.microsoft.com/office/drawing/2014/main" id="{F7EB26A7-4EE6-E340-D013-F9DAB1C58ABF}"/>
              </a:ext>
            </a:extLst>
          </p:cNvPr>
          <p:cNvPicPr>
            <a:picLocks noChangeAspect="1"/>
          </p:cNvPicPr>
          <p:nvPr/>
        </p:nvPicPr>
        <p:blipFill>
          <a:blip r:embed="rId3"/>
          <a:stretch>
            <a:fillRect/>
          </a:stretch>
        </p:blipFill>
        <p:spPr>
          <a:xfrm>
            <a:off x="-76200" y="4944900"/>
            <a:ext cx="1752600" cy="1712162"/>
          </a:xfrm>
          <a:prstGeom prst="rect">
            <a:avLst/>
          </a:prstGeom>
        </p:spPr>
      </p:pic>
      <p:pic>
        <p:nvPicPr>
          <p:cNvPr id="7" name="Picture 6" descr="A baby in a womb&#10;&#10;AI-generated content may be incorrect.">
            <a:extLst>
              <a:ext uri="{FF2B5EF4-FFF2-40B4-BE49-F238E27FC236}">
                <a16:creationId xmlns:a16="http://schemas.microsoft.com/office/drawing/2014/main" id="{8B223BF0-DAEA-2054-6BEC-ADAA0EA5061E}"/>
              </a:ext>
            </a:extLst>
          </p:cNvPr>
          <p:cNvPicPr>
            <a:picLocks noChangeAspect="1"/>
          </p:cNvPicPr>
          <p:nvPr/>
        </p:nvPicPr>
        <p:blipFill>
          <a:blip r:embed="rId4"/>
          <a:stretch>
            <a:fillRect/>
          </a:stretch>
        </p:blipFill>
        <p:spPr>
          <a:xfrm>
            <a:off x="10287000" y="476250"/>
            <a:ext cx="2378836" cy="2378836"/>
          </a:xfrm>
          <a:prstGeom prst="rect">
            <a:avLst/>
          </a:prstGeom>
        </p:spPr>
      </p:pic>
      <p:pic>
        <p:nvPicPr>
          <p:cNvPr id="9" name="Picture 8">
            <a:extLst>
              <a:ext uri="{FF2B5EF4-FFF2-40B4-BE49-F238E27FC236}">
                <a16:creationId xmlns:a16="http://schemas.microsoft.com/office/drawing/2014/main" id="{4773FC0D-E3B1-7832-4665-AF721AF387A5}"/>
              </a:ext>
            </a:extLst>
          </p:cNvPr>
          <p:cNvPicPr>
            <a:picLocks noChangeAspect="1"/>
          </p:cNvPicPr>
          <p:nvPr/>
        </p:nvPicPr>
        <p:blipFill>
          <a:blip r:embed="rId5"/>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16687898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1750143" y="476251"/>
            <a:ext cx="8782665" cy="408653"/>
          </a:xfrm>
        </p:spPr>
        <p:txBody>
          <a:bodyPr>
            <a:normAutofit fontScale="90000"/>
          </a:bodyPr>
          <a:lstStyle/>
          <a:p>
            <a:pPr>
              <a:defRPr/>
            </a:pPr>
            <a:r>
              <a:rPr lang="en-US" sz="3200" b="1" dirty="0">
                <a:solidFill>
                  <a:srgbClr val="FF0000"/>
                </a:solidFill>
              </a:rPr>
              <a:t>Primary PET Prophylaxis (Risk Score)</a:t>
            </a:r>
            <a:br>
              <a:rPr lang="en-US" sz="4000" b="1" dirty="0">
                <a:solidFill>
                  <a:srgbClr val="FF0000"/>
                </a:solidFill>
              </a:rPr>
            </a:br>
            <a:endParaRPr lang="en-US" sz="4000" b="1" dirty="0">
              <a:solidFill>
                <a:srgbClr val="FF0000"/>
              </a:solidFill>
            </a:endParaRPr>
          </a:p>
        </p:txBody>
      </p:sp>
      <p:sp>
        <p:nvSpPr>
          <p:cNvPr id="131075" name="Rectangle 3"/>
          <p:cNvSpPr>
            <a:spLocks noGrp="1" noChangeArrowheads="1"/>
          </p:cNvSpPr>
          <p:nvPr>
            <p:ph idx="1"/>
          </p:nvPr>
        </p:nvSpPr>
        <p:spPr>
          <a:xfrm>
            <a:off x="1855596" y="884904"/>
            <a:ext cx="8460712" cy="5496847"/>
          </a:xfrm>
        </p:spPr>
        <p:txBody>
          <a:bodyPr/>
          <a:lstStyle/>
          <a:p>
            <a:pPr marL="0" indent="0">
              <a:buNone/>
            </a:pPr>
            <a:endParaRPr lang="en-ZA" sz="16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FD8F6E6B-FFFB-0A32-3B90-654A08F3F4DA}"/>
              </a:ext>
            </a:extLst>
          </p:cNvPr>
          <p:cNvSpPr>
            <a:spLocks noGrp="1"/>
          </p:cNvSpPr>
          <p:nvPr>
            <p:ph type="sldNum" sz="quarter" idx="12"/>
          </p:nvPr>
        </p:nvSpPr>
        <p:spPr/>
        <p:txBody>
          <a:bodyPr/>
          <a:lstStyle/>
          <a:p>
            <a:fld id="{459F9546-D2A2-EF4C-A994-763A78C4CECC}" type="slidenum">
              <a:rPr lang="en-US" smtClean="0"/>
              <a:pPr/>
              <a:t>30</a:t>
            </a:fld>
            <a:endParaRPr lang="en-US" dirty="0"/>
          </a:p>
        </p:txBody>
      </p:sp>
      <p:graphicFrame>
        <p:nvGraphicFramePr>
          <p:cNvPr id="5" name="Table 5">
            <a:extLst>
              <a:ext uri="{FF2B5EF4-FFF2-40B4-BE49-F238E27FC236}">
                <a16:creationId xmlns:a16="http://schemas.microsoft.com/office/drawing/2014/main" id="{287AD103-7322-45DD-BB57-C190D599CF89}"/>
              </a:ext>
            </a:extLst>
          </p:cNvPr>
          <p:cNvGraphicFramePr>
            <a:graphicFrameLocks noGrp="1"/>
          </p:cNvGraphicFramePr>
          <p:nvPr/>
        </p:nvGraphicFramePr>
        <p:xfrm>
          <a:off x="1564382" y="884903"/>
          <a:ext cx="9063236" cy="4968240"/>
        </p:xfrm>
        <a:graphic>
          <a:graphicData uri="http://schemas.openxmlformats.org/drawingml/2006/table">
            <a:tbl>
              <a:tblPr firstRow="1" bandRow="1">
                <a:tableStyleId>{5C22544A-7EE6-4342-B048-85BDC9FD1C3A}</a:tableStyleId>
              </a:tblPr>
              <a:tblGrid>
                <a:gridCol w="3057364">
                  <a:extLst>
                    <a:ext uri="{9D8B030D-6E8A-4147-A177-3AD203B41FA5}">
                      <a16:colId xmlns:a16="http://schemas.microsoft.com/office/drawing/2014/main" val="3127008062"/>
                    </a:ext>
                  </a:extLst>
                </a:gridCol>
                <a:gridCol w="3002936">
                  <a:extLst>
                    <a:ext uri="{9D8B030D-6E8A-4147-A177-3AD203B41FA5}">
                      <a16:colId xmlns:a16="http://schemas.microsoft.com/office/drawing/2014/main" val="1038272531"/>
                    </a:ext>
                  </a:extLst>
                </a:gridCol>
                <a:gridCol w="3002936">
                  <a:extLst>
                    <a:ext uri="{9D8B030D-6E8A-4147-A177-3AD203B41FA5}">
                      <a16:colId xmlns:a16="http://schemas.microsoft.com/office/drawing/2014/main" val="192648326"/>
                    </a:ext>
                  </a:extLst>
                </a:gridCol>
              </a:tblGrid>
              <a:tr h="896983">
                <a:tc>
                  <a:txBody>
                    <a:bodyPr/>
                    <a:lstStyle/>
                    <a:p>
                      <a:pPr marL="0" indent="0" algn="ctr">
                        <a:buFont typeface="Arial" panose="020B0604020202020204" pitchFamily="34" charset="0"/>
                        <a:buNone/>
                      </a:pPr>
                      <a:r>
                        <a:rPr lang="en-ZA" sz="2000" u="sng" dirty="0">
                          <a:solidFill>
                            <a:schemeClr val="tx1"/>
                          </a:solidFill>
                        </a:rPr>
                        <a:t>High Risk (3)</a:t>
                      </a:r>
                    </a:p>
                    <a:p>
                      <a:pPr marL="0" indent="0" algn="ctr">
                        <a:buFont typeface="Arial" panose="020B0604020202020204" pitchFamily="34" charset="0"/>
                        <a:buNone/>
                      </a:pPr>
                      <a:endParaRPr lang="en-ZA" sz="2000" u="sng" dirty="0">
                        <a:solidFill>
                          <a:schemeClr val="tx1"/>
                        </a:solidFill>
                      </a:endParaRPr>
                    </a:p>
                    <a:p>
                      <a:pPr marL="342900" indent="-342900">
                        <a:buFont typeface="Arial" panose="020B0604020202020204" pitchFamily="34" charset="0"/>
                        <a:buChar char="•"/>
                      </a:pPr>
                      <a:r>
                        <a:rPr lang="en-ZA" sz="2000" b="0" dirty="0">
                          <a:solidFill>
                            <a:schemeClr val="tx1"/>
                          </a:solidFill>
                        </a:rPr>
                        <a:t>Pre-gestational DM</a:t>
                      </a:r>
                    </a:p>
                    <a:p>
                      <a:pPr marL="342900" indent="-342900">
                        <a:buFont typeface="Arial" panose="020B0604020202020204" pitchFamily="34" charset="0"/>
                        <a:buChar char="•"/>
                      </a:pPr>
                      <a:r>
                        <a:rPr lang="en-ZA" sz="2000" b="0" dirty="0">
                          <a:solidFill>
                            <a:schemeClr val="tx1"/>
                          </a:solidFill>
                        </a:rPr>
                        <a:t>Chronic Hpt</a:t>
                      </a:r>
                    </a:p>
                    <a:p>
                      <a:pPr marL="342900" indent="-342900">
                        <a:buFont typeface="Arial" panose="020B0604020202020204" pitchFamily="34" charset="0"/>
                        <a:buChar char="•"/>
                      </a:pPr>
                      <a:r>
                        <a:rPr lang="en-ZA" sz="2000" b="0" dirty="0">
                          <a:solidFill>
                            <a:schemeClr val="tx1"/>
                          </a:solidFill>
                        </a:rPr>
                        <a:t>Thrombocytopenia</a:t>
                      </a:r>
                    </a:p>
                    <a:p>
                      <a:pPr marL="342900" indent="-342900">
                        <a:buFont typeface="Arial" panose="020B0604020202020204" pitchFamily="34" charset="0"/>
                        <a:buChar char="•"/>
                      </a:pPr>
                      <a:r>
                        <a:rPr lang="en-ZA" sz="2000" b="0" dirty="0">
                          <a:solidFill>
                            <a:schemeClr val="tx1"/>
                          </a:solidFill>
                        </a:rPr>
                        <a:t>Chr. Renal Disease</a:t>
                      </a:r>
                    </a:p>
                    <a:p>
                      <a:pPr marL="342900" indent="-342900">
                        <a:buFont typeface="Arial" panose="020B0604020202020204" pitchFamily="34" charset="0"/>
                        <a:buChar char="•"/>
                      </a:pPr>
                      <a:r>
                        <a:rPr lang="en-ZA" sz="2000" b="0" dirty="0">
                          <a:solidFill>
                            <a:schemeClr val="tx1"/>
                          </a:solidFill>
                        </a:rPr>
                        <a:t>Auto-immune Diseases</a:t>
                      </a:r>
                    </a:p>
                    <a:p>
                      <a:pPr marL="0" indent="0">
                        <a:buFont typeface="Arial" panose="020B0604020202020204" pitchFamily="34" charset="0"/>
                        <a:buNone/>
                      </a:pPr>
                      <a:r>
                        <a:rPr lang="en-ZA" sz="2000" b="0" dirty="0">
                          <a:solidFill>
                            <a:schemeClr val="tx1"/>
                          </a:solidFill>
                        </a:rPr>
                        <a:t>      (SLE; APLAS; RA)</a:t>
                      </a:r>
                    </a:p>
                    <a:p>
                      <a:pPr marL="342900" indent="-342900">
                        <a:buFont typeface="Arial" panose="020B0604020202020204" pitchFamily="34" charset="0"/>
                        <a:buChar char="•"/>
                      </a:pPr>
                      <a:r>
                        <a:rPr lang="en-ZA" sz="2000" b="0" dirty="0">
                          <a:solidFill>
                            <a:schemeClr val="tx1"/>
                          </a:solidFill>
                        </a:rPr>
                        <a:t>Assisted Reproduction</a:t>
                      </a:r>
                    </a:p>
                    <a:p>
                      <a:pPr marL="0" indent="0">
                        <a:buFont typeface="Arial" panose="020B0604020202020204" pitchFamily="34" charset="0"/>
                        <a:buNone/>
                      </a:pPr>
                      <a:r>
                        <a:rPr lang="en-ZA" sz="2000" b="0" dirty="0">
                          <a:solidFill>
                            <a:schemeClr val="tx1"/>
                          </a:solidFill>
                        </a:rPr>
                        <a:t>     (OD or Surrogacy)</a:t>
                      </a:r>
                    </a:p>
                    <a:p>
                      <a:pPr marL="342900" indent="-342900">
                        <a:buFont typeface="Arial" panose="020B0604020202020204" pitchFamily="34" charset="0"/>
                        <a:buChar char="•"/>
                      </a:pPr>
                      <a:endParaRPr lang="en-ZA" sz="2000" b="0" dirty="0">
                        <a:solidFill>
                          <a:schemeClr val="tx1"/>
                        </a:solidFill>
                      </a:endParaRPr>
                    </a:p>
                  </a:txBody>
                  <a:tcPr>
                    <a:noFill/>
                  </a:tcPr>
                </a:tc>
                <a:tc>
                  <a:txBody>
                    <a:bodyPr/>
                    <a:lstStyle/>
                    <a:p>
                      <a:pPr marL="0" indent="0" algn="ctr">
                        <a:buFont typeface="Arial" panose="020B0604020202020204" pitchFamily="34" charset="0"/>
                        <a:buNone/>
                      </a:pPr>
                      <a:r>
                        <a:rPr lang="en-ZA" sz="2000" u="sng" dirty="0">
                          <a:solidFill>
                            <a:schemeClr val="tx1"/>
                          </a:solidFill>
                        </a:rPr>
                        <a:t>Moderate Risk (2)</a:t>
                      </a:r>
                    </a:p>
                    <a:p>
                      <a:pPr marL="0" indent="0" algn="ctr">
                        <a:buFont typeface="Arial" panose="020B0604020202020204" pitchFamily="34" charset="0"/>
                        <a:buNone/>
                      </a:pPr>
                      <a:endParaRPr lang="en-ZA" sz="2000" u="sng" dirty="0">
                        <a:solidFill>
                          <a:schemeClr val="tx1"/>
                        </a:solidFill>
                      </a:endParaRPr>
                    </a:p>
                    <a:p>
                      <a:pPr marL="342900" indent="-342900" algn="l">
                        <a:buFont typeface="Arial" panose="020B0604020202020204" pitchFamily="34" charset="0"/>
                        <a:buChar char="•"/>
                      </a:pPr>
                      <a:r>
                        <a:rPr lang="en-ZA" sz="2000" b="0" u="none" dirty="0">
                          <a:solidFill>
                            <a:schemeClr val="tx1"/>
                          </a:solidFill>
                        </a:rPr>
                        <a:t>Hypothyroidism</a:t>
                      </a:r>
                    </a:p>
                    <a:p>
                      <a:pPr marL="342900" indent="-342900" algn="l">
                        <a:buFont typeface="Arial" panose="020B0604020202020204" pitchFamily="34" charset="0"/>
                        <a:buChar char="•"/>
                      </a:pPr>
                      <a:r>
                        <a:rPr lang="en-ZA" sz="2000" b="0" u="none" dirty="0">
                          <a:solidFill>
                            <a:schemeClr val="tx1"/>
                          </a:solidFill>
                        </a:rPr>
                        <a:t>F/h/o PET</a:t>
                      </a:r>
                    </a:p>
                    <a:p>
                      <a:pPr marL="342900" indent="-342900" algn="l">
                        <a:buFont typeface="Arial" panose="020B0604020202020204" pitchFamily="34" charset="0"/>
                        <a:buChar char="•"/>
                      </a:pPr>
                      <a:r>
                        <a:rPr lang="en-ZA" sz="2000" b="0" u="none" dirty="0">
                          <a:solidFill>
                            <a:schemeClr val="tx1"/>
                          </a:solidFill>
                        </a:rPr>
                        <a:t>Gestational DM</a:t>
                      </a:r>
                    </a:p>
                    <a:p>
                      <a:pPr marL="342900" indent="-342900" algn="l">
                        <a:buFont typeface="Arial" panose="020B0604020202020204" pitchFamily="34" charset="0"/>
                        <a:buChar char="•"/>
                      </a:pPr>
                      <a:r>
                        <a:rPr lang="en-ZA" sz="2000" b="0" u="none" dirty="0">
                          <a:solidFill>
                            <a:schemeClr val="tx1"/>
                          </a:solidFill>
                        </a:rPr>
                        <a:t>BMI &gt;= 35</a:t>
                      </a:r>
                    </a:p>
                    <a:p>
                      <a:pPr marL="342900" indent="-342900" algn="l">
                        <a:buFont typeface="Arial" panose="020B0604020202020204" pitchFamily="34" charset="0"/>
                        <a:buChar char="•"/>
                      </a:pPr>
                      <a:r>
                        <a:rPr lang="en-ZA" sz="2000" b="0" u="none" dirty="0">
                          <a:solidFill>
                            <a:schemeClr val="tx1"/>
                          </a:solidFill>
                        </a:rPr>
                        <a:t>Multiple pregnancy</a:t>
                      </a:r>
                    </a:p>
                    <a:p>
                      <a:pPr marL="342900" indent="-342900" algn="l">
                        <a:buFont typeface="Arial" panose="020B0604020202020204" pitchFamily="34" charset="0"/>
                        <a:buChar char="•"/>
                      </a:pPr>
                      <a:r>
                        <a:rPr lang="en-ZA" sz="2000" b="0" u="none" dirty="0">
                          <a:solidFill>
                            <a:schemeClr val="tx1"/>
                          </a:solidFill>
                        </a:rPr>
                        <a:t>Previous PET</a:t>
                      </a:r>
                    </a:p>
                    <a:p>
                      <a:pPr marL="342900" indent="-342900" algn="l">
                        <a:buFont typeface="Arial" panose="020B0604020202020204" pitchFamily="34" charset="0"/>
                        <a:buChar char="•"/>
                      </a:pPr>
                      <a:endParaRPr lang="en-ZA" sz="2000" b="0" u="none" dirty="0">
                        <a:solidFill>
                          <a:schemeClr val="tx1"/>
                        </a:solidFill>
                      </a:endParaRPr>
                    </a:p>
                  </a:txBody>
                  <a:tcPr>
                    <a:noFill/>
                  </a:tcPr>
                </a:tc>
                <a:tc>
                  <a:txBody>
                    <a:bodyPr/>
                    <a:lstStyle/>
                    <a:p>
                      <a:pPr marL="0" indent="0" algn="ctr">
                        <a:buFont typeface="Arial" panose="020B0604020202020204" pitchFamily="34" charset="0"/>
                        <a:buNone/>
                      </a:pPr>
                      <a:r>
                        <a:rPr lang="en-ZA" sz="2000" u="sng" dirty="0">
                          <a:solidFill>
                            <a:schemeClr val="tx1"/>
                          </a:solidFill>
                        </a:rPr>
                        <a:t>Low risk (1)</a:t>
                      </a:r>
                    </a:p>
                    <a:p>
                      <a:pPr marL="0" indent="0" algn="ctr">
                        <a:buFont typeface="Arial" panose="020B0604020202020204" pitchFamily="34" charset="0"/>
                        <a:buNone/>
                      </a:pPr>
                      <a:endParaRPr lang="en-ZA" sz="2000" u="sng" dirty="0">
                        <a:solidFill>
                          <a:schemeClr val="tx1"/>
                        </a:solidFill>
                      </a:endParaRPr>
                    </a:p>
                    <a:p>
                      <a:pPr marL="342900" indent="-342900" algn="l">
                        <a:buFont typeface="Arial" panose="020B0604020202020204" pitchFamily="34" charset="0"/>
                        <a:buChar char="•"/>
                      </a:pPr>
                      <a:r>
                        <a:rPr lang="en-ZA" sz="2000" b="0" u="none" dirty="0">
                          <a:solidFill>
                            <a:schemeClr val="tx1"/>
                          </a:solidFill>
                        </a:rPr>
                        <a:t>Age &gt;35</a:t>
                      </a:r>
                    </a:p>
                    <a:p>
                      <a:pPr marL="342900" indent="-342900" algn="l">
                        <a:buFont typeface="Arial" panose="020B0604020202020204" pitchFamily="34" charset="0"/>
                        <a:buChar char="•"/>
                      </a:pPr>
                      <a:r>
                        <a:rPr lang="en-ZA" sz="2000" b="0" u="none" dirty="0">
                          <a:solidFill>
                            <a:schemeClr val="tx1"/>
                          </a:solidFill>
                        </a:rPr>
                        <a:t>Age &lt;19</a:t>
                      </a:r>
                    </a:p>
                    <a:p>
                      <a:pPr marL="342900" indent="-342900" algn="l">
                        <a:buFont typeface="Arial" panose="020B0604020202020204" pitchFamily="34" charset="0"/>
                        <a:buChar char="•"/>
                      </a:pPr>
                      <a:r>
                        <a:rPr lang="en-ZA" sz="2000" b="0" u="none" dirty="0">
                          <a:solidFill>
                            <a:schemeClr val="tx1"/>
                          </a:solidFill>
                        </a:rPr>
                        <a:t>Anaemia &lt;10g%</a:t>
                      </a:r>
                    </a:p>
                    <a:p>
                      <a:pPr marL="342900" indent="-342900" algn="l">
                        <a:buFont typeface="Arial" panose="020B0604020202020204" pitchFamily="34" charset="0"/>
                        <a:buChar char="•"/>
                      </a:pPr>
                      <a:r>
                        <a:rPr lang="en-ZA" sz="2000" b="0" u="none" dirty="0">
                          <a:solidFill>
                            <a:schemeClr val="tx1"/>
                          </a:solidFill>
                        </a:rPr>
                        <a:t>BMI &gt;= 30</a:t>
                      </a:r>
                    </a:p>
                    <a:p>
                      <a:pPr marL="342900" indent="-342900" algn="l">
                        <a:buFont typeface="Arial" panose="020B0604020202020204" pitchFamily="34" charset="0"/>
                        <a:buChar char="•"/>
                      </a:pPr>
                      <a:r>
                        <a:rPr lang="en-ZA" sz="2000" b="0" u="none" dirty="0">
                          <a:solidFill>
                            <a:schemeClr val="tx1"/>
                          </a:solidFill>
                        </a:rPr>
                        <a:t>Primigravida</a:t>
                      </a:r>
                    </a:p>
                    <a:p>
                      <a:pPr marL="342900" indent="-342900" algn="l">
                        <a:buFont typeface="Arial" panose="020B0604020202020204" pitchFamily="34" charset="0"/>
                        <a:buChar char="•"/>
                      </a:pPr>
                      <a:r>
                        <a:rPr lang="en-ZA" sz="2000" b="0" u="none" dirty="0">
                          <a:solidFill>
                            <a:schemeClr val="tx1"/>
                          </a:solidFill>
                        </a:rPr>
                        <a:t>Mother SGA</a:t>
                      </a:r>
                    </a:p>
                    <a:p>
                      <a:pPr marL="342900" indent="-342900" algn="l">
                        <a:buFont typeface="Arial" panose="020B0604020202020204" pitchFamily="34" charset="0"/>
                        <a:buChar char="•"/>
                      </a:pPr>
                      <a:r>
                        <a:rPr lang="en-ZA" sz="2000" b="0" u="none" dirty="0">
                          <a:solidFill>
                            <a:schemeClr val="tx1"/>
                          </a:solidFill>
                        </a:rPr>
                        <a:t>F/h/o Cardiac disease</a:t>
                      </a:r>
                    </a:p>
                    <a:p>
                      <a:pPr marL="342900" indent="-342900" algn="l">
                        <a:buFont typeface="Arial" panose="020B0604020202020204" pitchFamily="34" charset="0"/>
                        <a:buChar char="•"/>
                      </a:pPr>
                      <a:r>
                        <a:rPr lang="en-ZA" sz="2000" b="0" u="none" dirty="0">
                          <a:solidFill>
                            <a:schemeClr val="tx1"/>
                          </a:solidFill>
                        </a:rPr>
                        <a:t>PCOS</a:t>
                      </a:r>
                    </a:p>
                    <a:p>
                      <a:pPr marL="342900" indent="-342900" algn="l">
                        <a:buFont typeface="Arial" panose="020B0604020202020204" pitchFamily="34" charset="0"/>
                        <a:buChar char="•"/>
                      </a:pPr>
                      <a:r>
                        <a:rPr lang="en-ZA" sz="2000" b="0" u="none" dirty="0">
                          <a:solidFill>
                            <a:schemeClr val="tx1"/>
                          </a:solidFill>
                        </a:rPr>
                        <a:t>Preg interval &gt; 7 years</a:t>
                      </a:r>
                    </a:p>
                    <a:p>
                      <a:pPr marL="342900" indent="-342900" algn="l">
                        <a:buFont typeface="Arial" panose="020B0604020202020204" pitchFamily="34" charset="0"/>
                        <a:buChar char="•"/>
                      </a:pPr>
                      <a:r>
                        <a:rPr lang="en-ZA" sz="2000" b="0" u="none" dirty="0">
                          <a:solidFill>
                            <a:schemeClr val="tx1"/>
                          </a:solidFill>
                        </a:rPr>
                        <a:t>IVF / ICSI Assisted preg</a:t>
                      </a:r>
                    </a:p>
                    <a:p>
                      <a:pPr marL="342900" indent="-342900" algn="l">
                        <a:buFont typeface="Arial" panose="020B0604020202020204" pitchFamily="34" charset="0"/>
                        <a:buChar char="•"/>
                      </a:pPr>
                      <a:r>
                        <a:rPr lang="en-ZA" sz="2000" b="0" u="none" dirty="0">
                          <a:solidFill>
                            <a:schemeClr val="tx1"/>
                          </a:solidFill>
                        </a:rPr>
                        <a:t>MAP &gt;= 85mmHg</a:t>
                      </a:r>
                    </a:p>
                    <a:p>
                      <a:pPr marL="342900" indent="-342900" algn="l">
                        <a:buFont typeface="Arial" panose="020B0604020202020204" pitchFamily="34" charset="0"/>
                        <a:buChar char="•"/>
                      </a:pPr>
                      <a:r>
                        <a:rPr lang="en-ZA" sz="2000" b="0" u="none" dirty="0">
                          <a:solidFill>
                            <a:schemeClr val="tx1"/>
                          </a:solidFill>
                        </a:rPr>
                        <a:t>Dyslipidaemias</a:t>
                      </a:r>
                    </a:p>
                    <a:p>
                      <a:pPr marL="342900" indent="-342900" algn="l">
                        <a:buFont typeface="Arial" panose="020B0604020202020204" pitchFamily="34" charset="0"/>
                        <a:buChar char="•"/>
                      </a:pPr>
                      <a:r>
                        <a:rPr lang="en-ZA" sz="2000" b="0" u="none" dirty="0">
                          <a:solidFill>
                            <a:schemeClr val="tx1"/>
                          </a:solidFill>
                        </a:rPr>
                        <a:t>Weight gain in preg</a:t>
                      </a:r>
                    </a:p>
                    <a:p>
                      <a:pPr marL="342900" indent="-342900" algn="l">
                        <a:buFont typeface="Arial" panose="020B0604020202020204" pitchFamily="34" charset="0"/>
                        <a:buChar char="•"/>
                      </a:pPr>
                      <a:endParaRPr lang="en-ZA" sz="2000" b="0" u="none" dirty="0">
                        <a:solidFill>
                          <a:schemeClr val="tx1"/>
                        </a:solidFill>
                      </a:endParaRPr>
                    </a:p>
                  </a:txBody>
                  <a:tcPr>
                    <a:noFill/>
                  </a:tcPr>
                </a:tc>
                <a:extLst>
                  <a:ext uri="{0D108BD9-81ED-4DB2-BD59-A6C34878D82A}">
                    <a16:rowId xmlns:a16="http://schemas.microsoft.com/office/drawing/2014/main" val="3617800792"/>
                  </a:ext>
                </a:extLst>
              </a:tr>
            </a:tbl>
          </a:graphicData>
        </a:graphic>
      </p:graphicFrame>
      <p:sp>
        <p:nvSpPr>
          <p:cNvPr id="6" name="TextBox 5">
            <a:extLst>
              <a:ext uri="{FF2B5EF4-FFF2-40B4-BE49-F238E27FC236}">
                <a16:creationId xmlns:a16="http://schemas.microsoft.com/office/drawing/2014/main" id="{A2855663-98A4-4705-88FD-937E12D771C8}"/>
              </a:ext>
            </a:extLst>
          </p:cNvPr>
          <p:cNvSpPr txBox="1"/>
          <p:nvPr/>
        </p:nvSpPr>
        <p:spPr>
          <a:xfrm>
            <a:off x="2046514" y="4608640"/>
            <a:ext cx="4746172" cy="1200329"/>
          </a:xfrm>
          <a:prstGeom prst="rect">
            <a:avLst/>
          </a:prstGeom>
          <a:noFill/>
          <a:ln>
            <a:solidFill>
              <a:schemeClr val="tx1"/>
            </a:solidFill>
          </a:ln>
        </p:spPr>
        <p:txBody>
          <a:bodyPr wrap="square" rtlCol="0">
            <a:spAutoFit/>
          </a:bodyPr>
          <a:lstStyle/>
          <a:p>
            <a:pPr algn="ctr"/>
            <a:r>
              <a:rPr lang="en-ZA" b="1" dirty="0">
                <a:solidFill>
                  <a:srgbClr val="FF0000"/>
                </a:solidFill>
                <a:latin typeface="+mn-lt"/>
              </a:rPr>
              <a:t>If score is &gt;/= 3</a:t>
            </a:r>
          </a:p>
          <a:p>
            <a:pPr algn="ctr"/>
            <a:r>
              <a:rPr lang="en-ZA" b="1" dirty="0">
                <a:solidFill>
                  <a:srgbClr val="FF0000"/>
                </a:solidFill>
                <a:latin typeface="+mn-lt"/>
              </a:rPr>
              <a:t>Start PET Prophylaxis</a:t>
            </a:r>
          </a:p>
          <a:p>
            <a:pPr algn="ctr"/>
            <a:r>
              <a:rPr lang="en-ZA" b="1" dirty="0">
                <a:solidFill>
                  <a:srgbClr val="FF0000"/>
                </a:solidFill>
                <a:latin typeface="+mn-lt"/>
              </a:rPr>
              <a:t>Aspirin 150mg/d (Ecotrin 2 nocte)</a:t>
            </a:r>
          </a:p>
        </p:txBody>
      </p:sp>
      <p:pic>
        <p:nvPicPr>
          <p:cNvPr id="9" name="Picture 8" descr="A picture containing text&#10;&#10;Description automatically generated">
            <a:extLst>
              <a:ext uri="{FF2B5EF4-FFF2-40B4-BE49-F238E27FC236}">
                <a16:creationId xmlns:a16="http://schemas.microsoft.com/office/drawing/2014/main" id="{48142AC1-2E58-4A81-A740-73011D2CB21E}"/>
              </a:ext>
            </a:extLst>
          </p:cNvPr>
          <p:cNvPicPr>
            <a:picLocks noChangeAspect="1"/>
          </p:cNvPicPr>
          <p:nvPr/>
        </p:nvPicPr>
        <p:blipFill>
          <a:blip r:embed="rId3"/>
          <a:stretch>
            <a:fillRect/>
          </a:stretch>
        </p:blipFill>
        <p:spPr>
          <a:xfrm>
            <a:off x="10969451" y="5178324"/>
            <a:ext cx="844960" cy="945136"/>
          </a:xfrm>
          <a:prstGeom prst="rect">
            <a:avLst/>
          </a:prstGeom>
        </p:spPr>
      </p:pic>
      <p:cxnSp>
        <p:nvCxnSpPr>
          <p:cNvPr id="8" name="Straight Connector 7">
            <a:extLst>
              <a:ext uri="{FF2B5EF4-FFF2-40B4-BE49-F238E27FC236}">
                <a16:creationId xmlns:a16="http://schemas.microsoft.com/office/drawing/2014/main" id="{259D3C48-07CD-4029-B2D9-62CEBC97EBC1}"/>
              </a:ext>
            </a:extLst>
          </p:cNvPr>
          <p:cNvCxnSpPr>
            <a:cxnSpLocks/>
          </p:cNvCxnSpPr>
          <p:nvPr/>
        </p:nvCxnSpPr>
        <p:spPr>
          <a:xfrm>
            <a:off x="4419600" y="1049033"/>
            <a:ext cx="0" cy="3316139"/>
          </a:xfrm>
          <a:prstGeom prst="line">
            <a:avLst/>
          </a:prstGeom>
        </p:spPr>
        <p:style>
          <a:lnRef idx="2">
            <a:schemeClr val="dk1"/>
          </a:lnRef>
          <a:fillRef idx="0">
            <a:schemeClr val="dk1"/>
          </a:fillRef>
          <a:effectRef idx="1">
            <a:schemeClr val="dk1"/>
          </a:effectRef>
          <a:fontRef idx="minor">
            <a:schemeClr val="tx1"/>
          </a:fontRef>
        </p:style>
      </p:cxnSp>
      <p:cxnSp>
        <p:nvCxnSpPr>
          <p:cNvPr id="14" name="Straight Connector 13">
            <a:extLst>
              <a:ext uri="{FF2B5EF4-FFF2-40B4-BE49-F238E27FC236}">
                <a16:creationId xmlns:a16="http://schemas.microsoft.com/office/drawing/2014/main" id="{9175CA86-D523-4E1A-BA31-6C157075C821}"/>
              </a:ext>
            </a:extLst>
          </p:cNvPr>
          <p:cNvCxnSpPr>
            <a:cxnSpLocks/>
          </p:cNvCxnSpPr>
          <p:nvPr/>
        </p:nvCxnSpPr>
        <p:spPr>
          <a:xfrm>
            <a:off x="7445829" y="1027455"/>
            <a:ext cx="0" cy="4513374"/>
          </a:xfrm>
          <a:prstGeom prst="line">
            <a:avLst/>
          </a:prstGeom>
        </p:spPr>
        <p:style>
          <a:lnRef idx="2">
            <a:schemeClr val="dk1"/>
          </a:lnRef>
          <a:fillRef idx="0">
            <a:schemeClr val="dk1"/>
          </a:fillRef>
          <a:effectRef idx="1">
            <a:schemeClr val="dk1"/>
          </a:effectRef>
          <a:fontRef idx="minor">
            <a:schemeClr val="tx1"/>
          </a:fontRef>
        </p:style>
      </p:cxnSp>
      <p:pic>
        <p:nvPicPr>
          <p:cNvPr id="3" name="Picture 2" descr="A stethoscope and a heart&#10;&#10;AI-generated content may be incorrect.">
            <a:extLst>
              <a:ext uri="{FF2B5EF4-FFF2-40B4-BE49-F238E27FC236}">
                <a16:creationId xmlns:a16="http://schemas.microsoft.com/office/drawing/2014/main" id="{DDDA5024-4312-0A1D-F778-4B4F8C9C8EA9}"/>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4" name="Picture 3" descr="A baby in a womb&#10;&#10;AI-generated content may be incorrect.">
            <a:extLst>
              <a:ext uri="{FF2B5EF4-FFF2-40B4-BE49-F238E27FC236}">
                <a16:creationId xmlns:a16="http://schemas.microsoft.com/office/drawing/2014/main" id="{CB090FAA-4A1B-5B76-822C-666BED73BEFD}"/>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7" name="Picture 6">
            <a:extLst>
              <a:ext uri="{FF2B5EF4-FFF2-40B4-BE49-F238E27FC236}">
                <a16:creationId xmlns:a16="http://schemas.microsoft.com/office/drawing/2014/main" id="{D6955456-EF7B-6DD4-5CFC-94FBAA331714}"/>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223631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6"/>
                                        </p:tgtEl>
                                        <p:attrNameLst>
                                          <p:attrName>ppt_w</p:attrName>
                                        </p:attrNameLst>
                                      </p:cBhvr>
                                      <p:tavLst>
                                        <p:tav tm="0">
                                          <p:val>
                                            <p:strVal val="#ppt_w*.05"/>
                                          </p:val>
                                        </p:tav>
                                        <p:tav tm="100000">
                                          <p:val>
                                            <p:strVal val="#ppt_w"/>
                                          </p:val>
                                        </p:tav>
                                      </p:tavLst>
                                    </p:anim>
                                    <p:anim calcmode="lin" valueType="num">
                                      <p:cBhvr>
                                        <p:cTn id="10" dur="2000" fill="hold"/>
                                        <p:tgtEl>
                                          <p:spTgt spid="6"/>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6"/>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D5A43-8190-478E-D676-2E3E1F4617F4}"/>
              </a:ext>
            </a:extLst>
          </p:cNvPr>
          <p:cNvSpPr>
            <a:spLocks noGrp="1"/>
          </p:cNvSpPr>
          <p:nvPr>
            <p:ph type="title"/>
          </p:nvPr>
        </p:nvSpPr>
        <p:spPr>
          <a:xfrm>
            <a:off x="1960880" y="0"/>
            <a:ext cx="8260080" cy="944880"/>
          </a:xfrm>
        </p:spPr>
        <p:txBody>
          <a:bodyPr>
            <a:normAutofit/>
          </a:bodyPr>
          <a:lstStyle/>
          <a:p>
            <a:r>
              <a:rPr lang="en-ZA" sz="4000" b="1" dirty="0">
                <a:solidFill>
                  <a:srgbClr val="FF0000"/>
                </a:solidFill>
                <a:effectLst>
                  <a:outerShdw blurRad="38100" dist="38100" dir="2700000" algn="tl">
                    <a:srgbClr val="000000">
                      <a:alpha val="43137"/>
                    </a:srgbClr>
                  </a:outerShdw>
                </a:effectLst>
              </a:rPr>
              <a:t>FMF Recommendation / Conclusion:</a:t>
            </a:r>
          </a:p>
        </p:txBody>
      </p:sp>
      <p:sp>
        <p:nvSpPr>
          <p:cNvPr id="3" name="Content Placeholder 2">
            <a:extLst>
              <a:ext uri="{FF2B5EF4-FFF2-40B4-BE49-F238E27FC236}">
                <a16:creationId xmlns:a16="http://schemas.microsoft.com/office/drawing/2014/main" id="{6ED0D11B-C3FE-AA6D-8186-00E7950CD37C}"/>
              </a:ext>
            </a:extLst>
          </p:cNvPr>
          <p:cNvSpPr>
            <a:spLocks noGrp="1"/>
          </p:cNvSpPr>
          <p:nvPr>
            <p:ph idx="1"/>
          </p:nvPr>
        </p:nvSpPr>
        <p:spPr>
          <a:xfrm>
            <a:off x="1524000" y="833120"/>
            <a:ext cx="8849360" cy="5740400"/>
          </a:xfrm>
        </p:spPr>
        <p:txBody>
          <a:bodyPr>
            <a:normAutofit/>
          </a:bodyPr>
          <a:lstStyle/>
          <a:p>
            <a:r>
              <a:rPr lang="en-ZA" sz="2600" dirty="0"/>
              <a:t>Preeclampsia is a severe pregnancy complication, with high long-term morbidity for mother and child, and has a high incidence of about 2-5% in South Africa</a:t>
            </a:r>
          </a:p>
          <a:p>
            <a:r>
              <a:rPr lang="en-ZA" sz="2600" dirty="0"/>
              <a:t>Prediction &amp; prevention of most early-onset PE is possible today</a:t>
            </a:r>
          </a:p>
          <a:p>
            <a:r>
              <a:rPr lang="en-ZA" sz="2600" dirty="0"/>
              <a:t>PE screening should be offered to all pregnant women. </a:t>
            </a:r>
          </a:p>
          <a:p>
            <a:r>
              <a:rPr lang="en-ZA" sz="2600" dirty="0"/>
              <a:t>The most efficient method of prediction (screening) is the combined 1st trimester screening algorithm for PE developed by the FMF. </a:t>
            </a:r>
          </a:p>
          <a:p>
            <a:r>
              <a:rPr lang="en-ZA" sz="2600" dirty="0"/>
              <a:t>With such screening 75% of all pregnant women at increased risk for preeclampsia can be identified &amp; preterm PE can be prevented in about 2/3 of these women. </a:t>
            </a:r>
          </a:p>
          <a:p>
            <a:r>
              <a:rPr lang="en-ZA" sz="2600" dirty="0"/>
              <a:t>Aspirin can help 91% of PE mothers</a:t>
            </a:r>
          </a:p>
        </p:txBody>
      </p:sp>
      <p:sp>
        <p:nvSpPr>
          <p:cNvPr id="5" name="Slide Number Placeholder 4">
            <a:extLst>
              <a:ext uri="{FF2B5EF4-FFF2-40B4-BE49-F238E27FC236}">
                <a16:creationId xmlns:a16="http://schemas.microsoft.com/office/drawing/2014/main" id="{FE1DF9C8-27E0-E376-1C4E-7FAF49B8B61D}"/>
              </a:ext>
            </a:extLst>
          </p:cNvPr>
          <p:cNvSpPr>
            <a:spLocks noGrp="1"/>
          </p:cNvSpPr>
          <p:nvPr>
            <p:ph type="sldNum" sz="quarter" idx="12"/>
          </p:nvPr>
        </p:nvSpPr>
        <p:spPr/>
        <p:txBody>
          <a:bodyPr/>
          <a:lstStyle/>
          <a:p>
            <a:fld id="{459F9546-D2A2-EF4C-A994-763A78C4CECC}" type="slidenum">
              <a:rPr lang="en-US" smtClean="0"/>
              <a:pPr/>
              <a:t>31</a:t>
            </a:fld>
            <a:endParaRPr lang="en-US" dirty="0"/>
          </a:p>
        </p:txBody>
      </p:sp>
      <p:pic>
        <p:nvPicPr>
          <p:cNvPr id="4" name="Picture 3">
            <a:extLst>
              <a:ext uri="{FF2B5EF4-FFF2-40B4-BE49-F238E27FC236}">
                <a16:creationId xmlns:a16="http://schemas.microsoft.com/office/drawing/2014/main" id="{25520430-EA9E-A63F-860F-505DD384A4D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125200" y="5105400"/>
            <a:ext cx="807720" cy="904240"/>
          </a:xfrm>
          <a:prstGeom prst="rect">
            <a:avLst/>
          </a:prstGeom>
          <a:noFill/>
          <a:ln>
            <a:noFill/>
          </a:ln>
        </p:spPr>
      </p:pic>
      <p:pic>
        <p:nvPicPr>
          <p:cNvPr id="6" name="Picture 5" descr="A stethoscope and a heart&#10;&#10;AI-generated content may be incorrect.">
            <a:extLst>
              <a:ext uri="{FF2B5EF4-FFF2-40B4-BE49-F238E27FC236}">
                <a16:creationId xmlns:a16="http://schemas.microsoft.com/office/drawing/2014/main" id="{4F76EAC8-A886-4F70-0769-B6A62C89A6A7}"/>
              </a:ext>
            </a:extLst>
          </p:cNvPr>
          <p:cNvPicPr>
            <a:picLocks noChangeAspect="1"/>
          </p:cNvPicPr>
          <p:nvPr/>
        </p:nvPicPr>
        <p:blipFill>
          <a:blip r:embed="rId3"/>
          <a:stretch>
            <a:fillRect/>
          </a:stretch>
        </p:blipFill>
        <p:spPr>
          <a:xfrm>
            <a:off x="-76200" y="4944900"/>
            <a:ext cx="1752600" cy="1712162"/>
          </a:xfrm>
          <a:prstGeom prst="rect">
            <a:avLst/>
          </a:prstGeom>
        </p:spPr>
      </p:pic>
      <p:pic>
        <p:nvPicPr>
          <p:cNvPr id="7" name="Picture 6" descr="A baby in a womb&#10;&#10;AI-generated content may be incorrect.">
            <a:extLst>
              <a:ext uri="{FF2B5EF4-FFF2-40B4-BE49-F238E27FC236}">
                <a16:creationId xmlns:a16="http://schemas.microsoft.com/office/drawing/2014/main" id="{4D021776-11DC-7A12-0F63-D6F97B4DC1A2}"/>
              </a:ext>
            </a:extLst>
          </p:cNvPr>
          <p:cNvPicPr>
            <a:picLocks noChangeAspect="1"/>
          </p:cNvPicPr>
          <p:nvPr/>
        </p:nvPicPr>
        <p:blipFill>
          <a:blip r:embed="rId4"/>
          <a:stretch>
            <a:fillRect/>
          </a:stretch>
        </p:blipFill>
        <p:spPr>
          <a:xfrm>
            <a:off x="10287000" y="476250"/>
            <a:ext cx="2378836" cy="2378836"/>
          </a:xfrm>
          <a:prstGeom prst="rect">
            <a:avLst/>
          </a:prstGeom>
        </p:spPr>
      </p:pic>
      <p:pic>
        <p:nvPicPr>
          <p:cNvPr id="8" name="Picture 7">
            <a:extLst>
              <a:ext uri="{FF2B5EF4-FFF2-40B4-BE49-F238E27FC236}">
                <a16:creationId xmlns:a16="http://schemas.microsoft.com/office/drawing/2014/main" id="{A716AE07-DB98-98DF-104D-2CD144CAEA2F}"/>
              </a:ext>
            </a:extLst>
          </p:cNvPr>
          <p:cNvPicPr>
            <a:picLocks noChangeAspect="1"/>
          </p:cNvPicPr>
          <p:nvPr/>
        </p:nvPicPr>
        <p:blipFill>
          <a:blip r:embed="rId5"/>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20620175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0257D-826A-82FF-6843-C64F2E98B875}"/>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AA88DD33-64D9-208C-5576-B35D1BBA9963}"/>
              </a:ext>
            </a:extLst>
          </p:cNvPr>
          <p:cNvSpPr>
            <a:spLocks noGrp="1" noChangeArrowheads="1"/>
          </p:cNvSpPr>
          <p:nvPr>
            <p:ph type="ctrTitle"/>
          </p:nvPr>
        </p:nvSpPr>
        <p:spPr>
          <a:xfrm>
            <a:off x="2209800" y="2692400"/>
            <a:ext cx="7772400" cy="1473200"/>
          </a:xfrm>
        </p:spPr>
        <p:txBody>
          <a:bodyPr>
            <a:normAutofit/>
          </a:bodyPr>
          <a:lstStyle/>
          <a:p>
            <a:br>
              <a:rPr lang="en-US" b="1" dirty="0">
                <a:solidFill>
                  <a:srgbClr val="FF0000"/>
                </a:solidFill>
                <a:effectLst>
                  <a:outerShdw blurRad="38100" dist="38100" dir="2700000" algn="tl">
                    <a:srgbClr val="000000">
                      <a:alpha val="43137"/>
                    </a:srgbClr>
                  </a:outerShdw>
                </a:effectLst>
              </a:rPr>
            </a:br>
            <a:r>
              <a:rPr lang="en-US" sz="3600" b="1" dirty="0">
                <a:solidFill>
                  <a:srgbClr val="FF0000"/>
                </a:solidFill>
                <a:effectLst>
                  <a:outerShdw blurRad="38100" dist="38100" dir="2700000" algn="tl">
                    <a:srgbClr val="000000">
                      <a:alpha val="43137"/>
                    </a:srgbClr>
                  </a:outerShdw>
                </a:effectLst>
              </a:rPr>
              <a:t>Pre-existing Disease Management</a:t>
            </a:r>
            <a:endParaRPr lang="en-US" b="1" dirty="0">
              <a:solidFill>
                <a:srgbClr val="FF0000"/>
              </a:solidFill>
              <a:effectLst>
                <a:outerShdw blurRad="38100" dist="38100" dir="2700000" algn="tl">
                  <a:srgbClr val="000000">
                    <a:alpha val="43137"/>
                  </a:srgbClr>
                </a:outerShdw>
              </a:effectLst>
            </a:endParaRPr>
          </a:p>
        </p:txBody>
      </p:sp>
      <p:pic>
        <p:nvPicPr>
          <p:cNvPr id="7" name="Picture 6">
            <a:extLst>
              <a:ext uri="{FF2B5EF4-FFF2-40B4-BE49-F238E27FC236}">
                <a16:creationId xmlns:a16="http://schemas.microsoft.com/office/drawing/2014/main" id="{913149F9-219E-0AF0-192B-72F08503938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677400" y="4343400"/>
            <a:ext cx="1832405" cy="1935808"/>
          </a:xfrm>
          <a:prstGeom prst="rect">
            <a:avLst/>
          </a:prstGeom>
          <a:noFill/>
          <a:ln>
            <a:noFill/>
          </a:ln>
        </p:spPr>
      </p:pic>
      <p:pic>
        <p:nvPicPr>
          <p:cNvPr id="2" name="Picture 1" descr="A stethoscope and a heart&#10;&#10;AI-generated content may be incorrect.">
            <a:extLst>
              <a:ext uri="{FF2B5EF4-FFF2-40B4-BE49-F238E27FC236}">
                <a16:creationId xmlns:a16="http://schemas.microsoft.com/office/drawing/2014/main" id="{F66C4489-993E-3724-98E0-5C353E8F0F5B}"/>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3" name="Picture 2" descr="A baby in a womb&#10;&#10;AI-generated content may be incorrect.">
            <a:extLst>
              <a:ext uri="{FF2B5EF4-FFF2-40B4-BE49-F238E27FC236}">
                <a16:creationId xmlns:a16="http://schemas.microsoft.com/office/drawing/2014/main" id="{00052235-C3D8-1116-273E-EC1D187E5CBE}"/>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4" name="Picture 3">
            <a:extLst>
              <a:ext uri="{FF2B5EF4-FFF2-40B4-BE49-F238E27FC236}">
                <a16:creationId xmlns:a16="http://schemas.microsoft.com/office/drawing/2014/main" id="{E0BC0BB1-3684-AD26-307F-5CCE34F73549}"/>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21540021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254507"/>
            <a:ext cx="7772400" cy="573616"/>
          </a:xfrm>
        </p:spPr>
        <p:txBody>
          <a:bodyPr>
            <a:normAutofit fontScale="90000"/>
          </a:bodyPr>
          <a:lstStyle/>
          <a:p>
            <a:pPr>
              <a:defRPr/>
            </a:pPr>
            <a:r>
              <a:rPr lang="en-US" sz="3600" b="1" dirty="0">
                <a:solidFill>
                  <a:srgbClr val="FF0000"/>
                </a:solidFill>
              </a:rPr>
              <a:t>Hypertension</a:t>
            </a:r>
            <a:endParaRPr lang="en-US" sz="4000" b="1" dirty="0">
              <a:solidFill>
                <a:srgbClr val="FF0000"/>
              </a:solidFill>
            </a:endParaRPr>
          </a:p>
        </p:txBody>
      </p:sp>
      <p:sp>
        <p:nvSpPr>
          <p:cNvPr id="131075" name="Rectangle 3"/>
          <p:cNvSpPr>
            <a:spLocks noGrp="1" noChangeArrowheads="1"/>
          </p:cNvSpPr>
          <p:nvPr>
            <p:ph idx="1"/>
          </p:nvPr>
        </p:nvSpPr>
        <p:spPr>
          <a:xfrm>
            <a:off x="2928592" y="1143000"/>
            <a:ext cx="1389408" cy="441953"/>
          </a:xfrm>
        </p:spPr>
        <p:txBody>
          <a:bodyPr>
            <a:normAutofit fontScale="92500" lnSpcReduction="20000"/>
          </a:bodyPr>
          <a:lstStyle/>
          <a:p>
            <a:pPr marL="0" indent="0">
              <a:buNone/>
            </a:pPr>
            <a:r>
              <a:rPr lang="en-ZA" sz="2800" dirty="0"/>
              <a:t>Source:</a:t>
            </a:r>
          </a:p>
          <a:p>
            <a:pPr>
              <a:lnSpc>
                <a:spcPct val="80000"/>
              </a:lnSpc>
              <a:buNone/>
              <a:defRPr/>
            </a:pPr>
            <a:endParaRPr lang="en-US" dirty="0"/>
          </a:p>
        </p:txBody>
      </p:sp>
      <p:sp>
        <p:nvSpPr>
          <p:cNvPr id="2" name="Slide Number Placeholder 1">
            <a:extLst>
              <a:ext uri="{FF2B5EF4-FFF2-40B4-BE49-F238E27FC236}">
                <a16:creationId xmlns:a16="http://schemas.microsoft.com/office/drawing/2014/main" id="{294D4D12-E66B-1612-1B84-A9ED2ECF9FF8}"/>
              </a:ext>
            </a:extLst>
          </p:cNvPr>
          <p:cNvSpPr>
            <a:spLocks noGrp="1"/>
          </p:cNvSpPr>
          <p:nvPr>
            <p:ph type="sldNum" sz="quarter" idx="12"/>
          </p:nvPr>
        </p:nvSpPr>
        <p:spPr/>
        <p:txBody>
          <a:bodyPr/>
          <a:lstStyle/>
          <a:p>
            <a:fld id="{459F9546-D2A2-EF4C-A994-763A78C4CECC}" type="slidenum">
              <a:rPr lang="en-US" smtClean="0"/>
              <a:pPr/>
              <a:t>33</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49000" y="5029200"/>
            <a:ext cx="807720" cy="904240"/>
          </a:xfrm>
          <a:prstGeom prst="rect">
            <a:avLst/>
          </a:prstGeom>
          <a:noFill/>
          <a:ln>
            <a:noFill/>
          </a:ln>
        </p:spPr>
      </p:pic>
      <p:pic>
        <p:nvPicPr>
          <p:cNvPr id="3" name="Picture 2">
            <a:extLst>
              <a:ext uri="{FF2B5EF4-FFF2-40B4-BE49-F238E27FC236}">
                <a16:creationId xmlns:a16="http://schemas.microsoft.com/office/drawing/2014/main" id="{10ECD817-4FCA-4183-B962-431DC63F7DF5}"/>
              </a:ext>
            </a:extLst>
          </p:cNvPr>
          <p:cNvPicPr>
            <a:picLocks noChangeAspect="1"/>
          </p:cNvPicPr>
          <p:nvPr/>
        </p:nvPicPr>
        <p:blipFill>
          <a:blip r:embed="rId4"/>
          <a:stretch>
            <a:fillRect/>
          </a:stretch>
        </p:blipFill>
        <p:spPr>
          <a:xfrm>
            <a:off x="3009892" y="1499336"/>
            <a:ext cx="6784923" cy="5157726"/>
          </a:xfrm>
          <a:prstGeom prst="rect">
            <a:avLst/>
          </a:prstGeom>
        </p:spPr>
      </p:pic>
      <p:pic>
        <p:nvPicPr>
          <p:cNvPr id="5" name="Picture 4" descr="A stethoscope and a heart&#10;&#10;AI-generated content may be incorrect.">
            <a:extLst>
              <a:ext uri="{FF2B5EF4-FFF2-40B4-BE49-F238E27FC236}">
                <a16:creationId xmlns:a16="http://schemas.microsoft.com/office/drawing/2014/main" id="{5A44E397-ACF6-2F06-983B-437F9706DD6E}"/>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6" name="Picture 5" descr="A baby in a womb&#10;&#10;AI-generated content may be incorrect.">
            <a:extLst>
              <a:ext uri="{FF2B5EF4-FFF2-40B4-BE49-F238E27FC236}">
                <a16:creationId xmlns:a16="http://schemas.microsoft.com/office/drawing/2014/main" id="{F7142A91-A4D9-9B64-0B98-F7603BDCC39D}"/>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7" name="Picture 6">
            <a:extLst>
              <a:ext uri="{FF2B5EF4-FFF2-40B4-BE49-F238E27FC236}">
                <a16:creationId xmlns:a16="http://schemas.microsoft.com/office/drawing/2014/main" id="{42A69E97-4649-FDC1-7FEB-0A54FB8E44AB}"/>
              </a:ext>
            </a:extLst>
          </p:cNvPr>
          <p:cNvPicPr>
            <a:picLocks noChangeAspect="1"/>
          </p:cNvPicPr>
          <p:nvPr/>
        </p:nvPicPr>
        <p:blipFill>
          <a:blip r:embed="rId7"/>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29838690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617766"/>
            <a:ext cx="7772400" cy="111578"/>
          </a:xfrm>
        </p:spPr>
        <p:txBody>
          <a:bodyPr>
            <a:normAutofit fontScale="90000"/>
          </a:bodyPr>
          <a:lstStyle/>
          <a:p>
            <a:pPr>
              <a:defRPr/>
            </a:pPr>
            <a:endParaRPr lang="en-US" sz="4000" b="1" dirty="0">
              <a:solidFill>
                <a:srgbClr val="FF0000"/>
              </a:solidFill>
            </a:endParaRPr>
          </a:p>
        </p:txBody>
      </p:sp>
      <p:sp>
        <p:nvSpPr>
          <p:cNvPr id="131075" name="Rectangle 3"/>
          <p:cNvSpPr>
            <a:spLocks noGrp="1" noChangeArrowheads="1"/>
          </p:cNvSpPr>
          <p:nvPr>
            <p:ph idx="1"/>
          </p:nvPr>
        </p:nvSpPr>
        <p:spPr>
          <a:xfrm>
            <a:off x="1855596" y="1248698"/>
            <a:ext cx="8460712" cy="5133053"/>
          </a:xfrm>
        </p:spPr>
        <p:txBody>
          <a:bodyPr/>
          <a:lstStyle/>
          <a:p>
            <a:pPr marL="0" indent="0">
              <a:buNone/>
            </a:pPr>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6EEFE845-41ED-7C75-EDC1-545A481AC93A}"/>
              </a:ext>
            </a:extLst>
          </p:cNvPr>
          <p:cNvSpPr>
            <a:spLocks noGrp="1"/>
          </p:cNvSpPr>
          <p:nvPr>
            <p:ph type="sldNum" sz="quarter" idx="12"/>
          </p:nvPr>
        </p:nvSpPr>
        <p:spPr/>
        <p:txBody>
          <a:bodyPr/>
          <a:lstStyle/>
          <a:p>
            <a:fld id="{459F9546-D2A2-EF4C-A994-763A78C4CECC}" type="slidenum">
              <a:rPr lang="en-US" smtClean="0"/>
              <a:pPr/>
              <a:t>34</a:t>
            </a:fld>
            <a:endParaRPr lang="en-US" dirty="0"/>
          </a:p>
        </p:txBody>
      </p:sp>
      <p:pic>
        <p:nvPicPr>
          <p:cNvPr id="6" name="Picture 5">
            <a:extLst>
              <a:ext uri="{FF2B5EF4-FFF2-40B4-BE49-F238E27FC236}">
                <a16:creationId xmlns:a16="http://schemas.microsoft.com/office/drawing/2014/main" id="{9728CD7D-7900-46C9-845C-5746F6919484}"/>
              </a:ext>
            </a:extLst>
          </p:cNvPr>
          <p:cNvPicPr>
            <a:picLocks noChangeAspect="1"/>
          </p:cNvPicPr>
          <p:nvPr/>
        </p:nvPicPr>
        <p:blipFill>
          <a:blip r:embed="rId3"/>
          <a:srcRect r="2132"/>
          <a:stretch>
            <a:fillRect/>
          </a:stretch>
        </p:blipFill>
        <p:spPr>
          <a:xfrm>
            <a:off x="1645837" y="66040"/>
            <a:ext cx="8880231" cy="6791960"/>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C24DC8FB-CF95-43EF-A49F-5A831DEE65CB}"/>
              </a:ext>
            </a:extLst>
          </p:cNvPr>
          <p:cNvPicPr>
            <a:picLocks noChangeAspect="1"/>
          </p:cNvPicPr>
          <p:nvPr/>
        </p:nvPicPr>
        <p:blipFill>
          <a:blip r:embed="rId4"/>
          <a:stretch>
            <a:fillRect/>
          </a:stretch>
        </p:blipFill>
        <p:spPr>
          <a:xfrm>
            <a:off x="10855120" y="5105400"/>
            <a:ext cx="844960" cy="945136"/>
          </a:xfrm>
          <a:prstGeom prst="rect">
            <a:avLst/>
          </a:prstGeom>
        </p:spPr>
      </p:pic>
      <p:pic>
        <p:nvPicPr>
          <p:cNvPr id="3" name="Picture 2" descr="A stethoscope and a heart&#10;&#10;AI-generated content may be incorrect.">
            <a:extLst>
              <a:ext uri="{FF2B5EF4-FFF2-40B4-BE49-F238E27FC236}">
                <a16:creationId xmlns:a16="http://schemas.microsoft.com/office/drawing/2014/main" id="{7C77E21F-6380-2BDD-4D61-095E77CBF12F}"/>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4" name="Picture 3" descr="A baby in a womb&#10;&#10;AI-generated content may be incorrect.">
            <a:extLst>
              <a:ext uri="{FF2B5EF4-FFF2-40B4-BE49-F238E27FC236}">
                <a16:creationId xmlns:a16="http://schemas.microsoft.com/office/drawing/2014/main" id="{7FACB2B9-C6F6-30B6-40EC-F5BA839EEBC5}"/>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5" name="Picture 4">
            <a:extLst>
              <a:ext uri="{FF2B5EF4-FFF2-40B4-BE49-F238E27FC236}">
                <a16:creationId xmlns:a16="http://schemas.microsoft.com/office/drawing/2014/main" id="{C6311288-C86E-9917-3CA8-CA838851D978}"/>
              </a:ext>
            </a:extLst>
          </p:cNvPr>
          <p:cNvPicPr>
            <a:picLocks noChangeAspect="1"/>
          </p:cNvPicPr>
          <p:nvPr/>
        </p:nvPicPr>
        <p:blipFill>
          <a:blip r:embed="rId7"/>
          <a:stretch>
            <a:fillRect/>
          </a:stretch>
        </p:blipFill>
        <p:spPr>
          <a:xfrm rot="597959">
            <a:off x="-566419" y="-191659"/>
            <a:ext cx="2246532" cy="2223840"/>
          </a:xfrm>
          <a:prstGeom prst="rect">
            <a:avLst/>
          </a:prstGeom>
        </p:spPr>
      </p:pic>
    </p:spTree>
    <p:extLst>
      <p:ext uri="{BB962C8B-B14F-4D97-AF65-F5344CB8AC3E}">
        <p14:creationId xmlns:p14="http://schemas.microsoft.com/office/powerpoint/2010/main" val="38573057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199752" y="205015"/>
            <a:ext cx="7772400" cy="407796"/>
          </a:xfrm>
        </p:spPr>
        <p:txBody>
          <a:bodyPr>
            <a:normAutofit fontScale="90000"/>
          </a:bodyPr>
          <a:lstStyle/>
          <a:p>
            <a:pPr>
              <a:defRPr/>
            </a:pPr>
            <a:r>
              <a:rPr lang="en-US" sz="3600" b="1" dirty="0">
                <a:solidFill>
                  <a:srgbClr val="FF0000"/>
                </a:solidFill>
              </a:rPr>
              <a:t>Hpt drugs safe in Pregnancy</a:t>
            </a:r>
            <a:endParaRPr lang="en-US" sz="4000" b="1" dirty="0">
              <a:solidFill>
                <a:srgbClr val="FF0000"/>
              </a:solidFill>
            </a:endParaRPr>
          </a:p>
        </p:txBody>
      </p:sp>
      <p:sp>
        <p:nvSpPr>
          <p:cNvPr id="131075" name="Rectangle 3"/>
          <p:cNvSpPr>
            <a:spLocks noGrp="1" noChangeArrowheads="1"/>
          </p:cNvSpPr>
          <p:nvPr>
            <p:ph idx="1"/>
          </p:nvPr>
        </p:nvSpPr>
        <p:spPr>
          <a:xfrm>
            <a:off x="1865644" y="903515"/>
            <a:ext cx="8460712" cy="6183085"/>
          </a:xfrm>
        </p:spPr>
        <p:txBody>
          <a:bodyPr>
            <a:normAutofit fontScale="92500" lnSpcReduction="20000"/>
          </a:bodyPr>
          <a:lstStyle/>
          <a:p>
            <a:pPr lvl="0"/>
            <a:r>
              <a:rPr lang="en-ZA" sz="2800" dirty="0"/>
              <a:t>Methyldopa</a:t>
            </a:r>
          </a:p>
          <a:p>
            <a:pPr lvl="1"/>
            <a:r>
              <a:rPr lang="en-ZA" sz="2400" dirty="0"/>
              <a:t>Most tested 0.5-2g / d in 2-3 divided doses</a:t>
            </a:r>
          </a:p>
          <a:p>
            <a:pPr lvl="1"/>
            <a:r>
              <a:rPr lang="en-ZA" sz="2400" dirty="0"/>
              <a:t>Discontinue post partum due to depression</a:t>
            </a:r>
          </a:p>
          <a:p>
            <a:pPr lvl="0"/>
            <a:r>
              <a:rPr lang="en-ZA" sz="2800" dirty="0"/>
              <a:t>Labetalol</a:t>
            </a:r>
          </a:p>
          <a:p>
            <a:pPr lvl="1"/>
            <a:r>
              <a:rPr lang="en-ZA" sz="2400" dirty="0"/>
              <a:t>200-1200 mg/d in 2 divided doses</a:t>
            </a:r>
          </a:p>
          <a:p>
            <a:pPr lvl="1"/>
            <a:r>
              <a:rPr lang="en-ZA" sz="2400" dirty="0"/>
              <a:t>Preferred if baseline pulse &gt; 100/mt</a:t>
            </a:r>
          </a:p>
          <a:p>
            <a:pPr lvl="1"/>
            <a:r>
              <a:rPr lang="en-ZA" sz="2400" dirty="0"/>
              <a:t>C/I in Asthma, CCF, DM, &amp; Bradycardia</a:t>
            </a:r>
          </a:p>
          <a:p>
            <a:pPr lvl="0"/>
            <a:r>
              <a:rPr lang="en-ZA" sz="2800" dirty="0"/>
              <a:t>Long acting Nifedipine</a:t>
            </a:r>
          </a:p>
          <a:p>
            <a:pPr lvl="1"/>
            <a:r>
              <a:rPr lang="en-ZA" sz="2400" dirty="0"/>
              <a:t>20-120 mg/d of slow release drug in 1-2 divided doses</a:t>
            </a:r>
          </a:p>
          <a:p>
            <a:pPr lvl="1"/>
            <a:r>
              <a:rPr lang="en-ZA" sz="2400" dirty="0"/>
              <a:t>S/E Tachycardia, palpitations, headaches, facial flushing</a:t>
            </a:r>
          </a:p>
          <a:p>
            <a:pPr lvl="1"/>
            <a:r>
              <a:rPr lang="en-ZA" sz="2400" dirty="0"/>
              <a:t>Never sub-lingual</a:t>
            </a:r>
          </a:p>
          <a:p>
            <a:pPr lvl="0"/>
            <a:r>
              <a:rPr lang="en-ZA" sz="2800" dirty="0"/>
              <a:t>Hydralazine</a:t>
            </a:r>
          </a:p>
          <a:p>
            <a:pPr lvl="1"/>
            <a:r>
              <a:rPr lang="en-ZA" sz="2400" dirty="0">
                <a:solidFill>
                  <a:srgbClr val="2A2A2A"/>
                </a:solidFill>
              </a:rPr>
              <a:t>Initial: 10 mg PO q6hr for 2-4 days; may increase gradually </a:t>
            </a:r>
          </a:p>
          <a:p>
            <a:pPr lvl="1"/>
            <a:r>
              <a:rPr lang="en-ZA" sz="2400" dirty="0">
                <a:solidFill>
                  <a:srgbClr val="2A2A2A"/>
                </a:solidFill>
              </a:rPr>
              <a:t>by 10-25 mg/dose every 2-5 days up to 50 mg PO q6hr</a:t>
            </a:r>
          </a:p>
          <a:p>
            <a:r>
              <a:rPr lang="en-ZA" sz="2800" dirty="0">
                <a:solidFill>
                  <a:srgbClr val="2A2A2A"/>
                </a:solidFill>
              </a:rPr>
              <a:t>Amlodipine </a:t>
            </a:r>
          </a:p>
          <a:p>
            <a:pPr lvl="1"/>
            <a:r>
              <a:rPr lang="en-ZA" sz="2400" dirty="0">
                <a:solidFill>
                  <a:srgbClr val="2A2A2A"/>
                </a:solidFill>
              </a:rPr>
              <a:t>5-20 mg/d – Data just out and now also recommended </a:t>
            </a:r>
          </a:p>
          <a:p>
            <a:endParaRPr lang="en-ZA" sz="2400" dirty="0"/>
          </a:p>
          <a:p>
            <a:pPr>
              <a:lnSpc>
                <a:spcPct val="80000"/>
              </a:lnSpc>
              <a:buNone/>
              <a:defRPr/>
            </a:pPr>
            <a:endParaRPr lang="en-US" sz="2400" dirty="0"/>
          </a:p>
        </p:txBody>
      </p:sp>
      <p:sp>
        <p:nvSpPr>
          <p:cNvPr id="2" name="Slide Number Placeholder 1">
            <a:extLst>
              <a:ext uri="{FF2B5EF4-FFF2-40B4-BE49-F238E27FC236}">
                <a16:creationId xmlns:a16="http://schemas.microsoft.com/office/drawing/2014/main" id="{9E89A790-6AE0-6774-E9F7-42A8C56F1230}"/>
              </a:ext>
            </a:extLst>
          </p:cNvPr>
          <p:cNvSpPr>
            <a:spLocks noGrp="1"/>
          </p:cNvSpPr>
          <p:nvPr>
            <p:ph type="sldNum" sz="quarter" idx="12"/>
          </p:nvPr>
        </p:nvSpPr>
        <p:spPr/>
        <p:txBody>
          <a:bodyPr/>
          <a:lstStyle/>
          <a:p>
            <a:fld id="{459F9546-D2A2-EF4C-A994-763A78C4CECC}" type="slidenum">
              <a:rPr lang="en-US" smtClean="0"/>
              <a:pPr/>
              <a:t>35</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744200" y="5253863"/>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FCB531A0-4A77-23FD-FA99-7368BC83206C}"/>
              </a:ext>
            </a:extLst>
          </p:cNvPr>
          <p:cNvPicPr>
            <a:picLocks noChangeAspect="1"/>
          </p:cNvPicPr>
          <p:nvPr/>
        </p:nvPicPr>
        <p:blipFill>
          <a:blip r:embed="rId4"/>
          <a:stretch>
            <a:fillRect/>
          </a:stretch>
        </p:blipFill>
        <p:spPr>
          <a:xfrm>
            <a:off x="-76200" y="4993438"/>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04587998-3E40-47B4-1CD4-0B0F21A2217F}"/>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A198D56F-51EC-4071-EFFA-E007F2B24F9E}"/>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2623530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199752" y="395611"/>
            <a:ext cx="7772400" cy="407796"/>
          </a:xfrm>
        </p:spPr>
        <p:txBody>
          <a:bodyPr>
            <a:normAutofit fontScale="90000"/>
          </a:bodyPr>
          <a:lstStyle/>
          <a:p>
            <a:pPr>
              <a:defRPr/>
            </a:pPr>
            <a:r>
              <a:rPr lang="en-US" sz="3600" b="1" dirty="0">
                <a:solidFill>
                  <a:srgbClr val="FF0000"/>
                </a:solidFill>
              </a:rPr>
              <a:t>Drugs C/I in Pregnancy</a:t>
            </a:r>
            <a:endParaRPr lang="en-US" sz="4000" b="1" dirty="0">
              <a:solidFill>
                <a:srgbClr val="FF0000"/>
              </a:solidFill>
            </a:endParaRPr>
          </a:p>
        </p:txBody>
      </p:sp>
      <p:sp>
        <p:nvSpPr>
          <p:cNvPr id="131075" name="Rectangle 3"/>
          <p:cNvSpPr>
            <a:spLocks noGrp="1" noChangeArrowheads="1"/>
          </p:cNvSpPr>
          <p:nvPr>
            <p:ph idx="1"/>
          </p:nvPr>
        </p:nvSpPr>
        <p:spPr>
          <a:xfrm>
            <a:off x="1855596" y="934065"/>
            <a:ext cx="8460712" cy="5201264"/>
          </a:xfrm>
        </p:spPr>
        <p:txBody>
          <a:bodyPr>
            <a:normAutofit fontScale="92500" lnSpcReduction="20000"/>
          </a:bodyPr>
          <a:lstStyle/>
          <a:p>
            <a:r>
              <a:rPr lang="en-ZA" sz="2800" dirty="0"/>
              <a:t>Ace Inhibitors</a:t>
            </a:r>
          </a:p>
          <a:p>
            <a:pPr lvl="1"/>
            <a:r>
              <a:rPr lang="en-US" sz="2400" dirty="0"/>
              <a:t>Feto-toxic</a:t>
            </a:r>
          </a:p>
          <a:p>
            <a:pPr lvl="1"/>
            <a:r>
              <a:rPr lang="en-US" sz="2400" dirty="0"/>
              <a:t>Can be used post-partum - &amp; safe for breast –feeding &amp; Reno-protective</a:t>
            </a:r>
          </a:p>
          <a:p>
            <a:pPr lvl="1"/>
            <a:r>
              <a:rPr lang="en-US" sz="2400" dirty="0"/>
              <a:t>Risk of miscarriages</a:t>
            </a:r>
            <a:endParaRPr lang="en-ZA" sz="2400" dirty="0"/>
          </a:p>
          <a:p>
            <a:r>
              <a:rPr lang="en-ZA" sz="2800" dirty="0"/>
              <a:t>ARBs</a:t>
            </a:r>
          </a:p>
          <a:p>
            <a:pPr lvl="1"/>
            <a:r>
              <a:rPr lang="en-ZA" sz="2400" dirty="0"/>
              <a:t>Feto-toxic</a:t>
            </a:r>
          </a:p>
          <a:p>
            <a:r>
              <a:rPr lang="en-ZA" sz="2800" dirty="0"/>
              <a:t>B-blockers esp. Atenolol</a:t>
            </a:r>
          </a:p>
          <a:p>
            <a:pPr lvl="1"/>
            <a:r>
              <a:rPr lang="en-ZA" sz="2400" dirty="0"/>
              <a:t>SGA &amp; IUGR</a:t>
            </a:r>
          </a:p>
          <a:p>
            <a:pPr lvl="1"/>
            <a:r>
              <a:rPr lang="en-ZA" sz="2400" dirty="0"/>
              <a:t>Oligo-hydramnios</a:t>
            </a:r>
            <a:endParaRPr lang="en-ZA" sz="2800" dirty="0"/>
          </a:p>
          <a:p>
            <a:r>
              <a:rPr lang="en-ZA" sz="2800" dirty="0"/>
              <a:t>Diuretics</a:t>
            </a:r>
          </a:p>
          <a:p>
            <a:pPr lvl="1"/>
            <a:r>
              <a:rPr lang="en-ZA" sz="2400" dirty="0"/>
              <a:t>SGA &amp; IUGR</a:t>
            </a:r>
          </a:p>
          <a:p>
            <a:pPr lvl="1"/>
            <a:r>
              <a:rPr lang="en-ZA" sz="2400" dirty="0"/>
              <a:t>Oligo-hydramnios</a:t>
            </a:r>
          </a:p>
          <a:p>
            <a:pPr lvl="1"/>
            <a:r>
              <a:rPr lang="en-ZA" sz="2400" dirty="0"/>
              <a:t>Data now showing that Low Dose HCTZ (&lt;12.5mg/d acceptable)</a:t>
            </a:r>
            <a:endParaRPr lang="en-ZA" sz="2800" dirty="0"/>
          </a:p>
          <a:p>
            <a:pPr lvl="1"/>
            <a:endParaRPr lang="en-ZA" sz="2000" dirty="0"/>
          </a:p>
          <a:p>
            <a:pPr>
              <a:lnSpc>
                <a:spcPct val="80000"/>
              </a:lnSpc>
              <a:buNone/>
              <a:defRPr/>
            </a:pPr>
            <a:endParaRPr lang="en-US" sz="2400" dirty="0"/>
          </a:p>
        </p:txBody>
      </p:sp>
      <p:sp>
        <p:nvSpPr>
          <p:cNvPr id="2" name="Slide Number Placeholder 1">
            <a:extLst>
              <a:ext uri="{FF2B5EF4-FFF2-40B4-BE49-F238E27FC236}">
                <a16:creationId xmlns:a16="http://schemas.microsoft.com/office/drawing/2014/main" id="{641F8B4C-4559-F482-9757-DA63DB3B50F5}"/>
              </a:ext>
            </a:extLst>
          </p:cNvPr>
          <p:cNvSpPr>
            <a:spLocks noGrp="1"/>
          </p:cNvSpPr>
          <p:nvPr>
            <p:ph type="sldNum" sz="quarter" idx="12"/>
          </p:nvPr>
        </p:nvSpPr>
        <p:spPr/>
        <p:txBody>
          <a:bodyPr/>
          <a:lstStyle/>
          <a:p>
            <a:fld id="{459F9546-D2A2-EF4C-A994-763A78C4CECC}" type="slidenum">
              <a:rPr lang="en-US" smtClean="0"/>
              <a:pPr/>
              <a:t>36</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873740" y="5105400"/>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05A8AE11-BE45-07B1-ADA0-B9A9CE8DA99B}"/>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5A5965F5-9546-6DE6-5E88-37688A813E0E}"/>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9A7921FB-239C-32F3-85DA-D89F9D234126}"/>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1202151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152400"/>
            <a:ext cx="7772400" cy="707572"/>
          </a:xfrm>
        </p:spPr>
        <p:txBody>
          <a:bodyPr/>
          <a:lstStyle/>
          <a:p>
            <a:pPr>
              <a:defRPr/>
            </a:pPr>
            <a:r>
              <a:rPr lang="en-US" sz="3600" b="1" dirty="0">
                <a:solidFill>
                  <a:srgbClr val="FF0000"/>
                </a:solidFill>
              </a:rPr>
              <a:t>PET &amp; Eclampsia effects:</a:t>
            </a:r>
            <a:endParaRPr lang="en-US" sz="4000" b="1" dirty="0">
              <a:solidFill>
                <a:srgbClr val="FF0000"/>
              </a:solidFill>
            </a:endParaRPr>
          </a:p>
        </p:txBody>
      </p:sp>
      <p:sp>
        <p:nvSpPr>
          <p:cNvPr id="131075" name="Rectangle 3"/>
          <p:cNvSpPr>
            <a:spLocks noGrp="1" noChangeArrowheads="1"/>
          </p:cNvSpPr>
          <p:nvPr>
            <p:ph idx="1"/>
          </p:nvPr>
        </p:nvSpPr>
        <p:spPr>
          <a:xfrm>
            <a:off x="1855596" y="1272772"/>
            <a:ext cx="8460712" cy="5133053"/>
          </a:xfrm>
        </p:spPr>
        <p:txBody>
          <a:bodyPr/>
          <a:lstStyle/>
          <a:p>
            <a:pPr marL="0" indent="0">
              <a:buNone/>
            </a:pPr>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CBEB421E-E08B-A1F4-CD12-45AB9C355A7E}"/>
              </a:ext>
            </a:extLst>
          </p:cNvPr>
          <p:cNvSpPr>
            <a:spLocks noGrp="1"/>
          </p:cNvSpPr>
          <p:nvPr>
            <p:ph type="sldNum" sz="quarter" idx="12"/>
          </p:nvPr>
        </p:nvSpPr>
        <p:spPr/>
        <p:txBody>
          <a:bodyPr/>
          <a:lstStyle/>
          <a:p>
            <a:fld id="{459F9546-D2A2-EF4C-A994-763A78C4CECC}" type="slidenum">
              <a:rPr lang="en-US" smtClean="0"/>
              <a:pPr/>
              <a:t>37</a:t>
            </a:fld>
            <a:endParaRPr lang="en-US" dirty="0"/>
          </a:p>
        </p:txBody>
      </p:sp>
      <p:pic>
        <p:nvPicPr>
          <p:cNvPr id="5" name="Picture 4">
            <a:extLst>
              <a:ext uri="{FF2B5EF4-FFF2-40B4-BE49-F238E27FC236}">
                <a16:creationId xmlns:a16="http://schemas.microsoft.com/office/drawing/2014/main" id="{DEC61453-17D0-4882-B26F-DD5D9385235A}"/>
              </a:ext>
            </a:extLst>
          </p:cNvPr>
          <p:cNvPicPr>
            <a:picLocks noChangeAspect="1"/>
          </p:cNvPicPr>
          <p:nvPr/>
        </p:nvPicPr>
        <p:blipFill>
          <a:blip r:embed="rId3"/>
          <a:stretch>
            <a:fillRect/>
          </a:stretch>
        </p:blipFill>
        <p:spPr>
          <a:xfrm>
            <a:off x="2234628" y="766453"/>
            <a:ext cx="7722744" cy="5990643"/>
          </a:xfrm>
          <a:prstGeom prst="rect">
            <a:avLst/>
          </a:prstGeom>
        </p:spPr>
      </p:pic>
      <p:pic>
        <p:nvPicPr>
          <p:cNvPr id="4" name="Picture 3">
            <a:extLst>
              <a:ext uri="{FF2B5EF4-FFF2-40B4-BE49-F238E27FC236}">
                <a16:creationId xmlns:a16="http://schemas.microsoft.com/office/drawing/2014/main" id="{9C0C792D-2F81-49F4-BE38-D1415D9E942F}"/>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873740" y="5283200"/>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B73AC20C-ABAC-6A3F-93C1-55C12D25CBB2}"/>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6" name="Picture 5" descr="A baby in a womb&#10;&#10;AI-generated content may be incorrect.">
            <a:extLst>
              <a:ext uri="{FF2B5EF4-FFF2-40B4-BE49-F238E27FC236}">
                <a16:creationId xmlns:a16="http://schemas.microsoft.com/office/drawing/2014/main" id="{5452C473-D87A-C988-C7AA-6CB4CD682EEB}"/>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7" name="Picture 6">
            <a:extLst>
              <a:ext uri="{FF2B5EF4-FFF2-40B4-BE49-F238E27FC236}">
                <a16:creationId xmlns:a16="http://schemas.microsoft.com/office/drawing/2014/main" id="{0F69F21E-FF77-9510-423D-C1BB7CA2D198}"/>
              </a:ext>
            </a:extLst>
          </p:cNvPr>
          <p:cNvPicPr>
            <a:picLocks noChangeAspect="1"/>
          </p:cNvPicPr>
          <p:nvPr/>
        </p:nvPicPr>
        <p:blipFill>
          <a:blip r:embed="rId7"/>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18876001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415673"/>
            <a:ext cx="7772400" cy="708031"/>
          </a:xfrm>
        </p:spPr>
        <p:txBody>
          <a:bodyPr/>
          <a:lstStyle/>
          <a:p>
            <a:pPr>
              <a:defRPr/>
            </a:pPr>
            <a:r>
              <a:rPr lang="en-US" sz="3600" b="1" dirty="0">
                <a:solidFill>
                  <a:srgbClr val="FF0000"/>
                </a:solidFill>
              </a:rPr>
              <a:t>Diabetes:</a:t>
            </a:r>
            <a:endParaRPr lang="en-US" sz="4000" b="1" dirty="0">
              <a:solidFill>
                <a:srgbClr val="FF0000"/>
              </a:solidFill>
            </a:endParaRPr>
          </a:p>
        </p:txBody>
      </p:sp>
      <p:sp>
        <p:nvSpPr>
          <p:cNvPr id="131075" name="Rectangle 3"/>
          <p:cNvSpPr>
            <a:spLocks noGrp="1" noChangeArrowheads="1"/>
          </p:cNvSpPr>
          <p:nvPr>
            <p:ph idx="1"/>
          </p:nvPr>
        </p:nvSpPr>
        <p:spPr>
          <a:xfrm>
            <a:off x="1975546" y="1297654"/>
            <a:ext cx="8460712" cy="5133053"/>
          </a:xfrm>
        </p:spPr>
        <p:txBody>
          <a:bodyPr/>
          <a:lstStyle/>
          <a:p>
            <a:pPr marL="0" indent="0">
              <a:buNone/>
            </a:pPr>
            <a:r>
              <a:rPr lang="en-ZA" sz="2800" dirty="0">
                <a:solidFill>
                  <a:srgbClr val="FF0000"/>
                </a:solidFill>
              </a:rPr>
              <a:t>Resource: FIGO</a:t>
            </a:r>
          </a:p>
          <a:p>
            <a:pPr>
              <a:lnSpc>
                <a:spcPct val="80000"/>
              </a:lnSpc>
              <a:buNone/>
              <a:defRPr/>
            </a:pPr>
            <a:endParaRPr lang="en-US" dirty="0"/>
          </a:p>
        </p:txBody>
      </p:sp>
      <p:sp>
        <p:nvSpPr>
          <p:cNvPr id="2" name="Slide Number Placeholder 1">
            <a:extLst>
              <a:ext uri="{FF2B5EF4-FFF2-40B4-BE49-F238E27FC236}">
                <a16:creationId xmlns:a16="http://schemas.microsoft.com/office/drawing/2014/main" id="{367FA50B-39B8-EE90-D5B8-5AE2B4F7D8A0}"/>
              </a:ext>
            </a:extLst>
          </p:cNvPr>
          <p:cNvSpPr>
            <a:spLocks noGrp="1"/>
          </p:cNvSpPr>
          <p:nvPr>
            <p:ph type="sldNum" sz="quarter" idx="12"/>
          </p:nvPr>
        </p:nvSpPr>
        <p:spPr/>
        <p:txBody>
          <a:bodyPr/>
          <a:lstStyle/>
          <a:p>
            <a:fld id="{459F9546-D2A2-EF4C-A994-763A78C4CECC}" type="slidenum">
              <a:rPr lang="en-US" smtClean="0"/>
              <a:pPr/>
              <a:t>38</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883572" y="4953000"/>
            <a:ext cx="807720" cy="904240"/>
          </a:xfrm>
          <a:prstGeom prst="rect">
            <a:avLst/>
          </a:prstGeom>
          <a:noFill/>
          <a:ln>
            <a:noFill/>
          </a:ln>
        </p:spPr>
      </p:pic>
      <p:pic>
        <p:nvPicPr>
          <p:cNvPr id="6" name="Picture 5">
            <a:extLst>
              <a:ext uri="{FF2B5EF4-FFF2-40B4-BE49-F238E27FC236}">
                <a16:creationId xmlns:a16="http://schemas.microsoft.com/office/drawing/2014/main" id="{14D61DD6-C5E3-42F8-A438-66DAF8324DE6}"/>
              </a:ext>
            </a:extLst>
          </p:cNvPr>
          <p:cNvPicPr>
            <a:picLocks noChangeAspect="1"/>
          </p:cNvPicPr>
          <p:nvPr/>
        </p:nvPicPr>
        <p:blipFill>
          <a:blip r:embed="rId4"/>
          <a:stretch>
            <a:fillRect/>
          </a:stretch>
        </p:blipFill>
        <p:spPr>
          <a:xfrm>
            <a:off x="1631939" y="1868130"/>
            <a:ext cx="8908026" cy="3760839"/>
          </a:xfrm>
          <a:prstGeom prst="rect">
            <a:avLst/>
          </a:prstGeom>
        </p:spPr>
      </p:pic>
      <p:pic>
        <p:nvPicPr>
          <p:cNvPr id="3" name="Picture 2" descr="A stethoscope and a heart&#10;&#10;AI-generated content may be incorrect.">
            <a:extLst>
              <a:ext uri="{FF2B5EF4-FFF2-40B4-BE49-F238E27FC236}">
                <a16:creationId xmlns:a16="http://schemas.microsoft.com/office/drawing/2014/main" id="{0A19F7EC-33F2-FA05-F37C-3B30795555BB}"/>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91179872-730D-5F40-D401-DF0081DB4158}"/>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7" name="Picture 6">
            <a:extLst>
              <a:ext uri="{FF2B5EF4-FFF2-40B4-BE49-F238E27FC236}">
                <a16:creationId xmlns:a16="http://schemas.microsoft.com/office/drawing/2014/main" id="{4FC5CF14-B570-E4D6-7411-0DB721F40D1A}"/>
              </a:ext>
            </a:extLst>
          </p:cNvPr>
          <p:cNvPicPr>
            <a:picLocks noChangeAspect="1"/>
          </p:cNvPicPr>
          <p:nvPr/>
        </p:nvPicPr>
        <p:blipFill>
          <a:blip r:embed="rId7"/>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15158608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452176"/>
            <a:ext cx="7772400" cy="708031"/>
          </a:xfrm>
        </p:spPr>
        <p:txBody>
          <a:bodyPr>
            <a:normAutofit fontScale="90000"/>
          </a:bodyPr>
          <a:lstStyle/>
          <a:p>
            <a:pPr>
              <a:defRPr/>
            </a:pPr>
            <a:r>
              <a:rPr lang="en-US" sz="3600" b="1" dirty="0">
                <a:solidFill>
                  <a:srgbClr val="FF0000"/>
                </a:solidFill>
              </a:rPr>
              <a:t>Diabetes:</a:t>
            </a:r>
            <a:br>
              <a:rPr lang="en-US" sz="4000" b="1" dirty="0">
                <a:solidFill>
                  <a:srgbClr val="FF0000"/>
                </a:solidFill>
              </a:rPr>
            </a:br>
            <a:endParaRPr lang="en-US" sz="4000" b="1" dirty="0">
              <a:solidFill>
                <a:srgbClr val="FF0000"/>
              </a:solidFill>
            </a:endParaRPr>
          </a:p>
        </p:txBody>
      </p:sp>
      <p:sp>
        <p:nvSpPr>
          <p:cNvPr id="131075" name="Rectangle 3"/>
          <p:cNvSpPr>
            <a:spLocks noGrp="1" noChangeArrowheads="1"/>
          </p:cNvSpPr>
          <p:nvPr>
            <p:ph idx="1"/>
          </p:nvPr>
        </p:nvSpPr>
        <p:spPr>
          <a:xfrm>
            <a:off x="2286000" y="806191"/>
            <a:ext cx="5459604" cy="1532603"/>
          </a:xfrm>
        </p:spPr>
        <p:txBody>
          <a:bodyPr>
            <a:normAutofit lnSpcReduction="10000"/>
          </a:bodyPr>
          <a:lstStyle/>
          <a:p>
            <a:pPr lvl="0"/>
            <a:r>
              <a:rPr lang="en-ZA" sz="2800" dirty="0"/>
              <a:t>Increasing prevalence</a:t>
            </a:r>
          </a:p>
          <a:p>
            <a:pPr lvl="0"/>
            <a:r>
              <a:rPr lang="en-ZA" sz="2800" dirty="0"/>
              <a:t>Need to proactively screen</a:t>
            </a:r>
          </a:p>
          <a:p>
            <a:pPr lvl="0"/>
            <a:r>
              <a:rPr lang="en-ZA" sz="2800" dirty="0"/>
              <a:t>23% picked up at ANC</a:t>
            </a:r>
          </a:p>
          <a:p>
            <a:pPr lvl="0"/>
            <a:endParaRPr lang="en-ZA" sz="2800" dirty="0"/>
          </a:p>
          <a:p>
            <a:pPr lvl="0"/>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806DCD80-5F8A-5D4B-6814-55ECEA62E88A}"/>
              </a:ext>
            </a:extLst>
          </p:cNvPr>
          <p:cNvSpPr>
            <a:spLocks noGrp="1"/>
          </p:cNvSpPr>
          <p:nvPr>
            <p:ph type="sldNum" sz="quarter" idx="12"/>
          </p:nvPr>
        </p:nvSpPr>
        <p:spPr/>
        <p:txBody>
          <a:bodyPr/>
          <a:lstStyle/>
          <a:p>
            <a:fld id="{459F9546-D2A2-EF4C-A994-763A78C4CECC}" type="slidenum">
              <a:rPr lang="en-US" smtClean="0"/>
              <a:pPr/>
              <a:t>39</a:t>
            </a:fld>
            <a:endParaRPr lang="en-US" dirty="0"/>
          </a:p>
        </p:txBody>
      </p:sp>
      <p:pic>
        <p:nvPicPr>
          <p:cNvPr id="3" name="Picture 2">
            <a:extLst>
              <a:ext uri="{FF2B5EF4-FFF2-40B4-BE49-F238E27FC236}">
                <a16:creationId xmlns:a16="http://schemas.microsoft.com/office/drawing/2014/main" id="{F11306A7-ECCB-49D1-A3CD-8507B147E9C2}"/>
              </a:ext>
            </a:extLst>
          </p:cNvPr>
          <p:cNvPicPr>
            <a:picLocks noChangeAspect="1"/>
          </p:cNvPicPr>
          <p:nvPr/>
        </p:nvPicPr>
        <p:blipFill>
          <a:blip r:embed="rId3"/>
          <a:stretch>
            <a:fillRect/>
          </a:stretch>
        </p:blipFill>
        <p:spPr>
          <a:xfrm>
            <a:off x="2286000" y="2514200"/>
            <a:ext cx="7620000" cy="4356500"/>
          </a:xfrm>
          <a:prstGeom prst="rect">
            <a:avLst/>
          </a:prstGeom>
        </p:spPr>
      </p:pic>
      <p:pic>
        <p:nvPicPr>
          <p:cNvPr id="4" name="Picture 3">
            <a:extLst>
              <a:ext uri="{FF2B5EF4-FFF2-40B4-BE49-F238E27FC236}">
                <a16:creationId xmlns:a16="http://schemas.microsoft.com/office/drawing/2014/main" id="{067A3C41-60D2-4DC7-E951-C63C602AC09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873740" y="5085080"/>
            <a:ext cx="807720" cy="904240"/>
          </a:xfrm>
          <a:prstGeom prst="rect">
            <a:avLst/>
          </a:prstGeom>
          <a:noFill/>
          <a:ln>
            <a:noFill/>
          </a:ln>
        </p:spPr>
      </p:pic>
      <p:pic>
        <p:nvPicPr>
          <p:cNvPr id="5" name="Picture 4" descr="A stethoscope and a heart&#10;&#10;AI-generated content may be incorrect.">
            <a:extLst>
              <a:ext uri="{FF2B5EF4-FFF2-40B4-BE49-F238E27FC236}">
                <a16:creationId xmlns:a16="http://schemas.microsoft.com/office/drawing/2014/main" id="{8AFC4730-C2AE-BFAD-4135-9BEBCC5C548B}"/>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6" name="Picture 5" descr="A baby in a womb&#10;&#10;AI-generated content may be incorrect.">
            <a:extLst>
              <a:ext uri="{FF2B5EF4-FFF2-40B4-BE49-F238E27FC236}">
                <a16:creationId xmlns:a16="http://schemas.microsoft.com/office/drawing/2014/main" id="{B2E70053-ACB8-71A1-6007-6B26EC6A7E84}"/>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7" name="Picture 6">
            <a:extLst>
              <a:ext uri="{FF2B5EF4-FFF2-40B4-BE49-F238E27FC236}">
                <a16:creationId xmlns:a16="http://schemas.microsoft.com/office/drawing/2014/main" id="{796E27C9-2113-CF55-1063-CE8F57C4BB88}"/>
              </a:ext>
            </a:extLst>
          </p:cNvPr>
          <p:cNvPicPr>
            <a:picLocks noChangeAspect="1"/>
          </p:cNvPicPr>
          <p:nvPr/>
        </p:nvPicPr>
        <p:blipFill>
          <a:blip r:embed="rId7"/>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9489093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452176"/>
            <a:ext cx="7772400" cy="269185"/>
          </a:xfrm>
        </p:spPr>
        <p:txBody>
          <a:bodyPr>
            <a:normAutofit fontScale="90000"/>
          </a:bodyPr>
          <a:lstStyle/>
          <a:p>
            <a:pPr>
              <a:defRPr/>
            </a:pPr>
            <a:r>
              <a:rPr lang="en-US" sz="3600" b="1" dirty="0">
                <a:solidFill>
                  <a:srgbClr val="FF0000"/>
                </a:solidFill>
              </a:rPr>
              <a:t>Diabetes Complications :  Maternal</a:t>
            </a:r>
            <a:br>
              <a:rPr lang="en-US" sz="4000" b="1" dirty="0">
                <a:solidFill>
                  <a:srgbClr val="FF0000"/>
                </a:solidFill>
              </a:rPr>
            </a:br>
            <a:endParaRPr lang="en-US" sz="4000" b="1" dirty="0">
              <a:solidFill>
                <a:srgbClr val="FF0000"/>
              </a:solidFill>
            </a:endParaRPr>
          </a:p>
        </p:txBody>
      </p:sp>
      <p:sp>
        <p:nvSpPr>
          <p:cNvPr id="2" name="Slide Number Placeholder 1">
            <a:extLst>
              <a:ext uri="{FF2B5EF4-FFF2-40B4-BE49-F238E27FC236}">
                <a16:creationId xmlns:a16="http://schemas.microsoft.com/office/drawing/2014/main" id="{1A401F06-D514-278C-7BFC-01298100B7E9}"/>
              </a:ext>
            </a:extLst>
          </p:cNvPr>
          <p:cNvSpPr>
            <a:spLocks noGrp="1"/>
          </p:cNvSpPr>
          <p:nvPr>
            <p:ph type="sldNum" sz="quarter" idx="12"/>
          </p:nvPr>
        </p:nvSpPr>
        <p:spPr/>
        <p:txBody>
          <a:bodyPr/>
          <a:lstStyle/>
          <a:p>
            <a:fld id="{459F9546-D2A2-EF4C-A994-763A78C4CECC}" type="slidenum">
              <a:rPr lang="en-US" smtClean="0"/>
              <a:pPr/>
              <a:t>40</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873740" y="5105400"/>
            <a:ext cx="807720" cy="904240"/>
          </a:xfrm>
          <a:prstGeom prst="rect">
            <a:avLst/>
          </a:prstGeom>
          <a:noFill/>
          <a:ln>
            <a:noFill/>
          </a:ln>
        </p:spPr>
      </p:pic>
      <p:pic>
        <p:nvPicPr>
          <p:cNvPr id="3" name="Picture 2">
            <a:extLst>
              <a:ext uri="{FF2B5EF4-FFF2-40B4-BE49-F238E27FC236}">
                <a16:creationId xmlns:a16="http://schemas.microsoft.com/office/drawing/2014/main" id="{7777637A-EBA6-462E-9BF6-C2C976C20352}"/>
              </a:ext>
            </a:extLst>
          </p:cNvPr>
          <p:cNvPicPr>
            <a:picLocks noChangeAspect="1"/>
          </p:cNvPicPr>
          <p:nvPr/>
        </p:nvPicPr>
        <p:blipFill>
          <a:blip r:embed="rId4"/>
          <a:stretch>
            <a:fillRect/>
          </a:stretch>
        </p:blipFill>
        <p:spPr>
          <a:xfrm>
            <a:off x="3434953" y="586767"/>
            <a:ext cx="5322094" cy="6065520"/>
          </a:xfrm>
          <a:prstGeom prst="rect">
            <a:avLst/>
          </a:prstGeom>
        </p:spPr>
      </p:pic>
      <p:pic>
        <p:nvPicPr>
          <p:cNvPr id="5" name="Picture 4" descr="A stethoscope and a heart&#10;&#10;AI-generated content may be incorrect.">
            <a:extLst>
              <a:ext uri="{FF2B5EF4-FFF2-40B4-BE49-F238E27FC236}">
                <a16:creationId xmlns:a16="http://schemas.microsoft.com/office/drawing/2014/main" id="{518942FD-E98C-B1C5-4D0A-C72A73995778}"/>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6" name="Picture 5" descr="A baby in a womb&#10;&#10;AI-generated content may be incorrect.">
            <a:extLst>
              <a:ext uri="{FF2B5EF4-FFF2-40B4-BE49-F238E27FC236}">
                <a16:creationId xmlns:a16="http://schemas.microsoft.com/office/drawing/2014/main" id="{8C59457F-7F14-B2B7-1D04-519D32A039B9}"/>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7" name="Picture 6">
            <a:extLst>
              <a:ext uri="{FF2B5EF4-FFF2-40B4-BE49-F238E27FC236}">
                <a16:creationId xmlns:a16="http://schemas.microsoft.com/office/drawing/2014/main" id="{77C354A5-DDC3-FEB3-D2C1-8DF0E66EEEBD}"/>
              </a:ext>
            </a:extLst>
          </p:cNvPr>
          <p:cNvPicPr>
            <a:picLocks noChangeAspect="1"/>
          </p:cNvPicPr>
          <p:nvPr/>
        </p:nvPicPr>
        <p:blipFill>
          <a:blip r:embed="rId7"/>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3603035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197900"/>
            <a:ext cx="7772400" cy="708031"/>
          </a:xfrm>
        </p:spPr>
        <p:txBody>
          <a:bodyPr>
            <a:normAutofit/>
          </a:bodyPr>
          <a:lstStyle/>
          <a:p>
            <a:pPr>
              <a:defRPr/>
            </a:pPr>
            <a:r>
              <a:rPr lang="en-US" sz="3600" b="1" dirty="0">
                <a:solidFill>
                  <a:srgbClr val="FF0000"/>
                </a:solidFill>
              </a:rPr>
              <a:t>Diabetes – Fetal Complications :</a:t>
            </a:r>
            <a:endParaRPr lang="en-US" sz="4000" b="1" dirty="0">
              <a:solidFill>
                <a:srgbClr val="FF0000"/>
              </a:solidFill>
            </a:endParaRPr>
          </a:p>
        </p:txBody>
      </p:sp>
      <p:sp>
        <p:nvSpPr>
          <p:cNvPr id="131075" name="Rectangle 3"/>
          <p:cNvSpPr>
            <a:spLocks noGrp="1" noChangeArrowheads="1"/>
          </p:cNvSpPr>
          <p:nvPr>
            <p:ph idx="1"/>
          </p:nvPr>
        </p:nvSpPr>
        <p:spPr>
          <a:xfrm>
            <a:off x="1855596" y="1248698"/>
            <a:ext cx="8460712" cy="5133053"/>
          </a:xfrm>
        </p:spPr>
        <p:txBody>
          <a:bodyPr/>
          <a:lstStyle/>
          <a:p>
            <a:pPr lvl="0"/>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37571F6D-4038-B4EA-48DD-01EB1FAD32A7}"/>
              </a:ext>
            </a:extLst>
          </p:cNvPr>
          <p:cNvSpPr>
            <a:spLocks noGrp="1"/>
          </p:cNvSpPr>
          <p:nvPr>
            <p:ph type="sldNum" sz="quarter" idx="12"/>
          </p:nvPr>
        </p:nvSpPr>
        <p:spPr/>
        <p:txBody>
          <a:bodyPr/>
          <a:lstStyle/>
          <a:p>
            <a:fld id="{459F9546-D2A2-EF4C-A994-763A78C4CECC}" type="slidenum">
              <a:rPr lang="en-US" smtClean="0"/>
              <a:pPr/>
              <a:t>41</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179701" y="5257800"/>
            <a:ext cx="807720" cy="904240"/>
          </a:xfrm>
          <a:prstGeom prst="rect">
            <a:avLst/>
          </a:prstGeom>
          <a:noFill/>
          <a:ln>
            <a:noFill/>
          </a:ln>
        </p:spPr>
      </p:pic>
      <p:pic>
        <p:nvPicPr>
          <p:cNvPr id="3" name="Picture 2">
            <a:extLst>
              <a:ext uri="{FF2B5EF4-FFF2-40B4-BE49-F238E27FC236}">
                <a16:creationId xmlns:a16="http://schemas.microsoft.com/office/drawing/2014/main" id="{33EEA085-E9D3-4AD5-8783-9E579ACE7F6B}"/>
              </a:ext>
            </a:extLst>
          </p:cNvPr>
          <p:cNvPicPr>
            <a:picLocks noChangeAspect="1"/>
          </p:cNvPicPr>
          <p:nvPr/>
        </p:nvPicPr>
        <p:blipFill>
          <a:blip r:embed="rId4"/>
          <a:stretch>
            <a:fillRect/>
          </a:stretch>
        </p:blipFill>
        <p:spPr>
          <a:xfrm>
            <a:off x="1855596" y="1064942"/>
            <a:ext cx="8964804" cy="5793058"/>
          </a:xfrm>
          <a:prstGeom prst="rect">
            <a:avLst/>
          </a:prstGeom>
        </p:spPr>
      </p:pic>
      <p:pic>
        <p:nvPicPr>
          <p:cNvPr id="5" name="Picture 4" descr="A stethoscope and a heart&#10;&#10;AI-generated content may be incorrect.">
            <a:extLst>
              <a:ext uri="{FF2B5EF4-FFF2-40B4-BE49-F238E27FC236}">
                <a16:creationId xmlns:a16="http://schemas.microsoft.com/office/drawing/2014/main" id="{867CCA7C-9369-D38C-7538-494FCDED6F16}"/>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6" name="Picture 5" descr="A baby in a womb&#10;&#10;AI-generated content may be incorrect.">
            <a:extLst>
              <a:ext uri="{FF2B5EF4-FFF2-40B4-BE49-F238E27FC236}">
                <a16:creationId xmlns:a16="http://schemas.microsoft.com/office/drawing/2014/main" id="{77C979B9-E544-B5F2-B1FC-E269608FE7CA}"/>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7" name="Picture 6">
            <a:extLst>
              <a:ext uri="{FF2B5EF4-FFF2-40B4-BE49-F238E27FC236}">
                <a16:creationId xmlns:a16="http://schemas.microsoft.com/office/drawing/2014/main" id="{A749FB13-7E49-AD72-EAA3-0931EB6DCA44}"/>
              </a:ext>
            </a:extLst>
          </p:cNvPr>
          <p:cNvPicPr>
            <a:picLocks noChangeAspect="1"/>
          </p:cNvPicPr>
          <p:nvPr/>
        </p:nvPicPr>
        <p:blipFill>
          <a:blip r:embed="rId7"/>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5269299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403015"/>
            <a:ext cx="7772400" cy="708031"/>
          </a:xfrm>
        </p:spPr>
        <p:txBody>
          <a:bodyPr/>
          <a:lstStyle/>
          <a:p>
            <a:pPr>
              <a:defRPr/>
            </a:pPr>
            <a:r>
              <a:rPr lang="en-US" sz="3600" b="1" dirty="0">
                <a:solidFill>
                  <a:srgbClr val="FF0000"/>
                </a:solidFill>
              </a:rPr>
              <a:t>Diabetes :</a:t>
            </a:r>
            <a:endParaRPr lang="en-US" sz="4000" b="1" dirty="0">
              <a:solidFill>
                <a:srgbClr val="FF0000"/>
              </a:solidFill>
            </a:endParaRPr>
          </a:p>
        </p:txBody>
      </p:sp>
      <p:sp>
        <p:nvSpPr>
          <p:cNvPr id="131075" name="Rectangle 3"/>
          <p:cNvSpPr>
            <a:spLocks noGrp="1" noChangeArrowheads="1"/>
          </p:cNvSpPr>
          <p:nvPr>
            <p:ph idx="1"/>
          </p:nvPr>
        </p:nvSpPr>
        <p:spPr>
          <a:xfrm>
            <a:off x="1855596" y="1248698"/>
            <a:ext cx="8460712" cy="5133053"/>
          </a:xfrm>
        </p:spPr>
        <p:txBody>
          <a:bodyPr/>
          <a:lstStyle/>
          <a:p>
            <a:pPr>
              <a:lnSpc>
                <a:spcPct val="80000"/>
              </a:lnSpc>
              <a:buNone/>
              <a:defRPr/>
            </a:pPr>
            <a:endParaRPr lang="en-US" dirty="0"/>
          </a:p>
          <a:p>
            <a:pPr>
              <a:lnSpc>
                <a:spcPct val="80000"/>
              </a:lnSpc>
              <a:buNone/>
              <a:defRPr/>
            </a:pPr>
            <a:endParaRPr lang="en-US" dirty="0"/>
          </a:p>
          <a:p>
            <a:pPr>
              <a:lnSpc>
                <a:spcPct val="80000"/>
              </a:lnSpc>
              <a:buNone/>
              <a:defRPr/>
            </a:pPr>
            <a:endParaRPr lang="en-US" dirty="0"/>
          </a:p>
          <a:p>
            <a:pPr>
              <a:lnSpc>
                <a:spcPct val="80000"/>
              </a:lnSpc>
              <a:buNone/>
              <a:defRPr/>
            </a:pPr>
            <a:endParaRPr lang="en-US" dirty="0"/>
          </a:p>
          <a:p>
            <a:pPr>
              <a:lnSpc>
                <a:spcPct val="80000"/>
              </a:lnSpc>
              <a:buNone/>
              <a:defRPr/>
            </a:pPr>
            <a:endParaRPr lang="en-US"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B6696CAE-9286-9C7C-11BD-7486BB07E257}"/>
              </a:ext>
            </a:extLst>
          </p:cNvPr>
          <p:cNvSpPr>
            <a:spLocks noGrp="1"/>
          </p:cNvSpPr>
          <p:nvPr>
            <p:ph type="sldNum" sz="quarter" idx="12"/>
          </p:nvPr>
        </p:nvSpPr>
        <p:spPr/>
        <p:txBody>
          <a:bodyPr/>
          <a:lstStyle/>
          <a:p>
            <a:fld id="{459F9546-D2A2-EF4C-A994-763A78C4CECC}" type="slidenum">
              <a:rPr lang="en-US" smtClean="0"/>
              <a:pPr/>
              <a:t>42</a:t>
            </a:fld>
            <a:endParaRPr lang="en-US" dirty="0"/>
          </a:p>
        </p:txBody>
      </p:sp>
      <p:pic>
        <p:nvPicPr>
          <p:cNvPr id="3" name="Picture 2">
            <a:extLst>
              <a:ext uri="{FF2B5EF4-FFF2-40B4-BE49-F238E27FC236}">
                <a16:creationId xmlns:a16="http://schemas.microsoft.com/office/drawing/2014/main" id="{BFD6327B-4FF8-45EF-8376-1DCAC97445C7}"/>
              </a:ext>
            </a:extLst>
          </p:cNvPr>
          <p:cNvPicPr>
            <a:picLocks noChangeAspect="1"/>
          </p:cNvPicPr>
          <p:nvPr/>
        </p:nvPicPr>
        <p:blipFill>
          <a:blip r:embed="rId3"/>
          <a:stretch>
            <a:fillRect/>
          </a:stretch>
        </p:blipFill>
        <p:spPr>
          <a:xfrm>
            <a:off x="2290493" y="1071881"/>
            <a:ext cx="7590918" cy="3728719"/>
          </a:xfrm>
          <a:prstGeom prst="rect">
            <a:avLst/>
          </a:prstGeom>
        </p:spPr>
      </p:pic>
      <p:pic>
        <p:nvPicPr>
          <p:cNvPr id="4" name="Picture 3">
            <a:extLst>
              <a:ext uri="{FF2B5EF4-FFF2-40B4-BE49-F238E27FC236}">
                <a16:creationId xmlns:a16="http://schemas.microsoft.com/office/drawing/2014/main" id="{9C0C792D-2F81-49F4-BE38-D1415D9E942F}"/>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761253" y="5068858"/>
            <a:ext cx="807720" cy="904240"/>
          </a:xfrm>
          <a:prstGeom prst="rect">
            <a:avLst/>
          </a:prstGeom>
          <a:noFill/>
          <a:ln>
            <a:noFill/>
          </a:ln>
        </p:spPr>
      </p:pic>
      <p:pic>
        <p:nvPicPr>
          <p:cNvPr id="5" name="Picture 4" descr="A stethoscope and a heart&#10;&#10;AI-generated content may be incorrect.">
            <a:extLst>
              <a:ext uri="{FF2B5EF4-FFF2-40B4-BE49-F238E27FC236}">
                <a16:creationId xmlns:a16="http://schemas.microsoft.com/office/drawing/2014/main" id="{07838093-F5EA-4326-5A78-C3A971A6811C}"/>
              </a:ext>
            </a:extLst>
          </p:cNvPr>
          <p:cNvPicPr>
            <a:picLocks noChangeAspect="1"/>
          </p:cNvPicPr>
          <p:nvPr/>
        </p:nvPicPr>
        <p:blipFill>
          <a:blip r:embed="rId5"/>
          <a:stretch>
            <a:fillRect/>
          </a:stretch>
        </p:blipFill>
        <p:spPr>
          <a:xfrm>
            <a:off x="-298673" y="5008618"/>
            <a:ext cx="1752600" cy="1712162"/>
          </a:xfrm>
          <a:prstGeom prst="rect">
            <a:avLst/>
          </a:prstGeom>
        </p:spPr>
      </p:pic>
      <p:pic>
        <p:nvPicPr>
          <p:cNvPr id="6" name="Picture 5" descr="A baby in a womb&#10;&#10;AI-generated content may be incorrect.">
            <a:extLst>
              <a:ext uri="{FF2B5EF4-FFF2-40B4-BE49-F238E27FC236}">
                <a16:creationId xmlns:a16="http://schemas.microsoft.com/office/drawing/2014/main" id="{5B854989-A17C-5F47-CA6B-DB428C31B0FB}"/>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7" name="Picture 6">
            <a:extLst>
              <a:ext uri="{FF2B5EF4-FFF2-40B4-BE49-F238E27FC236}">
                <a16:creationId xmlns:a16="http://schemas.microsoft.com/office/drawing/2014/main" id="{9AC51F14-04CD-D919-DA61-37A6F02B2432}"/>
              </a:ext>
            </a:extLst>
          </p:cNvPr>
          <p:cNvPicPr>
            <a:picLocks noChangeAspect="1"/>
          </p:cNvPicPr>
          <p:nvPr/>
        </p:nvPicPr>
        <p:blipFill>
          <a:blip r:embed="rId7"/>
          <a:stretch>
            <a:fillRect/>
          </a:stretch>
        </p:blipFill>
        <p:spPr>
          <a:xfrm rot="597959">
            <a:off x="-566419" y="-276232"/>
            <a:ext cx="2246532" cy="2223840"/>
          </a:xfrm>
          <a:prstGeom prst="rect">
            <a:avLst/>
          </a:prstGeom>
        </p:spPr>
      </p:pic>
      <p:sp>
        <p:nvSpPr>
          <p:cNvPr id="8" name="TextBox 7">
            <a:extLst>
              <a:ext uri="{FF2B5EF4-FFF2-40B4-BE49-F238E27FC236}">
                <a16:creationId xmlns:a16="http://schemas.microsoft.com/office/drawing/2014/main" id="{761083AE-238D-4019-C7AD-E3EE4BB3C63E}"/>
              </a:ext>
            </a:extLst>
          </p:cNvPr>
          <p:cNvSpPr txBox="1"/>
          <p:nvPr/>
        </p:nvSpPr>
        <p:spPr>
          <a:xfrm>
            <a:off x="1371601" y="5181600"/>
            <a:ext cx="9389652" cy="1200329"/>
          </a:xfrm>
          <a:prstGeom prst="rect">
            <a:avLst/>
          </a:prstGeom>
          <a:noFill/>
        </p:spPr>
        <p:txBody>
          <a:bodyPr wrap="square" rtlCol="0">
            <a:spAutoFit/>
          </a:bodyPr>
          <a:lstStyle/>
          <a:p>
            <a:pPr algn="ctr"/>
            <a:r>
              <a:rPr lang="en-ZA" sz="2400" b="1" dirty="0">
                <a:solidFill>
                  <a:srgbClr val="FF0000"/>
                </a:solidFill>
              </a:rPr>
              <a:t>Screen all mother at 20-22 weeks with 75g glucose and test at 1h and 2h</a:t>
            </a:r>
          </a:p>
          <a:p>
            <a:pPr algn="ctr"/>
            <a:r>
              <a:rPr lang="en-ZA" sz="2400" b="1" dirty="0">
                <a:solidFill>
                  <a:srgbClr val="FF0000"/>
                </a:solidFill>
              </a:rPr>
              <a:t>1h &lt; 7.8 mmol/l</a:t>
            </a:r>
          </a:p>
          <a:p>
            <a:pPr algn="ctr"/>
            <a:r>
              <a:rPr lang="en-ZA" sz="2400" b="1" dirty="0">
                <a:solidFill>
                  <a:srgbClr val="FF0000"/>
                </a:solidFill>
              </a:rPr>
              <a:t>2h &lt; 6.7mmol/l</a:t>
            </a:r>
          </a:p>
        </p:txBody>
      </p:sp>
    </p:spTree>
    <p:extLst>
      <p:ext uri="{BB962C8B-B14F-4D97-AF65-F5344CB8AC3E}">
        <p14:creationId xmlns:p14="http://schemas.microsoft.com/office/powerpoint/2010/main" val="277458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250"/>
                                        <p:tgtEl>
                                          <p:spTgt spid="8"/>
                                        </p:tgtEl>
                                      </p:cBhvr>
                                    </p:animEffect>
                                    <p:anim calcmode="lin" valueType="num">
                                      <p:cBhvr>
                                        <p:cTn id="8" dur="1250" fill="hold"/>
                                        <p:tgtEl>
                                          <p:spTgt spid="8"/>
                                        </p:tgtEl>
                                        <p:attrNameLst>
                                          <p:attrName>ppt_w</p:attrName>
                                        </p:attrNameLst>
                                      </p:cBhvr>
                                      <p:tavLst>
                                        <p:tav tm="0" fmla="#ppt_w*sin(2.5*pi*$)">
                                          <p:val>
                                            <p:fltVal val="0"/>
                                          </p:val>
                                        </p:tav>
                                        <p:tav tm="100000">
                                          <p:val>
                                            <p:fltVal val="1"/>
                                          </p:val>
                                        </p:tav>
                                      </p:tavLst>
                                    </p:anim>
                                    <p:anim calcmode="lin" valueType="num">
                                      <p:cBhvr>
                                        <p:cTn id="9" dur="125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311147"/>
            <a:ext cx="7772400" cy="570380"/>
          </a:xfrm>
        </p:spPr>
        <p:txBody>
          <a:bodyPr>
            <a:normAutofit fontScale="90000"/>
          </a:bodyPr>
          <a:lstStyle/>
          <a:p>
            <a:pPr>
              <a:defRPr/>
            </a:pPr>
            <a:r>
              <a:rPr lang="en-US" sz="3600" b="1" dirty="0">
                <a:solidFill>
                  <a:srgbClr val="FF0000"/>
                </a:solidFill>
              </a:rPr>
              <a:t>Diabetes Screening :</a:t>
            </a:r>
            <a:endParaRPr lang="en-US" sz="4000" b="1" dirty="0">
              <a:solidFill>
                <a:srgbClr val="FF0000"/>
              </a:solidFill>
            </a:endParaRPr>
          </a:p>
        </p:txBody>
      </p:sp>
      <p:sp>
        <p:nvSpPr>
          <p:cNvPr id="131075" name="Rectangle 3"/>
          <p:cNvSpPr>
            <a:spLocks noGrp="1" noChangeArrowheads="1"/>
          </p:cNvSpPr>
          <p:nvPr>
            <p:ph idx="1"/>
          </p:nvPr>
        </p:nvSpPr>
        <p:spPr>
          <a:xfrm>
            <a:off x="1855596" y="1248698"/>
            <a:ext cx="8460712" cy="5133053"/>
          </a:xfrm>
        </p:spPr>
        <p:txBody>
          <a:bodyPr/>
          <a:lstStyle/>
          <a:p>
            <a:pPr lvl="0"/>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A326E619-143D-6242-10FC-51605603052F}"/>
              </a:ext>
            </a:extLst>
          </p:cNvPr>
          <p:cNvSpPr>
            <a:spLocks noGrp="1"/>
          </p:cNvSpPr>
          <p:nvPr>
            <p:ph type="sldNum" sz="quarter" idx="12"/>
          </p:nvPr>
        </p:nvSpPr>
        <p:spPr/>
        <p:txBody>
          <a:bodyPr/>
          <a:lstStyle/>
          <a:p>
            <a:fld id="{459F9546-D2A2-EF4C-A994-763A78C4CECC}" type="slidenum">
              <a:rPr lang="en-US" smtClean="0"/>
              <a:pPr/>
              <a:t>43</a:t>
            </a:fld>
            <a:endParaRPr lang="en-US" dirty="0"/>
          </a:p>
        </p:txBody>
      </p:sp>
      <p:pic>
        <p:nvPicPr>
          <p:cNvPr id="5" name="Picture 4">
            <a:extLst>
              <a:ext uri="{FF2B5EF4-FFF2-40B4-BE49-F238E27FC236}">
                <a16:creationId xmlns:a16="http://schemas.microsoft.com/office/drawing/2014/main" id="{145D5656-8A81-45A3-A06B-320BB7E31726}"/>
              </a:ext>
            </a:extLst>
          </p:cNvPr>
          <p:cNvPicPr>
            <a:picLocks noChangeAspect="1"/>
          </p:cNvPicPr>
          <p:nvPr/>
        </p:nvPicPr>
        <p:blipFill>
          <a:blip r:embed="rId3"/>
          <a:stretch>
            <a:fillRect/>
          </a:stretch>
        </p:blipFill>
        <p:spPr>
          <a:xfrm>
            <a:off x="1708164" y="1205378"/>
            <a:ext cx="8775672" cy="4999703"/>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961B054C-C1E1-4D9B-BC21-9C64FFFDBC87}"/>
              </a:ext>
            </a:extLst>
          </p:cNvPr>
          <p:cNvPicPr>
            <a:picLocks noChangeAspect="1"/>
          </p:cNvPicPr>
          <p:nvPr/>
        </p:nvPicPr>
        <p:blipFill>
          <a:blip r:embed="rId4"/>
          <a:stretch>
            <a:fillRect/>
          </a:stretch>
        </p:blipFill>
        <p:spPr>
          <a:xfrm>
            <a:off x="10972800" y="5105400"/>
            <a:ext cx="844960" cy="945136"/>
          </a:xfrm>
          <a:prstGeom prst="rect">
            <a:avLst/>
          </a:prstGeom>
        </p:spPr>
      </p:pic>
      <p:pic>
        <p:nvPicPr>
          <p:cNvPr id="3" name="Picture 2" descr="A stethoscope and a heart&#10;&#10;AI-generated content may be incorrect.">
            <a:extLst>
              <a:ext uri="{FF2B5EF4-FFF2-40B4-BE49-F238E27FC236}">
                <a16:creationId xmlns:a16="http://schemas.microsoft.com/office/drawing/2014/main" id="{8F3C3A19-5FD6-55F6-947D-24CDC17C4FD6}"/>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4" name="Picture 3" descr="A baby in a womb&#10;&#10;AI-generated content may be incorrect.">
            <a:extLst>
              <a:ext uri="{FF2B5EF4-FFF2-40B4-BE49-F238E27FC236}">
                <a16:creationId xmlns:a16="http://schemas.microsoft.com/office/drawing/2014/main" id="{CD037225-A5E9-A6B3-98C9-8E08FC4DD013}"/>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7" name="Picture 6">
            <a:extLst>
              <a:ext uri="{FF2B5EF4-FFF2-40B4-BE49-F238E27FC236}">
                <a16:creationId xmlns:a16="http://schemas.microsoft.com/office/drawing/2014/main" id="{A3C6D07F-B965-E3E7-D3E9-7C151E6371CE}"/>
              </a:ext>
            </a:extLst>
          </p:cNvPr>
          <p:cNvPicPr>
            <a:picLocks noChangeAspect="1"/>
          </p:cNvPicPr>
          <p:nvPr/>
        </p:nvPicPr>
        <p:blipFill>
          <a:blip r:embed="rId7"/>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2217107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withEffect">
                                  <p:stCondLst>
                                    <p:cond delay="0"/>
                                  </p:stCondLst>
                                  <p:childTnLst>
                                    <p:set>
                                      <p:cBhvr>
                                        <p:cTn id="6" dur="1" fill="hold">
                                          <p:stCondLst>
                                            <p:cond delay="0"/>
                                          </p:stCondLst>
                                        </p:cTn>
                                        <p:tgtEl>
                                          <p:spTgt spid="131074"/>
                                        </p:tgtEl>
                                        <p:attrNameLst>
                                          <p:attrName>style.visibility</p:attrName>
                                        </p:attrNameLst>
                                      </p:cBhvr>
                                      <p:to>
                                        <p:strVal val="visible"/>
                                      </p:to>
                                    </p:set>
                                    <p:anim calcmode="lin" valueType="num">
                                      <p:cBhvr>
                                        <p:cTn id="7" dur="1000" fill="hold"/>
                                        <p:tgtEl>
                                          <p:spTgt spid="131074"/>
                                        </p:tgtEl>
                                        <p:attrNameLst>
                                          <p:attrName>ppt_w</p:attrName>
                                        </p:attrNameLst>
                                      </p:cBhvr>
                                      <p:tavLst>
                                        <p:tav tm="0" fmla="#ppt_w*sin(2.5*pi*$)">
                                          <p:val>
                                            <p:fltVal val="0"/>
                                          </p:val>
                                        </p:tav>
                                        <p:tav tm="100000">
                                          <p:val>
                                            <p:fltVal val="1"/>
                                          </p:val>
                                        </p:tav>
                                      </p:tavLst>
                                    </p:anim>
                                    <p:anim calcmode="lin" valueType="num">
                                      <p:cBhvr>
                                        <p:cTn id="8" dur="1000" fill="hold"/>
                                        <p:tgtEl>
                                          <p:spTgt spid="13107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4" grpId="0"/>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452176"/>
            <a:ext cx="7772400" cy="708031"/>
          </a:xfrm>
        </p:spPr>
        <p:txBody>
          <a:bodyPr>
            <a:normAutofit fontScale="90000"/>
          </a:bodyPr>
          <a:lstStyle/>
          <a:p>
            <a:pPr>
              <a:defRPr/>
            </a:pPr>
            <a:r>
              <a:rPr lang="en-US" sz="3600" b="1" dirty="0">
                <a:solidFill>
                  <a:srgbClr val="FF0000"/>
                </a:solidFill>
              </a:rPr>
              <a:t>Diabetes :</a:t>
            </a:r>
            <a:br>
              <a:rPr lang="en-US" sz="4000" b="1" dirty="0">
                <a:solidFill>
                  <a:srgbClr val="FF0000"/>
                </a:solidFill>
              </a:rPr>
            </a:br>
            <a:endParaRPr lang="en-US" sz="4000" b="1" dirty="0">
              <a:solidFill>
                <a:srgbClr val="FF0000"/>
              </a:solidFill>
            </a:endParaRPr>
          </a:p>
        </p:txBody>
      </p:sp>
      <p:sp>
        <p:nvSpPr>
          <p:cNvPr id="131075" name="Rectangle 3"/>
          <p:cNvSpPr>
            <a:spLocks noGrp="1" noChangeArrowheads="1"/>
          </p:cNvSpPr>
          <p:nvPr>
            <p:ph idx="1"/>
          </p:nvPr>
        </p:nvSpPr>
        <p:spPr>
          <a:xfrm>
            <a:off x="1855596" y="1248698"/>
            <a:ext cx="8460712" cy="5133053"/>
          </a:xfrm>
        </p:spPr>
        <p:txBody>
          <a:bodyPr/>
          <a:lstStyle/>
          <a:p>
            <a:pPr lvl="0"/>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4BED34E3-6C18-7B1B-ED1E-6B1C4B5BE690}"/>
              </a:ext>
            </a:extLst>
          </p:cNvPr>
          <p:cNvSpPr>
            <a:spLocks noGrp="1"/>
          </p:cNvSpPr>
          <p:nvPr>
            <p:ph type="sldNum" sz="quarter" idx="12"/>
          </p:nvPr>
        </p:nvSpPr>
        <p:spPr/>
        <p:txBody>
          <a:bodyPr/>
          <a:lstStyle/>
          <a:p>
            <a:fld id="{459F9546-D2A2-EF4C-A994-763A78C4CECC}" type="slidenum">
              <a:rPr lang="en-US" smtClean="0"/>
              <a:pPr/>
              <a:t>44</a:t>
            </a:fld>
            <a:endParaRPr lang="en-US" dirty="0"/>
          </a:p>
        </p:txBody>
      </p:sp>
      <p:pic>
        <p:nvPicPr>
          <p:cNvPr id="6" name="Picture 5">
            <a:extLst>
              <a:ext uri="{FF2B5EF4-FFF2-40B4-BE49-F238E27FC236}">
                <a16:creationId xmlns:a16="http://schemas.microsoft.com/office/drawing/2014/main" id="{760D13E5-EB51-437A-BE8F-0CBEE6FD61B2}"/>
              </a:ext>
            </a:extLst>
          </p:cNvPr>
          <p:cNvPicPr>
            <a:picLocks noChangeAspect="1"/>
          </p:cNvPicPr>
          <p:nvPr/>
        </p:nvPicPr>
        <p:blipFill>
          <a:blip r:embed="rId3"/>
          <a:stretch>
            <a:fillRect/>
          </a:stretch>
        </p:blipFill>
        <p:spPr>
          <a:xfrm>
            <a:off x="1976286" y="1015358"/>
            <a:ext cx="8101361" cy="5690242"/>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90FAC31C-86D4-45A0-8627-B1198701656E}"/>
              </a:ext>
            </a:extLst>
          </p:cNvPr>
          <p:cNvPicPr>
            <a:picLocks noChangeAspect="1"/>
          </p:cNvPicPr>
          <p:nvPr/>
        </p:nvPicPr>
        <p:blipFill>
          <a:blip r:embed="rId4"/>
          <a:stretch>
            <a:fillRect/>
          </a:stretch>
        </p:blipFill>
        <p:spPr>
          <a:xfrm>
            <a:off x="11125200" y="5136735"/>
            <a:ext cx="844960" cy="945136"/>
          </a:xfrm>
          <a:prstGeom prst="rect">
            <a:avLst/>
          </a:prstGeom>
        </p:spPr>
      </p:pic>
      <p:pic>
        <p:nvPicPr>
          <p:cNvPr id="3" name="Picture 2" descr="A stethoscope and a heart&#10;&#10;AI-generated content may be incorrect.">
            <a:extLst>
              <a:ext uri="{FF2B5EF4-FFF2-40B4-BE49-F238E27FC236}">
                <a16:creationId xmlns:a16="http://schemas.microsoft.com/office/drawing/2014/main" id="{1FC904D4-27BD-4F0E-8DB9-070FA7ECC4D1}"/>
              </a:ext>
            </a:extLst>
          </p:cNvPr>
          <p:cNvPicPr>
            <a:picLocks noChangeAspect="1"/>
          </p:cNvPicPr>
          <p:nvPr/>
        </p:nvPicPr>
        <p:blipFill>
          <a:blip r:embed="rId5"/>
          <a:stretch>
            <a:fillRect/>
          </a:stretch>
        </p:blipFill>
        <p:spPr>
          <a:xfrm>
            <a:off x="-76200" y="4993438"/>
            <a:ext cx="1752600" cy="1712162"/>
          </a:xfrm>
          <a:prstGeom prst="rect">
            <a:avLst/>
          </a:prstGeom>
        </p:spPr>
      </p:pic>
      <p:pic>
        <p:nvPicPr>
          <p:cNvPr id="4" name="Picture 3" descr="A baby in a womb&#10;&#10;AI-generated content may be incorrect.">
            <a:extLst>
              <a:ext uri="{FF2B5EF4-FFF2-40B4-BE49-F238E27FC236}">
                <a16:creationId xmlns:a16="http://schemas.microsoft.com/office/drawing/2014/main" id="{489B8A50-E1B2-2B46-CC16-878ACBE20507}"/>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5" name="Picture 4">
            <a:extLst>
              <a:ext uri="{FF2B5EF4-FFF2-40B4-BE49-F238E27FC236}">
                <a16:creationId xmlns:a16="http://schemas.microsoft.com/office/drawing/2014/main" id="{164B9D79-8F34-0473-9357-0C0FC666EC0E}"/>
              </a:ext>
            </a:extLst>
          </p:cNvPr>
          <p:cNvPicPr>
            <a:picLocks noChangeAspect="1"/>
          </p:cNvPicPr>
          <p:nvPr/>
        </p:nvPicPr>
        <p:blipFill>
          <a:blip r:embed="rId7"/>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9849354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452176"/>
            <a:ext cx="7772400" cy="708031"/>
          </a:xfrm>
        </p:spPr>
        <p:txBody>
          <a:bodyPr>
            <a:normAutofit fontScale="90000"/>
          </a:bodyPr>
          <a:lstStyle/>
          <a:p>
            <a:pPr>
              <a:defRPr/>
            </a:pPr>
            <a:r>
              <a:rPr lang="en-US" sz="3600" b="1" dirty="0">
                <a:solidFill>
                  <a:srgbClr val="FF0000"/>
                </a:solidFill>
              </a:rPr>
              <a:t>Diabetes :</a:t>
            </a:r>
            <a:br>
              <a:rPr lang="en-US" sz="4000" b="1" dirty="0">
                <a:solidFill>
                  <a:srgbClr val="FF0000"/>
                </a:solidFill>
              </a:rPr>
            </a:br>
            <a:endParaRPr lang="en-US" sz="4000" b="1" dirty="0">
              <a:solidFill>
                <a:srgbClr val="FF0000"/>
              </a:solidFill>
            </a:endParaRPr>
          </a:p>
        </p:txBody>
      </p:sp>
      <p:sp>
        <p:nvSpPr>
          <p:cNvPr id="131075" name="Rectangle 3"/>
          <p:cNvSpPr>
            <a:spLocks noGrp="1" noChangeArrowheads="1"/>
          </p:cNvSpPr>
          <p:nvPr>
            <p:ph idx="1"/>
          </p:nvPr>
        </p:nvSpPr>
        <p:spPr>
          <a:xfrm>
            <a:off x="1855596" y="1248698"/>
            <a:ext cx="8460712" cy="5133053"/>
          </a:xfrm>
        </p:spPr>
        <p:txBody>
          <a:bodyPr/>
          <a:lstStyle/>
          <a:p>
            <a:pPr>
              <a:lnSpc>
                <a:spcPct val="80000"/>
              </a:lnSpc>
              <a:buNone/>
              <a:defRPr/>
            </a:pPr>
            <a:endParaRPr lang="en-US" dirty="0"/>
          </a:p>
          <a:p>
            <a:pPr>
              <a:lnSpc>
                <a:spcPct val="80000"/>
              </a:lnSpc>
              <a:buNone/>
              <a:defRPr/>
            </a:pPr>
            <a:endParaRPr lang="en-US" dirty="0"/>
          </a:p>
          <a:p>
            <a:pPr>
              <a:lnSpc>
                <a:spcPct val="80000"/>
              </a:lnSpc>
              <a:buNone/>
              <a:defRPr/>
            </a:pPr>
            <a:endParaRPr lang="en-US" dirty="0"/>
          </a:p>
          <a:p>
            <a:pPr>
              <a:lnSpc>
                <a:spcPct val="80000"/>
              </a:lnSpc>
              <a:buNone/>
              <a:defRPr/>
            </a:pPr>
            <a:endParaRPr lang="en-US" dirty="0"/>
          </a:p>
          <a:p>
            <a:pPr>
              <a:lnSpc>
                <a:spcPct val="80000"/>
              </a:lnSpc>
              <a:buNone/>
              <a:defRPr/>
            </a:pPr>
            <a:endParaRPr lang="en-US"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D6FEAFF0-F939-9BA0-227E-DDE36D4A36F1}"/>
              </a:ext>
            </a:extLst>
          </p:cNvPr>
          <p:cNvSpPr>
            <a:spLocks noGrp="1"/>
          </p:cNvSpPr>
          <p:nvPr>
            <p:ph type="sldNum" sz="quarter" idx="12"/>
          </p:nvPr>
        </p:nvSpPr>
        <p:spPr/>
        <p:txBody>
          <a:bodyPr/>
          <a:lstStyle/>
          <a:p>
            <a:fld id="{459F9546-D2A2-EF4C-A994-763A78C4CECC}" type="slidenum">
              <a:rPr lang="en-US" smtClean="0"/>
              <a:pPr/>
              <a:t>45</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49000" y="5171232"/>
            <a:ext cx="807720" cy="904240"/>
          </a:xfrm>
          <a:prstGeom prst="rect">
            <a:avLst/>
          </a:prstGeom>
          <a:noFill/>
          <a:ln>
            <a:noFill/>
          </a:ln>
        </p:spPr>
      </p:pic>
      <p:pic>
        <p:nvPicPr>
          <p:cNvPr id="5" name="Picture 4">
            <a:extLst>
              <a:ext uri="{FF2B5EF4-FFF2-40B4-BE49-F238E27FC236}">
                <a16:creationId xmlns:a16="http://schemas.microsoft.com/office/drawing/2014/main" id="{27EB8731-4F77-41AD-9C9B-0217627D4135}"/>
              </a:ext>
            </a:extLst>
          </p:cNvPr>
          <p:cNvPicPr>
            <a:picLocks noChangeAspect="1"/>
          </p:cNvPicPr>
          <p:nvPr/>
        </p:nvPicPr>
        <p:blipFill>
          <a:blip r:embed="rId4"/>
          <a:stretch>
            <a:fillRect/>
          </a:stretch>
        </p:blipFill>
        <p:spPr>
          <a:xfrm>
            <a:off x="1855597" y="1248697"/>
            <a:ext cx="8474927" cy="3880624"/>
          </a:xfrm>
          <a:prstGeom prst="rect">
            <a:avLst/>
          </a:prstGeom>
        </p:spPr>
      </p:pic>
      <p:pic>
        <p:nvPicPr>
          <p:cNvPr id="3" name="Picture 2" descr="A stethoscope and a heart&#10;&#10;AI-generated content may be incorrect.">
            <a:extLst>
              <a:ext uri="{FF2B5EF4-FFF2-40B4-BE49-F238E27FC236}">
                <a16:creationId xmlns:a16="http://schemas.microsoft.com/office/drawing/2014/main" id="{64695B34-F7F4-AA2D-6502-65F170100E14}"/>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6" name="Picture 5" descr="A baby in a womb&#10;&#10;AI-generated content may be incorrect.">
            <a:extLst>
              <a:ext uri="{FF2B5EF4-FFF2-40B4-BE49-F238E27FC236}">
                <a16:creationId xmlns:a16="http://schemas.microsoft.com/office/drawing/2014/main" id="{114FAB92-34BC-94A9-0D7C-062CF03CEF27}"/>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7" name="Picture 6">
            <a:extLst>
              <a:ext uri="{FF2B5EF4-FFF2-40B4-BE49-F238E27FC236}">
                <a16:creationId xmlns:a16="http://schemas.microsoft.com/office/drawing/2014/main" id="{96827279-15D5-2B84-B27E-1AEBC486155A}"/>
              </a:ext>
            </a:extLst>
          </p:cNvPr>
          <p:cNvPicPr>
            <a:picLocks noChangeAspect="1"/>
          </p:cNvPicPr>
          <p:nvPr/>
        </p:nvPicPr>
        <p:blipFill>
          <a:blip r:embed="rId7"/>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208944566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167346"/>
            <a:ext cx="7772400" cy="501554"/>
          </a:xfrm>
        </p:spPr>
        <p:txBody>
          <a:bodyPr>
            <a:normAutofit fontScale="90000"/>
          </a:bodyPr>
          <a:lstStyle/>
          <a:p>
            <a:pPr>
              <a:defRPr/>
            </a:pPr>
            <a:r>
              <a:rPr lang="en-US" sz="3600" b="1" dirty="0">
                <a:solidFill>
                  <a:srgbClr val="FF0000"/>
                </a:solidFill>
              </a:rPr>
              <a:t>Diabetes: </a:t>
            </a:r>
            <a:r>
              <a:rPr lang="en-US" sz="3200" b="1" dirty="0">
                <a:solidFill>
                  <a:srgbClr val="FF0000"/>
                </a:solidFill>
              </a:rPr>
              <a:t>stop all other oral DM Drugs</a:t>
            </a:r>
            <a:endParaRPr lang="en-US" sz="4000" b="1" dirty="0">
              <a:solidFill>
                <a:srgbClr val="FF0000"/>
              </a:solidFill>
            </a:endParaRPr>
          </a:p>
        </p:txBody>
      </p:sp>
      <p:sp>
        <p:nvSpPr>
          <p:cNvPr id="2" name="Slide Number Placeholder 1">
            <a:extLst>
              <a:ext uri="{FF2B5EF4-FFF2-40B4-BE49-F238E27FC236}">
                <a16:creationId xmlns:a16="http://schemas.microsoft.com/office/drawing/2014/main" id="{AB9BEAA7-5952-26B7-5E9D-D614C3926800}"/>
              </a:ext>
            </a:extLst>
          </p:cNvPr>
          <p:cNvSpPr>
            <a:spLocks noGrp="1"/>
          </p:cNvSpPr>
          <p:nvPr>
            <p:ph type="sldNum" sz="quarter" idx="12"/>
          </p:nvPr>
        </p:nvSpPr>
        <p:spPr/>
        <p:txBody>
          <a:bodyPr/>
          <a:lstStyle/>
          <a:p>
            <a:fld id="{459F9546-D2A2-EF4C-A994-763A78C4CECC}" type="slidenum">
              <a:rPr lang="en-US" smtClean="0"/>
              <a:pPr/>
              <a:t>46</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49000" y="5334294"/>
            <a:ext cx="807720" cy="904240"/>
          </a:xfrm>
          <a:prstGeom prst="rect">
            <a:avLst/>
          </a:prstGeom>
          <a:noFill/>
          <a:ln>
            <a:noFill/>
          </a:ln>
        </p:spPr>
      </p:pic>
      <p:pic>
        <p:nvPicPr>
          <p:cNvPr id="3" name="Picture 2">
            <a:extLst>
              <a:ext uri="{FF2B5EF4-FFF2-40B4-BE49-F238E27FC236}">
                <a16:creationId xmlns:a16="http://schemas.microsoft.com/office/drawing/2014/main" id="{BD422A83-E486-4DDD-8C71-E1A79F9D7FC7}"/>
              </a:ext>
            </a:extLst>
          </p:cNvPr>
          <p:cNvPicPr>
            <a:picLocks noChangeAspect="1"/>
          </p:cNvPicPr>
          <p:nvPr/>
        </p:nvPicPr>
        <p:blipFill>
          <a:blip r:embed="rId4"/>
          <a:stretch>
            <a:fillRect/>
          </a:stretch>
        </p:blipFill>
        <p:spPr>
          <a:xfrm>
            <a:off x="2714881" y="668901"/>
            <a:ext cx="6762238" cy="6130413"/>
          </a:xfrm>
          <a:prstGeom prst="rect">
            <a:avLst/>
          </a:prstGeom>
        </p:spPr>
      </p:pic>
      <p:pic>
        <p:nvPicPr>
          <p:cNvPr id="5" name="Picture 4" descr="A stethoscope and a heart&#10;&#10;AI-generated content may be incorrect.">
            <a:extLst>
              <a:ext uri="{FF2B5EF4-FFF2-40B4-BE49-F238E27FC236}">
                <a16:creationId xmlns:a16="http://schemas.microsoft.com/office/drawing/2014/main" id="{CEC90A7C-2AED-A1D6-E477-C45884D0B609}"/>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6" name="Picture 5" descr="A baby in a womb&#10;&#10;AI-generated content may be incorrect.">
            <a:extLst>
              <a:ext uri="{FF2B5EF4-FFF2-40B4-BE49-F238E27FC236}">
                <a16:creationId xmlns:a16="http://schemas.microsoft.com/office/drawing/2014/main" id="{8EFA6E3C-0F24-83ED-96D9-FA61895100D8}"/>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7" name="Picture 6">
            <a:extLst>
              <a:ext uri="{FF2B5EF4-FFF2-40B4-BE49-F238E27FC236}">
                <a16:creationId xmlns:a16="http://schemas.microsoft.com/office/drawing/2014/main" id="{0A1EF656-BDAC-57D1-D783-6876AA0FE283}"/>
              </a:ext>
            </a:extLst>
          </p:cNvPr>
          <p:cNvPicPr>
            <a:picLocks noChangeAspect="1"/>
          </p:cNvPicPr>
          <p:nvPr/>
        </p:nvPicPr>
        <p:blipFill>
          <a:blip r:embed="rId7"/>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3098133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361431"/>
            <a:ext cx="7772400" cy="708031"/>
          </a:xfrm>
        </p:spPr>
        <p:txBody>
          <a:bodyPr>
            <a:normAutofit/>
          </a:bodyPr>
          <a:lstStyle/>
          <a:p>
            <a:pPr>
              <a:defRPr/>
            </a:pPr>
            <a:r>
              <a:rPr lang="en-US" sz="3600" b="1" dirty="0">
                <a:solidFill>
                  <a:srgbClr val="FF0000"/>
                </a:solidFill>
              </a:rPr>
              <a:t>Anemia Screening &amp; Supplementation</a:t>
            </a:r>
            <a:endParaRPr lang="en-US" sz="4000" b="1" dirty="0">
              <a:solidFill>
                <a:srgbClr val="FF0000"/>
              </a:solidFill>
            </a:endParaRPr>
          </a:p>
        </p:txBody>
      </p:sp>
      <p:sp>
        <p:nvSpPr>
          <p:cNvPr id="131075" name="Rectangle 3"/>
          <p:cNvSpPr>
            <a:spLocks noGrp="1" noChangeArrowheads="1"/>
          </p:cNvSpPr>
          <p:nvPr>
            <p:ph idx="1"/>
          </p:nvPr>
        </p:nvSpPr>
        <p:spPr>
          <a:xfrm>
            <a:off x="1727200" y="1069462"/>
            <a:ext cx="8599156" cy="5221545"/>
          </a:xfrm>
        </p:spPr>
        <p:txBody>
          <a:bodyPr>
            <a:normAutofit lnSpcReduction="10000"/>
          </a:bodyPr>
          <a:lstStyle/>
          <a:p>
            <a:pPr lvl="0"/>
            <a:r>
              <a:rPr lang="en-ZA" sz="2400" dirty="0"/>
              <a:t>Major problem with &gt;60% pregnant behind on Iron</a:t>
            </a:r>
          </a:p>
          <a:p>
            <a:pPr lvl="0"/>
            <a:endParaRPr lang="en-ZA" sz="500" dirty="0"/>
          </a:p>
          <a:p>
            <a:pPr lvl="0"/>
            <a:r>
              <a:rPr lang="en-ZA" sz="2400" dirty="0"/>
              <a:t>Start Iron + Folate at least 3/12 before pregnancy</a:t>
            </a:r>
          </a:p>
          <a:p>
            <a:pPr lvl="0"/>
            <a:endParaRPr lang="en-ZA" sz="500" dirty="0"/>
          </a:p>
          <a:p>
            <a:pPr lvl="0"/>
            <a:r>
              <a:rPr lang="en-ZA" sz="2400" dirty="0"/>
              <a:t>If BMI &gt;30 or Hpt – start Calcium early in pregnancy</a:t>
            </a:r>
          </a:p>
          <a:p>
            <a:pPr lvl="0"/>
            <a:endParaRPr lang="en-ZA" sz="500" dirty="0"/>
          </a:p>
          <a:p>
            <a:pPr lvl="0"/>
            <a:r>
              <a:rPr lang="en-ZA" sz="2400" dirty="0"/>
              <a:t>Sometimes may need IV Iron booster (Cosmofer)</a:t>
            </a:r>
          </a:p>
          <a:p>
            <a:pPr lvl="0"/>
            <a:endParaRPr lang="en-ZA" sz="500" dirty="0"/>
          </a:p>
          <a:p>
            <a:r>
              <a:rPr lang="en-ZA" sz="2400" dirty="0"/>
              <a:t>FBC on all child-bearing women &amp; if &lt;11g% - treat</a:t>
            </a:r>
          </a:p>
          <a:p>
            <a:endParaRPr lang="en-ZA" sz="500" dirty="0"/>
          </a:p>
          <a:p>
            <a:pPr lvl="0"/>
            <a:r>
              <a:rPr lang="en-ZA" sz="2400" dirty="0"/>
              <a:t>If alcoholic &amp;/or ↑MCV  - Give Vit B12 &amp; Vit BCo</a:t>
            </a:r>
          </a:p>
          <a:p>
            <a:pPr lvl="0"/>
            <a:endParaRPr lang="en-ZA" sz="500" dirty="0"/>
          </a:p>
          <a:p>
            <a:pPr lvl="0"/>
            <a:r>
              <a:rPr lang="en-ZA" sz="2400" dirty="0"/>
              <a:t>If previous miscarriages / deformities (NTD) – Folate</a:t>
            </a:r>
          </a:p>
          <a:p>
            <a:pPr lvl="0"/>
            <a:endParaRPr lang="en-ZA" sz="500" dirty="0"/>
          </a:p>
          <a:p>
            <a:pPr lvl="0"/>
            <a:r>
              <a:rPr lang="en-ZA" sz="2400" dirty="0"/>
              <a:t>If DM or Hpt on Diuretics – check electrolytes</a:t>
            </a:r>
          </a:p>
          <a:p>
            <a:pPr lvl="0"/>
            <a:endParaRPr lang="en-ZA" sz="500" dirty="0"/>
          </a:p>
          <a:p>
            <a:pPr lvl="0"/>
            <a:r>
              <a:rPr lang="en-ZA" sz="2400" dirty="0"/>
              <a:t>If high risk of PET – Start Aspirin 150mg nocte</a:t>
            </a:r>
          </a:p>
          <a:p>
            <a:pPr lvl="0"/>
            <a:endParaRPr lang="en-ZA" sz="500" dirty="0"/>
          </a:p>
          <a:p>
            <a:pPr lvl="0"/>
            <a:r>
              <a:rPr lang="en-ZA" sz="2400" dirty="0"/>
              <a:t>If Thyroidism – Iodine – even 150ug as routine</a:t>
            </a:r>
          </a:p>
          <a:p>
            <a:pPr marL="0" indent="0">
              <a:buNone/>
            </a:pPr>
            <a:r>
              <a:rPr lang="en-US" sz="2000" dirty="0">
                <a:highlight>
                  <a:srgbClr val="FFFF00"/>
                </a:highlight>
              </a:rPr>
              <a:t>Prof Vernon Louw : https://www.youtube.com/watch?v=Ldu-FaOjWSQ</a:t>
            </a:r>
          </a:p>
          <a:p>
            <a:pPr lvl="0"/>
            <a:endParaRPr lang="en-ZA" sz="24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FB10E8A1-61CA-C588-9353-50459810CFEC}"/>
              </a:ext>
            </a:extLst>
          </p:cNvPr>
          <p:cNvSpPr>
            <a:spLocks noGrp="1"/>
          </p:cNvSpPr>
          <p:nvPr>
            <p:ph type="sldNum" sz="quarter" idx="12"/>
          </p:nvPr>
        </p:nvSpPr>
        <p:spPr>
          <a:xfrm>
            <a:off x="9194800" y="6203336"/>
            <a:ext cx="2540000" cy="457200"/>
          </a:xfrm>
        </p:spPr>
        <p:txBody>
          <a:bodyPr/>
          <a:lstStyle/>
          <a:p>
            <a:fld id="{459F9546-D2A2-EF4C-A994-763A78C4CECC}" type="slidenum">
              <a:rPr lang="en-US" smtClean="0"/>
              <a:pPr/>
              <a:t>47</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927080" y="5294016"/>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BC314779-9E54-C89B-16A4-5697DF9A9964}"/>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A9577454-97D5-51FA-159E-A3E2D3FCDD56}"/>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0E0A8BF6-3429-1D25-5299-3C1CF50BE7C7}"/>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15996892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325027"/>
            <a:ext cx="7772400" cy="708031"/>
          </a:xfrm>
        </p:spPr>
        <p:txBody>
          <a:bodyPr/>
          <a:lstStyle/>
          <a:p>
            <a:pPr>
              <a:defRPr/>
            </a:pPr>
            <a:r>
              <a:rPr lang="en-US" sz="3600" b="1" dirty="0">
                <a:solidFill>
                  <a:srgbClr val="FF0000"/>
                </a:solidFill>
              </a:rPr>
              <a:t>Thyroid screening</a:t>
            </a:r>
            <a:endParaRPr lang="en-US" sz="4000" b="1" dirty="0">
              <a:solidFill>
                <a:srgbClr val="FF0000"/>
              </a:solidFill>
            </a:endParaRPr>
          </a:p>
        </p:txBody>
      </p:sp>
      <p:sp>
        <p:nvSpPr>
          <p:cNvPr id="131075" name="Rectangle 3"/>
          <p:cNvSpPr>
            <a:spLocks noGrp="1" noChangeArrowheads="1"/>
          </p:cNvSpPr>
          <p:nvPr>
            <p:ph idx="1"/>
          </p:nvPr>
        </p:nvSpPr>
        <p:spPr>
          <a:xfrm>
            <a:off x="1720646" y="1002891"/>
            <a:ext cx="8595663" cy="5378860"/>
          </a:xfrm>
        </p:spPr>
        <p:txBody>
          <a:bodyPr>
            <a:normAutofit lnSpcReduction="10000"/>
          </a:bodyPr>
          <a:lstStyle/>
          <a:p>
            <a:pPr lvl="0"/>
            <a:r>
              <a:rPr lang="en-ZA" sz="2800" b="1" dirty="0">
                <a:solidFill>
                  <a:srgbClr val="FF0000"/>
                </a:solidFill>
              </a:rPr>
              <a:t>All</a:t>
            </a:r>
            <a:r>
              <a:rPr lang="en-ZA" sz="2800" dirty="0"/>
              <a:t> women of child-bearing age should be screened for Thyroid dysfunction</a:t>
            </a:r>
          </a:p>
          <a:p>
            <a:pPr lvl="0"/>
            <a:r>
              <a:rPr lang="en-ZA" sz="2800" dirty="0"/>
              <a:t>2</a:t>
            </a:r>
            <a:r>
              <a:rPr lang="en-ZA" sz="2800" baseline="30000" dirty="0"/>
              <a:t>nd</a:t>
            </a:r>
            <a:r>
              <a:rPr lang="en-ZA" sz="2800" dirty="0"/>
              <a:t> most common endocrine disease</a:t>
            </a:r>
          </a:p>
          <a:p>
            <a:pPr lvl="0"/>
            <a:r>
              <a:rPr lang="en-ZA" sz="2800" dirty="0"/>
              <a:t>Affects 1% of all women of child-bearing age</a:t>
            </a:r>
          </a:p>
          <a:p>
            <a:pPr lvl="0"/>
            <a:r>
              <a:rPr lang="en-ZA" sz="2800" dirty="0"/>
              <a:t>Physiological changes during pregnancy</a:t>
            </a:r>
          </a:p>
          <a:p>
            <a:pPr lvl="1"/>
            <a:r>
              <a:rPr lang="en-ZA" sz="2400" dirty="0"/>
              <a:t>↑ BhCG results in ↓ TSH in 1</a:t>
            </a:r>
            <a:r>
              <a:rPr lang="en-ZA" sz="2400" baseline="30000" dirty="0"/>
              <a:t>st</a:t>
            </a:r>
            <a:r>
              <a:rPr lang="en-ZA" sz="2400" dirty="0"/>
              <a:t> Trimester – so check T4.  </a:t>
            </a:r>
          </a:p>
          <a:p>
            <a:pPr marL="457200" lvl="1" indent="0">
              <a:buNone/>
            </a:pPr>
            <a:r>
              <a:rPr lang="en-ZA" sz="2400" dirty="0"/>
              <a:t>NB&gt; It returns to normal by 13 weeks</a:t>
            </a:r>
          </a:p>
          <a:p>
            <a:pPr lvl="1"/>
            <a:r>
              <a:rPr lang="en-ZA" sz="2400" dirty="0"/>
              <a:t>E2 (from placenta) ↑ Thyroid hormone binding proteins and thus ↑ Thyroid hormone levels  (Physiological)</a:t>
            </a:r>
          </a:p>
          <a:p>
            <a:r>
              <a:rPr lang="en-ZA" sz="2800" dirty="0"/>
              <a:t>Interaction:</a:t>
            </a:r>
          </a:p>
          <a:p>
            <a:pPr lvl="1"/>
            <a:r>
              <a:rPr lang="en-ZA" sz="2400" dirty="0"/>
              <a:t>In 1</a:t>
            </a:r>
            <a:r>
              <a:rPr lang="en-ZA" sz="2400" baseline="30000" dirty="0"/>
              <a:t>st</a:t>
            </a:r>
            <a:r>
              <a:rPr lang="en-ZA" sz="2400" dirty="0"/>
              <a:t> 10- 12 wks baby depends on mother for Thyroxine</a:t>
            </a:r>
          </a:p>
          <a:p>
            <a:pPr lvl="1"/>
            <a:r>
              <a:rPr lang="en-ZA" sz="2400" dirty="0"/>
              <a:t>After 13 wks – baby produces Thyroxine</a:t>
            </a:r>
          </a:p>
          <a:p>
            <a:pPr lvl="1"/>
            <a:endParaRPr lang="en-ZA" sz="2400" dirty="0"/>
          </a:p>
          <a:p>
            <a:pPr lvl="0"/>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8D3F52B6-6881-2062-01B7-AADF7D2C5D83}"/>
              </a:ext>
            </a:extLst>
          </p:cNvPr>
          <p:cNvSpPr>
            <a:spLocks noGrp="1"/>
          </p:cNvSpPr>
          <p:nvPr>
            <p:ph type="sldNum" sz="quarter" idx="12"/>
          </p:nvPr>
        </p:nvSpPr>
        <p:spPr/>
        <p:txBody>
          <a:bodyPr/>
          <a:lstStyle/>
          <a:p>
            <a:fld id="{459F9546-D2A2-EF4C-A994-763A78C4CECC}" type="slidenum">
              <a:rPr lang="en-US" smtClean="0"/>
              <a:pPr/>
              <a:t>48</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972800" y="5181600"/>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FEE4F70E-E28C-02DA-22BD-B4D5928FDE15}"/>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0F03DD6D-6794-FCCB-CBBF-974FCE2CB3E6}"/>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844C3159-2D10-6E7C-80CE-A1A48F92ACC0}"/>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38120149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253345"/>
            <a:ext cx="7772400" cy="307094"/>
          </a:xfrm>
        </p:spPr>
        <p:txBody>
          <a:bodyPr>
            <a:normAutofit fontScale="90000"/>
          </a:bodyPr>
          <a:lstStyle/>
          <a:p>
            <a:pPr>
              <a:defRPr/>
            </a:pPr>
            <a:r>
              <a:rPr lang="en-US" sz="3600" b="1" dirty="0">
                <a:solidFill>
                  <a:srgbClr val="FF0000"/>
                </a:solidFill>
              </a:rPr>
              <a:t>Hypo-Thyroidism </a:t>
            </a:r>
          </a:p>
        </p:txBody>
      </p:sp>
      <p:sp>
        <p:nvSpPr>
          <p:cNvPr id="131075" name="Rectangle 3"/>
          <p:cNvSpPr>
            <a:spLocks noGrp="1" noChangeArrowheads="1"/>
          </p:cNvSpPr>
          <p:nvPr>
            <p:ph idx="1"/>
          </p:nvPr>
        </p:nvSpPr>
        <p:spPr>
          <a:xfrm>
            <a:off x="1865644" y="738035"/>
            <a:ext cx="8460712" cy="5654163"/>
          </a:xfrm>
        </p:spPr>
        <p:txBody>
          <a:bodyPr>
            <a:normAutofit lnSpcReduction="10000"/>
          </a:bodyPr>
          <a:lstStyle/>
          <a:p>
            <a:pPr lvl="0"/>
            <a:r>
              <a:rPr lang="en-ZA" sz="2400" dirty="0"/>
              <a:t>Occurs in 2.5% of pregnancies</a:t>
            </a:r>
          </a:p>
          <a:p>
            <a:pPr lvl="1"/>
            <a:r>
              <a:rPr lang="en-ZA" sz="2000" dirty="0"/>
              <a:t>Sub-clinical 2-5% </a:t>
            </a:r>
          </a:p>
          <a:p>
            <a:pPr lvl="1"/>
            <a:r>
              <a:rPr lang="en-ZA" sz="2000" dirty="0"/>
              <a:t>Most common is Auto-immune in cause – Hashimoto’s</a:t>
            </a:r>
          </a:p>
          <a:p>
            <a:pPr lvl="1"/>
            <a:r>
              <a:rPr lang="en-ZA" sz="2000" dirty="0"/>
              <a:t>Negative outcome in pregnancy</a:t>
            </a:r>
          </a:p>
          <a:p>
            <a:r>
              <a:rPr lang="en-ZA" sz="2400" dirty="0"/>
              <a:t>In Mother:</a:t>
            </a:r>
          </a:p>
          <a:p>
            <a:pPr lvl="1"/>
            <a:r>
              <a:rPr lang="en-ZA" sz="2000" dirty="0"/>
              <a:t>Anemia, </a:t>
            </a:r>
          </a:p>
          <a:p>
            <a:pPr lvl="1"/>
            <a:r>
              <a:rPr lang="en-ZA" sz="2000" dirty="0"/>
              <a:t>Myopathy (muscle pains &amp; weakness) </a:t>
            </a:r>
          </a:p>
          <a:p>
            <a:pPr lvl="1"/>
            <a:r>
              <a:rPr lang="en-ZA" sz="2000" dirty="0"/>
              <a:t>PET &amp; Placental abnormalities</a:t>
            </a:r>
          </a:p>
          <a:p>
            <a:r>
              <a:rPr lang="en-ZA" sz="2400" dirty="0"/>
              <a:t>In Baby:</a:t>
            </a:r>
          </a:p>
          <a:p>
            <a:pPr lvl="1"/>
            <a:r>
              <a:rPr lang="en-ZA" sz="2000" dirty="0"/>
              <a:t>Impaired brain development with cognitive &amp; neurological developmental abnormalities</a:t>
            </a:r>
          </a:p>
          <a:p>
            <a:r>
              <a:rPr lang="en-ZA" sz="2400" dirty="0"/>
              <a:t>Easily treated with HRT and those on HRT may </a:t>
            </a:r>
          </a:p>
          <a:p>
            <a:pPr marL="0" indent="0">
              <a:buNone/>
            </a:pPr>
            <a:r>
              <a:rPr lang="en-ZA" sz="2400" dirty="0"/>
              <a:t>    need up to 20-30% ↑ in dose</a:t>
            </a:r>
          </a:p>
          <a:p>
            <a:r>
              <a:rPr lang="en-ZA" sz="2400" dirty="0"/>
              <a:t>Sub-clinical hypothyroidism is biggest risk for baby &amp;                hence, </a:t>
            </a:r>
            <a:r>
              <a:rPr lang="en-ZA" sz="2400" dirty="0">
                <a:solidFill>
                  <a:srgbClr val="FF0000"/>
                </a:solidFill>
              </a:rPr>
              <a:t>Screening is important</a:t>
            </a:r>
          </a:p>
          <a:p>
            <a:pPr lvl="1"/>
            <a:endParaRPr lang="en-ZA" sz="2400" dirty="0"/>
          </a:p>
          <a:p>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8559D3CE-7946-F344-247F-5EB986E3AD8E}"/>
              </a:ext>
            </a:extLst>
          </p:cNvPr>
          <p:cNvSpPr>
            <a:spLocks noGrp="1"/>
          </p:cNvSpPr>
          <p:nvPr>
            <p:ph type="sldNum" sz="quarter" idx="12"/>
          </p:nvPr>
        </p:nvSpPr>
        <p:spPr/>
        <p:txBody>
          <a:bodyPr/>
          <a:lstStyle/>
          <a:p>
            <a:fld id="{459F9546-D2A2-EF4C-A994-763A78C4CECC}" type="slidenum">
              <a:rPr lang="en-US" smtClean="0"/>
              <a:pPr/>
              <a:t>49</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49000" y="5105400"/>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83319399-E705-4280-9628-C93FB50881DD}"/>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18C31498-8660-BD39-95BE-66A133D26114}"/>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AD2E2DE6-88C9-F69F-52DC-62B381E6D659}"/>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4443597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452176"/>
            <a:ext cx="7772400" cy="344238"/>
          </a:xfrm>
        </p:spPr>
        <p:txBody>
          <a:bodyPr>
            <a:normAutofit fontScale="90000"/>
          </a:bodyPr>
          <a:lstStyle/>
          <a:p>
            <a:pPr>
              <a:defRPr/>
            </a:pPr>
            <a:r>
              <a:rPr lang="en-US" sz="3600" b="1" dirty="0">
                <a:solidFill>
                  <a:srgbClr val="FF0000"/>
                </a:solidFill>
              </a:rPr>
              <a:t>Hyper Thyroidism:</a:t>
            </a:r>
            <a:br>
              <a:rPr lang="en-US" sz="4000" b="1" dirty="0">
                <a:solidFill>
                  <a:srgbClr val="FF0000"/>
                </a:solidFill>
              </a:rPr>
            </a:br>
            <a:endParaRPr lang="en-US" sz="4000" b="1" dirty="0">
              <a:solidFill>
                <a:srgbClr val="FF0000"/>
              </a:solidFill>
            </a:endParaRPr>
          </a:p>
        </p:txBody>
      </p:sp>
      <p:sp>
        <p:nvSpPr>
          <p:cNvPr id="131075" name="Rectangle 3"/>
          <p:cNvSpPr>
            <a:spLocks noGrp="1" noChangeArrowheads="1"/>
          </p:cNvSpPr>
          <p:nvPr>
            <p:ph idx="1"/>
          </p:nvPr>
        </p:nvSpPr>
        <p:spPr>
          <a:xfrm>
            <a:off x="1865644" y="624295"/>
            <a:ext cx="8460712" cy="5732822"/>
          </a:xfrm>
        </p:spPr>
        <p:txBody>
          <a:bodyPr>
            <a:normAutofit lnSpcReduction="10000"/>
          </a:bodyPr>
          <a:lstStyle/>
          <a:p>
            <a:r>
              <a:rPr lang="en-ZA" sz="2400" dirty="0">
                <a:solidFill>
                  <a:srgbClr val="000000"/>
                </a:solidFill>
              </a:rPr>
              <a:t>Occur in approximately </a:t>
            </a:r>
            <a:r>
              <a:rPr lang="en-ZA" sz="2400" b="1" i="1" dirty="0">
                <a:solidFill>
                  <a:srgbClr val="000000"/>
                </a:solidFill>
              </a:rPr>
              <a:t>0.2% of all pregnancies </a:t>
            </a:r>
            <a:endParaRPr lang="en-ZA" sz="2400" dirty="0">
              <a:solidFill>
                <a:srgbClr val="000000"/>
              </a:solidFill>
            </a:endParaRPr>
          </a:p>
          <a:p>
            <a:pPr marL="0" indent="0">
              <a:buNone/>
            </a:pPr>
            <a:r>
              <a:rPr lang="en-ZA" sz="2400" dirty="0">
                <a:solidFill>
                  <a:srgbClr val="000000"/>
                </a:solidFill>
              </a:rPr>
              <a:t>•    Most common causes</a:t>
            </a:r>
          </a:p>
          <a:p>
            <a:pPr lvl="1"/>
            <a:r>
              <a:rPr lang="fr-FR" sz="2000" dirty="0">
                <a:solidFill>
                  <a:srgbClr val="000000"/>
                </a:solidFill>
              </a:rPr>
              <a:t>80~85% : Grave’s </a:t>
            </a:r>
            <a:r>
              <a:rPr lang="en-ZA" sz="2000" dirty="0">
                <a:solidFill>
                  <a:srgbClr val="000000"/>
                </a:solidFill>
              </a:rPr>
              <a:t>disease</a:t>
            </a:r>
            <a:r>
              <a:rPr lang="fr-FR" sz="2000" dirty="0">
                <a:solidFill>
                  <a:srgbClr val="000000"/>
                </a:solidFill>
              </a:rPr>
              <a:t> , 1/1500 </a:t>
            </a:r>
            <a:r>
              <a:rPr lang="en-ZA" sz="2000" dirty="0">
                <a:solidFill>
                  <a:srgbClr val="000000"/>
                </a:solidFill>
              </a:rPr>
              <a:t>pregnant</a:t>
            </a:r>
            <a:r>
              <a:rPr lang="fr-FR" sz="2000" dirty="0">
                <a:solidFill>
                  <a:srgbClr val="000000"/>
                </a:solidFill>
              </a:rPr>
              <a:t> patients </a:t>
            </a:r>
          </a:p>
          <a:p>
            <a:pPr lvl="1"/>
            <a:r>
              <a:rPr lang="en-ZA" sz="2000" dirty="0">
                <a:solidFill>
                  <a:srgbClr val="000000"/>
                </a:solidFill>
              </a:rPr>
              <a:t>Transient hyperthyroidism; hyperemesis gravidarum </a:t>
            </a:r>
          </a:p>
          <a:p>
            <a:r>
              <a:rPr lang="en-ZA" sz="2400" dirty="0">
                <a:solidFill>
                  <a:srgbClr val="000000"/>
                </a:solidFill>
              </a:rPr>
              <a:t>Maternal and fetal outcome is directly related to the control of hyperthyroidism </a:t>
            </a:r>
          </a:p>
          <a:p>
            <a:r>
              <a:rPr lang="en-ZA" sz="2400" dirty="0">
                <a:solidFill>
                  <a:srgbClr val="000000"/>
                </a:solidFill>
              </a:rPr>
              <a:t>Uncontrolled maternal hyperthyroidism </a:t>
            </a:r>
          </a:p>
          <a:p>
            <a:pPr lvl="1"/>
            <a:r>
              <a:rPr lang="en-ZA" sz="2000" dirty="0">
                <a:solidFill>
                  <a:srgbClr val="000000"/>
                </a:solidFill>
              </a:rPr>
              <a:t>Fetal tachycardia </a:t>
            </a:r>
          </a:p>
          <a:p>
            <a:pPr lvl="1"/>
            <a:r>
              <a:rPr lang="en-ZA" sz="2000" dirty="0">
                <a:solidFill>
                  <a:srgbClr val="000000"/>
                </a:solidFill>
              </a:rPr>
              <a:t>SGA ,Prematurity, stillbirth, Pre-eclampsia </a:t>
            </a:r>
          </a:p>
          <a:p>
            <a:pPr lvl="1"/>
            <a:r>
              <a:rPr lang="en-ZA" sz="2000" dirty="0">
                <a:solidFill>
                  <a:srgbClr val="000000"/>
                </a:solidFill>
              </a:rPr>
              <a:t>Possibly congenital malformations </a:t>
            </a:r>
          </a:p>
          <a:p>
            <a:pPr lvl="1"/>
            <a:r>
              <a:rPr lang="en-ZA" sz="2000" dirty="0">
                <a:solidFill>
                  <a:srgbClr val="000000"/>
                </a:solidFill>
              </a:rPr>
              <a:t>Extremely high level of TSH - cross the placenta, interact with baby’s thyroid - cause </a:t>
            </a:r>
            <a:r>
              <a:rPr lang="en-ZA" sz="2000" b="1" i="1" dirty="0">
                <a:solidFill>
                  <a:srgbClr val="000000"/>
                </a:solidFill>
              </a:rPr>
              <a:t>fetal or neonatal hyperthyroidism </a:t>
            </a:r>
            <a:endParaRPr lang="en-ZA" sz="2000" dirty="0">
              <a:solidFill>
                <a:srgbClr val="000000"/>
              </a:solidFill>
            </a:endParaRPr>
          </a:p>
          <a:p>
            <a:r>
              <a:rPr lang="en-ZA" sz="2400" dirty="0">
                <a:solidFill>
                  <a:srgbClr val="000000"/>
                </a:solidFill>
              </a:rPr>
              <a:t>Anti-thyroid drug therapy – </a:t>
            </a:r>
            <a:r>
              <a:rPr lang="en-ZA" sz="2400" b="1" i="1" dirty="0">
                <a:solidFill>
                  <a:srgbClr val="000000"/>
                </a:solidFill>
              </a:rPr>
              <a:t>Methimazole </a:t>
            </a:r>
            <a:r>
              <a:rPr lang="en-ZA" sz="2400" dirty="0">
                <a:solidFill>
                  <a:srgbClr val="000000"/>
                </a:solidFill>
              </a:rPr>
              <a:t>cross the placenta, potentially impair the baby’s thyroid function –</a:t>
            </a:r>
          </a:p>
          <a:p>
            <a:pPr marL="0" indent="0">
              <a:buNone/>
            </a:pPr>
            <a:r>
              <a:rPr lang="en-ZA" sz="2400" dirty="0">
                <a:solidFill>
                  <a:srgbClr val="000000"/>
                </a:solidFill>
              </a:rPr>
              <a:t>     and cause </a:t>
            </a:r>
            <a:r>
              <a:rPr lang="en-ZA" sz="2400" b="1" i="1" dirty="0">
                <a:solidFill>
                  <a:srgbClr val="000000"/>
                </a:solidFill>
              </a:rPr>
              <a:t>fetal goitre </a:t>
            </a:r>
          </a:p>
          <a:p>
            <a:pPr marL="0" indent="0">
              <a:buNone/>
            </a:pPr>
            <a:endParaRPr lang="en-ZA" sz="2400" dirty="0">
              <a:solidFill>
                <a:srgbClr val="000000"/>
              </a:solidFill>
            </a:endParaRPr>
          </a:p>
          <a:p>
            <a:pPr lvl="0"/>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41BF44F8-29F1-B718-A8C1-99342659D9B8}"/>
              </a:ext>
            </a:extLst>
          </p:cNvPr>
          <p:cNvSpPr>
            <a:spLocks noGrp="1"/>
          </p:cNvSpPr>
          <p:nvPr>
            <p:ph type="sldNum" sz="quarter" idx="12"/>
          </p:nvPr>
        </p:nvSpPr>
        <p:spPr/>
        <p:txBody>
          <a:bodyPr/>
          <a:lstStyle/>
          <a:p>
            <a:fld id="{459F9546-D2A2-EF4C-A994-763A78C4CECC}" type="slidenum">
              <a:rPr lang="en-US" smtClean="0"/>
              <a:pPr/>
              <a:t>50</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873740" y="5293360"/>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DC92B008-9AA7-31B7-CE3D-508D5D82DB58}"/>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2FFED943-3526-B2C1-E48F-6DB6379D025A}"/>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4149AA42-3123-95F7-8CF7-7C906E640BC9}"/>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19253733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269254"/>
            <a:ext cx="7772400" cy="703524"/>
          </a:xfrm>
        </p:spPr>
        <p:txBody>
          <a:bodyPr/>
          <a:lstStyle/>
          <a:p>
            <a:pPr>
              <a:defRPr/>
            </a:pPr>
            <a:r>
              <a:rPr lang="en-US" sz="3600" b="1" dirty="0">
                <a:solidFill>
                  <a:srgbClr val="FF0000"/>
                </a:solidFill>
              </a:rPr>
              <a:t>Hyper Thyroidism:</a:t>
            </a:r>
            <a:endParaRPr lang="en-US" sz="4000" b="1" dirty="0">
              <a:solidFill>
                <a:srgbClr val="FF0000"/>
              </a:solidFill>
            </a:endParaRPr>
          </a:p>
        </p:txBody>
      </p:sp>
      <p:sp>
        <p:nvSpPr>
          <p:cNvPr id="131075" name="Rectangle 3"/>
          <p:cNvSpPr>
            <a:spLocks noGrp="1" noChangeArrowheads="1"/>
          </p:cNvSpPr>
          <p:nvPr>
            <p:ph idx="1"/>
          </p:nvPr>
        </p:nvSpPr>
        <p:spPr>
          <a:xfrm>
            <a:off x="1865644" y="972778"/>
            <a:ext cx="8460712" cy="5732822"/>
          </a:xfrm>
        </p:spPr>
        <p:txBody>
          <a:bodyPr>
            <a:normAutofit/>
          </a:bodyPr>
          <a:lstStyle/>
          <a:p>
            <a:r>
              <a:rPr lang="en-ZA" sz="2400" dirty="0">
                <a:solidFill>
                  <a:srgbClr val="000000"/>
                </a:solidFill>
              </a:rPr>
              <a:t>Treatment of thyroid conditions </a:t>
            </a:r>
            <a:r>
              <a:rPr lang="en-ZA" sz="2400" b="1" i="1" dirty="0">
                <a:solidFill>
                  <a:srgbClr val="000000"/>
                </a:solidFill>
              </a:rPr>
              <a:t>improves pregnancy outcomes </a:t>
            </a:r>
            <a:endParaRPr lang="en-ZA" sz="2400" dirty="0">
              <a:solidFill>
                <a:srgbClr val="000000"/>
              </a:solidFill>
            </a:endParaRPr>
          </a:p>
          <a:p>
            <a:r>
              <a:rPr lang="en-ZA" sz="2400" dirty="0">
                <a:solidFill>
                  <a:srgbClr val="000000"/>
                </a:solidFill>
              </a:rPr>
              <a:t>Overt maternal hyperthyroidism </a:t>
            </a:r>
            <a:r>
              <a:rPr lang="en-ZA" sz="2400" b="1" i="1" dirty="0">
                <a:solidFill>
                  <a:srgbClr val="000000"/>
                </a:solidFill>
              </a:rPr>
              <a:t>should be treated with antithyroid medication – </a:t>
            </a:r>
            <a:r>
              <a:rPr lang="en-ZA" sz="2400" i="1" dirty="0">
                <a:solidFill>
                  <a:srgbClr val="000000"/>
                </a:solidFill>
              </a:rPr>
              <a:t>preferably </a:t>
            </a:r>
            <a:r>
              <a:rPr lang="en-ZA" sz="2400" b="1" i="1" dirty="0">
                <a:solidFill>
                  <a:srgbClr val="000000"/>
                </a:solidFill>
              </a:rPr>
              <a:t>before</a:t>
            </a:r>
            <a:r>
              <a:rPr lang="en-ZA" sz="2400" i="1" dirty="0">
                <a:solidFill>
                  <a:srgbClr val="000000"/>
                </a:solidFill>
              </a:rPr>
              <a:t> pregnancy</a:t>
            </a:r>
            <a:endParaRPr lang="en-ZA" sz="2400" dirty="0">
              <a:solidFill>
                <a:srgbClr val="000000"/>
              </a:solidFill>
            </a:endParaRPr>
          </a:p>
          <a:p>
            <a:r>
              <a:rPr lang="en-ZA" sz="2400" dirty="0">
                <a:solidFill>
                  <a:srgbClr val="000000"/>
                </a:solidFill>
              </a:rPr>
              <a:t>Methi / Neomercazole has been associated with </a:t>
            </a:r>
            <a:r>
              <a:rPr lang="en-ZA" sz="2400" b="1" i="1" dirty="0">
                <a:solidFill>
                  <a:srgbClr val="000000"/>
                </a:solidFill>
              </a:rPr>
              <a:t>fetal developmental abnormalities </a:t>
            </a:r>
            <a:endParaRPr lang="en-ZA" sz="2400" dirty="0">
              <a:solidFill>
                <a:srgbClr val="000000"/>
              </a:solidFill>
            </a:endParaRPr>
          </a:p>
          <a:p>
            <a:pPr lvl="1"/>
            <a:r>
              <a:rPr lang="en-ZA" sz="2000" dirty="0">
                <a:solidFill>
                  <a:srgbClr val="000000"/>
                </a:solidFill>
              </a:rPr>
              <a:t>If a women is currently on methimazole, she should be converted to PTU </a:t>
            </a:r>
            <a:r>
              <a:rPr lang="en-ZA" sz="2000" b="1" dirty="0">
                <a:solidFill>
                  <a:srgbClr val="000000"/>
                </a:solidFill>
              </a:rPr>
              <a:t>prior to pregnancy </a:t>
            </a:r>
          </a:p>
          <a:p>
            <a:r>
              <a:rPr lang="en-ZA" sz="2400" b="1" dirty="0">
                <a:solidFill>
                  <a:srgbClr val="000000"/>
                </a:solidFill>
              </a:rPr>
              <a:t>PTU </a:t>
            </a:r>
            <a:r>
              <a:rPr lang="en-ZA" sz="2000" dirty="0">
                <a:solidFill>
                  <a:srgbClr val="000000"/>
                </a:solidFill>
              </a:rPr>
              <a:t>(</a:t>
            </a:r>
            <a:r>
              <a:rPr lang="en-ZA" sz="2000" dirty="0">
                <a:solidFill>
                  <a:srgbClr val="202124"/>
                </a:solidFill>
                <a:latin typeface="arial" panose="020B0604020202020204" pitchFamily="34" charset="0"/>
              </a:rPr>
              <a:t>Propylthiouracil) </a:t>
            </a:r>
            <a:r>
              <a:rPr lang="en-ZA" sz="2400" b="1" dirty="0">
                <a:solidFill>
                  <a:srgbClr val="000000"/>
                </a:solidFill>
              </a:rPr>
              <a:t>is the drug of choice </a:t>
            </a:r>
            <a:r>
              <a:rPr lang="en-ZA" sz="2400" dirty="0">
                <a:solidFill>
                  <a:srgbClr val="000000"/>
                </a:solidFill>
              </a:rPr>
              <a:t>in pregnancy</a:t>
            </a:r>
            <a:endParaRPr lang="en-ZA" sz="2400" b="1" dirty="0">
              <a:solidFill>
                <a:srgbClr val="000000"/>
              </a:solidFill>
            </a:endParaRPr>
          </a:p>
          <a:p>
            <a:r>
              <a:rPr lang="en-ZA" sz="2400" b="1" dirty="0">
                <a:solidFill>
                  <a:srgbClr val="000000"/>
                </a:solidFill>
              </a:rPr>
              <a:t>Radioactive iodine treatment:</a:t>
            </a:r>
          </a:p>
          <a:p>
            <a:pPr lvl="1"/>
            <a:r>
              <a:rPr lang="en-ZA" sz="2000" dirty="0">
                <a:solidFill>
                  <a:srgbClr val="000000"/>
                </a:solidFill>
              </a:rPr>
              <a:t> Customary to avoid pregnancy for </a:t>
            </a:r>
            <a:r>
              <a:rPr lang="en-ZA" sz="2000" b="1" i="1" dirty="0">
                <a:solidFill>
                  <a:srgbClr val="000000"/>
                </a:solidFill>
              </a:rPr>
              <a:t>the first 6 months </a:t>
            </a:r>
            <a:r>
              <a:rPr lang="en-ZA" sz="2000" dirty="0">
                <a:solidFill>
                  <a:srgbClr val="000000"/>
                </a:solidFill>
              </a:rPr>
              <a:t>after Rx</a:t>
            </a:r>
          </a:p>
          <a:p>
            <a:pPr lvl="1"/>
            <a:r>
              <a:rPr lang="en-ZA" sz="2000" b="1" i="1" dirty="0">
                <a:solidFill>
                  <a:srgbClr val="000000"/>
                </a:solidFill>
              </a:rPr>
              <a:t>Contraindicated to treat hyperthyroidism during pregnancy </a:t>
            </a:r>
            <a:endParaRPr lang="en-ZA" sz="2000" dirty="0">
              <a:solidFill>
                <a:srgbClr val="000000"/>
              </a:solidFill>
            </a:endParaRPr>
          </a:p>
          <a:p>
            <a:pPr lvl="2"/>
            <a:r>
              <a:rPr lang="en-ZA" sz="2000" dirty="0">
                <a:solidFill>
                  <a:srgbClr val="000000"/>
                </a:solidFill>
              </a:rPr>
              <a:t>If given after 12 weeks of GA -Crosses the placenta - Increased risk of fetal thyroid destruction - Permanent hypothyroidism in baby </a:t>
            </a:r>
            <a:endParaRPr lang="en-ZA" dirty="0">
              <a:solidFill>
                <a:srgbClr val="000000"/>
              </a:solidFill>
            </a:endParaRPr>
          </a:p>
          <a:p>
            <a:pPr lvl="0"/>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9B34C132-54BE-4C99-F58C-7AF32F29EB38}"/>
              </a:ext>
            </a:extLst>
          </p:cNvPr>
          <p:cNvSpPr>
            <a:spLocks noGrp="1"/>
          </p:cNvSpPr>
          <p:nvPr>
            <p:ph type="sldNum" sz="quarter" idx="12"/>
          </p:nvPr>
        </p:nvSpPr>
        <p:spPr/>
        <p:txBody>
          <a:bodyPr/>
          <a:lstStyle/>
          <a:p>
            <a:fld id="{459F9546-D2A2-EF4C-A994-763A78C4CECC}" type="slidenum">
              <a:rPr lang="en-US" smtClean="0"/>
              <a:pPr/>
              <a:t>51</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49000" y="5181600"/>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6B3115FF-F9B7-14AB-1DFC-2BCAD7BCACF2}"/>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0A77A966-3DD6-0358-D74C-32F5E928BBC3}"/>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F2491AD0-E063-29F2-F05A-0A2A75A4C82A}"/>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41252808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452176"/>
            <a:ext cx="7772400" cy="708031"/>
          </a:xfrm>
        </p:spPr>
        <p:txBody>
          <a:bodyPr>
            <a:normAutofit fontScale="90000"/>
          </a:bodyPr>
          <a:lstStyle/>
          <a:p>
            <a:pPr>
              <a:defRPr/>
            </a:pPr>
            <a:r>
              <a:rPr lang="en-US" sz="3600" b="1" dirty="0">
                <a:solidFill>
                  <a:srgbClr val="FF0000"/>
                </a:solidFill>
              </a:rPr>
              <a:t>Asthma </a:t>
            </a:r>
            <a:r>
              <a:rPr lang="en-US" sz="4000" b="1" dirty="0">
                <a:solidFill>
                  <a:srgbClr val="FF0000"/>
                </a:solidFill>
              </a:rPr>
              <a:t>Therapeutic </a:t>
            </a:r>
            <a:r>
              <a:rPr lang="en-US" sz="3600" b="1" dirty="0">
                <a:solidFill>
                  <a:srgbClr val="FF0000"/>
                </a:solidFill>
              </a:rPr>
              <a:t>Mx</a:t>
            </a:r>
            <a:br>
              <a:rPr lang="en-US" sz="4000" b="1" dirty="0">
                <a:solidFill>
                  <a:srgbClr val="FF0000"/>
                </a:solidFill>
              </a:rPr>
            </a:br>
            <a:endParaRPr lang="en-US" sz="4000" b="1" dirty="0">
              <a:solidFill>
                <a:srgbClr val="FF0000"/>
              </a:solidFill>
            </a:endParaRPr>
          </a:p>
        </p:txBody>
      </p:sp>
      <p:sp>
        <p:nvSpPr>
          <p:cNvPr id="131075" name="Rectangle 3"/>
          <p:cNvSpPr>
            <a:spLocks noGrp="1" noChangeArrowheads="1"/>
          </p:cNvSpPr>
          <p:nvPr>
            <p:ph idx="1"/>
          </p:nvPr>
        </p:nvSpPr>
        <p:spPr>
          <a:xfrm>
            <a:off x="1752600" y="934721"/>
            <a:ext cx="8719457" cy="5447031"/>
          </a:xfrm>
        </p:spPr>
        <p:txBody>
          <a:bodyPr>
            <a:normAutofit/>
          </a:bodyPr>
          <a:lstStyle/>
          <a:p>
            <a:pPr lvl="0"/>
            <a:r>
              <a:rPr lang="en-ZA" sz="2800" dirty="0"/>
              <a:t>Many bio-physiological changes occur in pregnancy</a:t>
            </a:r>
          </a:p>
          <a:p>
            <a:pPr lvl="0"/>
            <a:r>
              <a:rPr lang="en-ZA" sz="2800" dirty="0"/>
              <a:t>Baby is dependant on oxygen from mother’s blood</a:t>
            </a:r>
          </a:p>
          <a:p>
            <a:pPr lvl="0"/>
            <a:r>
              <a:rPr lang="en-ZA" sz="2800" dirty="0"/>
              <a:t>Hence, need to control Asthma carefully &amp; optimally</a:t>
            </a:r>
          </a:p>
          <a:p>
            <a:pPr lvl="0"/>
            <a:r>
              <a:rPr lang="en-ZA" sz="2800" dirty="0"/>
              <a:t>Fallacy that Inhaled steroids will harm baby and some mother (&amp; doctors) ↓ “Controller” steroids – which are safe in pregnancy – avoids acute oral steroids use</a:t>
            </a:r>
          </a:p>
          <a:p>
            <a:pPr>
              <a:spcBef>
                <a:spcPts val="600"/>
              </a:spcBef>
            </a:pPr>
            <a:r>
              <a:rPr lang="en-ZA" sz="2800" dirty="0"/>
              <a:t>FMF - </a:t>
            </a:r>
            <a:r>
              <a:rPr lang="en-ZA" sz="1800" dirty="0">
                <a:solidFill>
                  <a:srgbClr val="000000"/>
                </a:solidFill>
                <a:latin typeface="Helvetica Neue"/>
              </a:rPr>
              <a:t>algorithm that adjusted inhaled corticosteroids (ICS) according to </a:t>
            </a:r>
            <a:r>
              <a:rPr lang="en-ZA" sz="1800" i="1" dirty="0">
                <a:solidFill>
                  <a:srgbClr val="000000"/>
                </a:solidFill>
                <a:latin typeface="Helvetica Neue"/>
              </a:rPr>
              <a:t>F</a:t>
            </a:r>
            <a:r>
              <a:rPr lang="en-ZA" sz="1800" baseline="-25000" dirty="0">
                <a:solidFill>
                  <a:srgbClr val="000000"/>
                </a:solidFill>
                <a:latin typeface="Helvetica Neue"/>
              </a:rPr>
              <a:t>eNO</a:t>
            </a:r>
            <a:r>
              <a:rPr lang="en-ZA" sz="1800" dirty="0">
                <a:solidFill>
                  <a:srgbClr val="000000"/>
                </a:solidFill>
                <a:latin typeface="Helvetica Neue"/>
              </a:rPr>
              <a:t> (Nitric Oxide fraction) and added long-acting β-agonists when symptoms remained uncontrolled resulted in fewer exacerbations, more women on ICS but at lower mean doses, and improved infant respiratory health. It also needed less use of the “reliever”</a:t>
            </a:r>
          </a:p>
          <a:p>
            <a:pPr>
              <a:spcBef>
                <a:spcPts val="600"/>
              </a:spcBef>
            </a:pPr>
            <a:r>
              <a:rPr lang="en-ZA" sz="2400" dirty="0">
                <a:solidFill>
                  <a:srgbClr val="000000"/>
                </a:solidFill>
                <a:latin typeface="Helvetica Neue"/>
              </a:rPr>
              <a:t>Avoid oral steroids use</a:t>
            </a:r>
          </a:p>
          <a:p>
            <a:pPr>
              <a:spcBef>
                <a:spcPts val="600"/>
              </a:spcBef>
            </a:pPr>
            <a:r>
              <a:rPr lang="en-ZA" sz="2400" dirty="0">
                <a:solidFill>
                  <a:srgbClr val="000000"/>
                </a:solidFill>
                <a:latin typeface="Helvetica Neue"/>
              </a:rPr>
              <a:t>Control the “triggers” more strictly</a:t>
            </a:r>
            <a:endParaRPr lang="en-US" sz="4000" dirty="0"/>
          </a:p>
        </p:txBody>
      </p:sp>
      <p:sp>
        <p:nvSpPr>
          <p:cNvPr id="2" name="Slide Number Placeholder 1">
            <a:extLst>
              <a:ext uri="{FF2B5EF4-FFF2-40B4-BE49-F238E27FC236}">
                <a16:creationId xmlns:a16="http://schemas.microsoft.com/office/drawing/2014/main" id="{2E1C1A89-2E2A-4E70-918C-DD29BAACE8D3}"/>
              </a:ext>
            </a:extLst>
          </p:cNvPr>
          <p:cNvSpPr>
            <a:spLocks noGrp="1"/>
          </p:cNvSpPr>
          <p:nvPr>
            <p:ph type="sldNum" sz="quarter" idx="12"/>
          </p:nvPr>
        </p:nvSpPr>
        <p:spPr/>
        <p:txBody>
          <a:bodyPr/>
          <a:lstStyle/>
          <a:p>
            <a:fld id="{459F9546-D2A2-EF4C-A994-763A78C4CECC}" type="slidenum">
              <a:rPr lang="en-US" smtClean="0"/>
              <a:pPr/>
              <a:t>52</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972800" y="5181600"/>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869E1B07-179C-2576-C18D-41E114F59C49}"/>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2B2ED6A2-5D7E-FDD2-E107-DEC8A45C5DEC}"/>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0EC54A0B-1D2E-E9B1-6643-37F3DEB0DC0D}"/>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2965219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452176"/>
            <a:ext cx="7772400" cy="708031"/>
          </a:xfrm>
        </p:spPr>
        <p:txBody>
          <a:bodyPr>
            <a:normAutofit fontScale="90000"/>
          </a:bodyPr>
          <a:lstStyle/>
          <a:p>
            <a:pPr>
              <a:defRPr/>
            </a:pPr>
            <a:r>
              <a:rPr lang="en-US" sz="3600" b="1" dirty="0">
                <a:solidFill>
                  <a:srgbClr val="FF0000"/>
                </a:solidFill>
              </a:rPr>
              <a:t>Drug substitution in Pregnancy</a:t>
            </a:r>
            <a:br>
              <a:rPr lang="en-US" sz="4000" b="1" dirty="0">
                <a:solidFill>
                  <a:srgbClr val="FF0000"/>
                </a:solidFill>
              </a:rPr>
            </a:br>
            <a:endParaRPr lang="en-US" sz="4000" b="1" dirty="0">
              <a:solidFill>
                <a:srgbClr val="FF0000"/>
              </a:solidFill>
            </a:endParaRPr>
          </a:p>
        </p:txBody>
      </p:sp>
      <p:sp>
        <p:nvSpPr>
          <p:cNvPr id="131075" name="Rectangle 3"/>
          <p:cNvSpPr>
            <a:spLocks noGrp="1" noChangeArrowheads="1"/>
          </p:cNvSpPr>
          <p:nvPr>
            <p:ph idx="1"/>
          </p:nvPr>
        </p:nvSpPr>
        <p:spPr>
          <a:xfrm>
            <a:off x="1855596" y="843281"/>
            <a:ext cx="8460712" cy="5538471"/>
          </a:xfrm>
        </p:spPr>
        <p:txBody>
          <a:bodyPr>
            <a:normAutofit lnSpcReduction="10000"/>
          </a:bodyPr>
          <a:lstStyle/>
          <a:p>
            <a:pPr marL="0" indent="0">
              <a:buNone/>
            </a:pPr>
            <a:r>
              <a:rPr lang="en-ZA" sz="2800" dirty="0"/>
              <a:t>Many drugs are unsafe in pregnancy and need to be substituted or stopped early:</a:t>
            </a:r>
          </a:p>
          <a:p>
            <a:r>
              <a:rPr lang="en-ZA" sz="2000" dirty="0"/>
              <a:t>Warfarin to LMW Heparin 		   *  Hpt – ACE inhibitors &amp; ARBs</a:t>
            </a:r>
          </a:p>
          <a:p>
            <a:r>
              <a:rPr lang="en-ZA" sz="2000" dirty="0"/>
              <a:t>Statins</a:t>
            </a:r>
          </a:p>
          <a:p>
            <a:r>
              <a:rPr lang="en-ZA" sz="2000" dirty="0"/>
              <a:t>Arthritis- Immune modulators &amp; NSAIDs</a:t>
            </a:r>
          </a:p>
          <a:p>
            <a:r>
              <a:rPr lang="en-ZA" sz="2000" dirty="0"/>
              <a:t>Migraine – Migranal</a:t>
            </a:r>
          </a:p>
          <a:p>
            <a:r>
              <a:rPr lang="en-ZA" sz="2000" dirty="0"/>
              <a:t>Endometriosis - Danazol</a:t>
            </a:r>
          </a:p>
          <a:p>
            <a:r>
              <a:rPr lang="en-ZA" sz="2000" dirty="0"/>
              <a:t>Methotrexate</a:t>
            </a:r>
          </a:p>
          <a:p>
            <a:r>
              <a:rPr lang="en-ZA" sz="2000" dirty="0"/>
              <a:t>NSAIDs &amp; Arthrotec – which has Misoprostol</a:t>
            </a:r>
          </a:p>
          <a:p>
            <a:r>
              <a:rPr lang="en-ZA" sz="2000" dirty="0"/>
              <a:t>Isotretinoin / Roaccutane</a:t>
            </a:r>
          </a:p>
          <a:p>
            <a:r>
              <a:rPr lang="en-ZA" sz="2000" dirty="0"/>
              <a:t>Tetracyclines and many other antibiotics</a:t>
            </a:r>
          </a:p>
          <a:p>
            <a:r>
              <a:rPr lang="en-ZA" sz="2000" dirty="0"/>
              <a:t>Epilepsy – Sod Valproate</a:t>
            </a:r>
          </a:p>
          <a:p>
            <a:r>
              <a:rPr lang="en-ZA" sz="2000" dirty="0"/>
              <a:t>Anti-depressants</a:t>
            </a:r>
          </a:p>
          <a:p>
            <a:r>
              <a:rPr lang="en-ZA" sz="2000" dirty="0"/>
              <a:t>Sleep medications</a:t>
            </a:r>
          </a:p>
          <a:p>
            <a:r>
              <a:rPr lang="en-ZA" sz="2000" dirty="0"/>
              <a:t>OTC drugs with anti-histamines &amp; ephedrine etc</a:t>
            </a:r>
          </a:p>
          <a:p>
            <a:endParaRPr lang="en-ZA" sz="2200" b="1" dirty="0">
              <a:latin typeface="adelle-sans"/>
            </a:endParaRPr>
          </a:p>
          <a:p>
            <a:endParaRPr lang="en-ZA" sz="2200" dirty="0"/>
          </a:p>
          <a:p>
            <a:endParaRPr lang="en-ZA" sz="2200" dirty="0"/>
          </a:p>
          <a:p>
            <a:endParaRPr lang="en-ZA" sz="2000" dirty="0"/>
          </a:p>
          <a:p>
            <a:endParaRPr lang="en-ZA" sz="2000" dirty="0"/>
          </a:p>
          <a:p>
            <a:pPr lvl="0"/>
            <a:endParaRPr lang="en-ZA" sz="2800" dirty="0"/>
          </a:p>
          <a:p>
            <a:pPr lvl="0"/>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EBD240F9-3D5F-BE03-2514-76B9D2318028}"/>
              </a:ext>
            </a:extLst>
          </p:cNvPr>
          <p:cNvSpPr>
            <a:spLocks noGrp="1"/>
          </p:cNvSpPr>
          <p:nvPr>
            <p:ph type="sldNum" sz="quarter" idx="12"/>
          </p:nvPr>
        </p:nvSpPr>
        <p:spPr/>
        <p:txBody>
          <a:bodyPr/>
          <a:lstStyle/>
          <a:p>
            <a:fld id="{459F9546-D2A2-EF4C-A994-763A78C4CECC}" type="slidenum">
              <a:rPr lang="en-US" smtClean="0"/>
              <a:pPr/>
              <a:t>53</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972800" y="5248296"/>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10A43358-2BD3-7443-7274-417B1585AABA}"/>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7407923D-B801-6C65-9FC7-8B72A90473CF}"/>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7158514B-51F7-6ACB-1B5B-EB888D002360}"/>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39683240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232AA-217A-B338-687D-AFD0EE1C5374}"/>
            </a:ext>
          </a:extLst>
        </p:cNvPr>
        <p:cNvGrpSpPr/>
        <p:nvPr/>
      </p:nvGrpSpPr>
      <p:grpSpPr>
        <a:xfrm>
          <a:off x="0" y="0"/>
          <a:ext cx="0" cy="0"/>
          <a:chOff x="0" y="0"/>
          <a:chExt cx="0" cy="0"/>
        </a:xfrm>
      </p:grpSpPr>
      <p:sp>
        <p:nvSpPr>
          <p:cNvPr id="131074" name="Rectangle 2">
            <a:extLst>
              <a:ext uri="{FF2B5EF4-FFF2-40B4-BE49-F238E27FC236}">
                <a16:creationId xmlns:a16="http://schemas.microsoft.com/office/drawing/2014/main" id="{045CCEBC-F86D-822C-FD40-FE803DD7C434}"/>
              </a:ext>
            </a:extLst>
          </p:cNvPr>
          <p:cNvSpPr>
            <a:spLocks noGrp="1" noChangeArrowheads="1"/>
          </p:cNvSpPr>
          <p:nvPr>
            <p:ph type="title"/>
          </p:nvPr>
        </p:nvSpPr>
        <p:spPr>
          <a:xfrm>
            <a:off x="2209800" y="452176"/>
            <a:ext cx="7772400" cy="708031"/>
          </a:xfrm>
        </p:spPr>
        <p:txBody>
          <a:bodyPr>
            <a:normAutofit fontScale="90000"/>
          </a:bodyPr>
          <a:lstStyle/>
          <a:p>
            <a:pPr>
              <a:defRPr/>
            </a:pPr>
            <a:r>
              <a:rPr lang="en-US" sz="3600" b="1" dirty="0">
                <a:solidFill>
                  <a:srgbClr val="FF0000"/>
                </a:solidFill>
              </a:rPr>
              <a:t>Mental Health Awareness:</a:t>
            </a:r>
            <a:br>
              <a:rPr lang="en-US" sz="4000" b="1" dirty="0">
                <a:solidFill>
                  <a:srgbClr val="FF0000"/>
                </a:solidFill>
              </a:rPr>
            </a:br>
            <a:endParaRPr lang="en-US" sz="4000" b="1" dirty="0">
              <a:solidFill>
                <a:srgbClr val="FF0000"/>
              </a:solidFill>
            </a:endParaRPr>
          </a:p>
        </p:txBody>
      </p:sp>
      <p:sp>
        <p:nvSpPr>
          <p:cNvPr id="131075" name="Rectangle 3">
            <a:extLst>
              <a:ext uri="{FF2B5EF4-FFF2-40B4-BE49-F238E27FC236}">
                <a16:creationId xmlns:a16="http://schemas.microsoft.com/office/drawing/2014/main" id="{3DC49B8A-16D6-94E3-55A8-23EB8EF52F6A}"/>
              </a:ext>
            </a:extLst>
          </p:cNvPr>
          <p:cNvSpPr>
            <a:spLocks noGrp="1" noChangeArrowheads="1"/>
          </p:cNvSpPr>
          <p:nvPr>
            <p:ph idx="1"/>
          </p:nvPr>
        </p:nvSpPr>
        <p:spPr>
          <a:xfrm>
            <a:off x="1865644" y="1059181"/>
            <a:ext cx="8460712" cy="2966719"/>
          </a:xfrm>
        </p:spPr>
        <p:txBody>
          <a:bodyPr>
            <a:normAutofit/>
          </a:bodyPr>
          <a:lstStyle/>
          <a:p>
            <a:r>
              <a:rPr lang="en-ZA" sz="2400" dirty="0">
                <a:latin typeface="+mj-lt"/>
              </a:rPr>
              <a:t>Many patients on anti-depressants &amp; sleeping pills – may need substitution or weaning off</a:t>
            </a:r>
          </a:p>
          <a:p>
            <a:r>
              <a:rPr lang="en-ZA" sz="2400" dirty="0">
                <a:latin typeface="+mj-lt"/>
              </a:rPr>
              <a:t>Substance abuse &amp; its abrupt cessation in pregnancy needs to be monitored – even smoking – an precipitate acute psychosis </a:t>
            </a:r>
          </a:p>
          <a:p>
            <a:r>
              <a:rPr lang="en-ZA" sz="2400" dirty="0">
                <a:latin typeface="+mj-lt"/>
              </a:rPr>
              <a:t>Unless probed for – many psycho-social and mental disorders are over-looked </a:t>
            </a:r>
          </a:p>
          <a:p>
            <a:r>
              <a:rPr lang="en-ZA" sz="2400" dirty="0">
                <a:latin typeface="+mj-lt"/>
              </a:rPr>
              <a:t>Post-partum depression is common</a:t>
            </a:r>
            <a:endParaRPr lang="en-ZA" sz="2200" dirty="0"/>
          </a:p>
          <a:p>
            <a:endParaRPr lang="en-ZA" sz="2200" dirty="0"/>
          </a:p>
          <a:p>
            <a:endParaRPr lang="en-ZA" sz="2000" dirty="0"/>
          </a:p>
          <a:p>
            <a:endParaRPr lang="en-ZA" sz="2000" dirty="0"/>
          </a:p>
          <a:p>
            <a:pPr lvl="0"/>
            <a:endParaRPr lang="en-ZA" sz="2800" dirty="0"/>
          </a:p>
          <a:p>
            <a:pPr lvl="0"/>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EF842702-3120-6A00-D832-7240E1E61555}"/>
              </a:ext>
            </a:extLst>
          </p:cNvPr>
          <p:cNvSpPr>
            <a:spLocks noGrp="1"/>
          </p:cNvSpPr>
          <p:nvPr>
            <p:ph type="sldNum" sz="quarter" idx="12"/>
          </p:nvPr>
        </p:nvSpPr>
        <p:spPr/>
        <p:txBody>
          <a:bodyPr/>
          <a:lstStyle/>
          <a:p>
            <a:fld id="{459F9546-D2A2-EF4C-A994-763A78C4CECC}" type="slidenum">
              <a:rPr lang="en-US" smtClean="0"/>
              <a:pPr/>
              <a:t>54</a:t>
            </a:fld>
            <a:endParaRPr lang="en-US" dirty="0"/>
          </a:p>
        </p:txBody>
      </p:sp>
      <p:pic>
        <p:nvPicPr>
          <p:cNvPr id="4" name="Picture 3">
            <a:extLst>
              <a:ext uri="{FF2B5EF4-FFF2-40B4-BE49-F238E27FC236}">
                <a16:creationId xmlns:a16="http://schemas.microsoft.com/office/drawing/2014/main" id="{39D5BCC6-1937-6A50-919A-DA2277619C9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49000" y="5105400"/>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08BD902E-E735-1E21-ACD5-739793225BA1}"/>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0A6F12FE-CCDE-F9D1-0D2D-4CC561157B60}"/>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9157E649-4D0B-78FA-4678-DAD0748C4D90}"/>
              </a:ext>
            </a:extLst>
          </p:cNvPr>
          <p:cNvPicPr>
            <a:picLocks noChangeAspect="1"/>
          </p:cNvPicPr>
          <p:nvPr/>
        </p:nvPicPr>
        <p:blipFill>
          <a:blip r:embed="rId6"/>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1218902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828800" y="315468"/>
            <a:ext cx="3227070" cy="425196"/>
          </a:xfrm>
          <a:prstGeom prst="rect">
            <a:avLst/>
          </a:prstGeom>
          <a:noFill/>
          <a:ln/>
        </p:spPr>
        <p:txBody>
          <a:bodyPr wrap="square" lIns="0" tIns="0" rIns="0" bIns="0" rtlCol="0" anchor="ctr"/>
          <a:lstStyle/>
          <a:p>
            <a:r>
              <a:rPr lang="en-US" sz="675" b="1" kern="0" spc="105" dirty="0">
                <a:solidFill>
                  <a:srgbClr val="2AA8C7"/>
                </a:solidFill>
                <a:latin typeface="Arial" panose="020B0604020202020204" pitchFamily="34" charset="0"/>
              </a:rPr>
              <a:t>DEVELOPMENTAL ORIGINS OF HEALTH AND DISEASE</a:t>
            </a:r>
            <a:endParaRPr lang="en-US" sz="675" dirty="0">
              <a:latin typeface="Arial" panose="020B0604020202020204" pitchFamily="34" charset="0"/>
            </a:endParaRPr>
          </a:p>
        </p:txBody>
      </p:sp>
      <p:sp>
        <p:nvSpPr>
          <p:cNvPr id="3" name="Text 1"/>
          <p:cNvSpPr/>
          <p:nvPr/>
        </p:nvSpPr>
        <p:spPr>
          <a:xfrm>
            <a:off x="1969770" y="809245"/>
            <a:ext cx="8229600" cy="490347"/>
          </a:xfrm>
          <a:prstGeom prst="rect">
            <a:avLst/>
          </a:prstGeom>
          <a:noFill/>
          <a:ln/>
        </p:spPr>
        <p:txBody>
          <a:bodyPr wrap="square" lIns="0" tIns="0" rIns="0" bIns="0" rtlCol="0" anchor="ctr"/>
          <a:lstStyle/>
          <a:p>
            <a:r>
              <a:rPr lang="en-US" sz="2800" b="1" dirty="0">
                <a:solidFill>
                  <a:srgbClr val="FF0000"/>
                </a:solidFill>
                <a:effectLst>
                  <a:outerShdw blurRad="38100" dist="38100" dir="2700000" algn="tl">
                    <a:srgbClr val="000000">
                      <a:alpha val="43137"/>
                    </a:srgbClr>
                  </a:outerShdw>
                </a:effectLst>
                <a:latin typeface="+mn-lt"/>
              </a:rPr>
              <a:t>NB&gt; Prevention may begin before pregnancy</a:t>
            </a:r>
          </a:p>
          <a:p>
            <a:r>
              <a:rPr lang="en-US" sz="2800" b="1" dirty="0">
                <a:solidFill>
                  <a:srgbClr val="FF0000"/>
                </a:solidFill>
                <a:effectLst>
                  <a:outerShdw blurRad="38100" dist="38100" dir="2700000" algn="tl">
                    <a:srgbClr val="000000">
                      <a:alpha val="43137"/>
                    </a:srgbClr>
                  </a:outerShdw>
                </a:effectLst>
                <a:latin typeface="+mn-lt"/>
              </a:rPr>
              <a:t>---with GP</a:t>
            </a:r>
            <a:endParaRPr lang="en-US" sz="2800" dirty="0">
              <a:solidFill>
                <a:srgbClr val="FF0000"/>
              </a:solidFill>
              <a:effectLst>
                <a:outerShdw blurRad="38100" dist="38100" dir="2700000" algn="tl">
                  <a:srgbClr val="000000">
                    <a:alpha val="43137"/>
                  </a:srgbClr>
                </a:outerShdw>
              </a:effectLst>
              <a:latin typeface="+mn-lt"/>
            </a:endParaRPr>
          </a:p>
        </p:txBody>
      </p:sp>
      <p:sp>
        <p:nvSpPr>
          <p:cNvPr id="4" name="Shape 2"/>
          <p:cNvSpPr/>
          <p:nvPr/>
        </p:nvSpPr>
        <p:spPr>
          <a:xfrm>
            <a:off x="2038350" y="1988820"/>
            <a:ext cx="1748790" cy="315468"/>
          </a:xfrm>
          <a:prstGeom prst="roundRect">
            <a:avLst>
              <a:gd name="adj" fmla="val 50000"/>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5" name="Text 3"/>
          <p:cNvSpPr/>
          <p:nvPr/>
        </p:nvSpPr>
        <p:spPr>
          <a:xfrm>
            <a:off x="2093214" y="2057400"/>
            <a:ext cx="1639062" cy="137160"/>
          </a:xfrm>
          <a:prstGeom prst="rect">
            <a:avLst/>
          </a:prstGeom>
          <a:noFill/>
          <a:ln/>
        </p:spPr>
        <p:txBody>
          <a:bodyPr wrap="square" lIns="0" tIns="0" rIns="0" bIns="0" rtlCol="0" anchor="ctr"/>
          <a:lstStyle/>
          <a:p>
            <a:pPr algn="ctr"/>
            <a:r>
              <a:rPr lang="en-US" sz="1400" b="1" dirty="0">
                <a:solidFill>
                  <a:srgbClr val="FFFFFF"/>
                </a:solidFill>
                <a:latin typeface="Arial" panose="020B0604020202020204" pitchFamily="34" charset="0"/>
              </a:rPr>
              <a:t>Maternal obesity</a:t>
            </a:r>
            <a:endParaRPr lang="en-US" sz="1400" dirty="0">
              <a:latin typeface="Arial" panose="020B0604020202020204" pitchFamily="34" charset="0"/>
            </a:endParaRPr>
          </a:p>
        </p:txBody>
      </p:sp>
      <p:sp>
        <p:nvSpPr>
          <p:cNvPr id="6" name="Shape 4"/>
          <p:cNvSpPr/>
          <p:nvPr/>
        </p:nvSpPr>
        <p:spPr>
          <a:xfrm>
            <a:off x="4095750" y="1988820"/>
            <a:ext cx="1748790" cy="315468"/>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7" name="Text 5"/>
          <p:cNvSpPr/>
          <p:nvPr/>
        </p:nvSpPr>
        <p:spPr>
          <a:xfrm>
            <a:off x="4150614" y="2057400"/>
            <a:ext cx="1639062" cy="137160"/>
          </a:xfrm>
          <a:prstGeom prst="rect">
            <a:avLst/>
          </a:prstGeom>
          <a:noFill/>
          <a:ln/>
        </p:spPr>
        <p:txBody>
          <a:bodyPr wrap="square" lIns="0" tIns="0" rIns="0" bIns="0" rtlCol="0" anchor="ctr"/>
          <a:lstStyle/>
          <a:p>
            <a:pPr algn="ctr"/>
            <a:r>
              <a:rPr lang="en-US" sz="1400" b="1" dirty="0">
                <a:solidFill>
                  <a:srgbClr val="FFFFFF"/>
                </a:solidFill>
                <a:latin typeface="Arial" panose="020B0604020202020204" pitchFamily="34" charset="0"/>
              </a:rPr>
              <a:t>Diabetes</a:t>
            </a:r>
            <a:endParaRPr lang="en-US" sz="1400" b="1" dirty="0">
              <a:latin typeface="Arial" panose="020B0604020202020204" pitchFamily="34" charset="0"/>
            </a:endParaRPr>
          </a:p>
        </p:txBody>
      </p:sp>
      <p:sp>
        <p:nvSpPr>
          <p:cNvPr id="8" name="Shape 6"/>
          <p:cNvSpPr/>
          <p:nvPr/>
        </p:nvSpPr>
        <p:spPr>
          <a:xfrm>
            <a:off x="6153150" y="1988820"/>
            <a:ext cx="1748790" cy="315468"/>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9" name="Text 7"/>
          <p:cNvSpPr/>
          <p:nvPr/>
        </p:nvSpPr>
        <p:spPr>
          <a:xfrm>
            <a:off x="6208014" y="2057400"/>
            <a:ext cx="1639062" cy="137160"/>
          </a:xfrm>
          <a:prstGeom prst="rect">
            <a:avLst/>
          </a:prstGeom>
          <a:noFill/>
          <a:ln/>
        </p:spPr>
        <p:txBody>
          <a:bodyPr wrap="square" lIns="0" tIns="0" rIns="0" bIns="0" rtlCol="0" anchor="ctr"/>
          <a:lstStyle/>
          <a:p>
            <a:pPr algn="ctr"/>
            <a:r>
              <a:rPr lang="en-US" sz="1400" b="1" dirty="0">
                <a:solidFill>
                  <a:srgbClr val="FFFFFF"/>
                </a:solidFill>
                <a:latin typeface="Arial" panose="020B0604020202020204" pitchFamily="34" charset="0"/>
              </a:rPr>
              <a:t>Hypertension</a:t>
            </a:r>
            <a:endParaRPr lang="en-US" sz="1400" dirty="0">
              <a:latin typeface="Arial" panose="020B0604020202020204" pitchFamily="34" charset="0"/>
            </a:endParaRPr>
          </a:p>
        </p:txBody>
      </p:sp>
      <p:sp>
        <p:nvSpPr>
          <p:cNvPr id="10" name="Shape 8"/>
          <p:cNvSpPr/>
          <p:nvPr/>
        </p:nvSpPr>
        <p:spPr>
          <a:xfrm>
            <a:off x="8210550" y="1988820"/>
            <a:ext cx="1748790" cy="315468"/>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11" name="Text 9"/>
          <p:cNvSpPr/>
          <p:nvPr/>
        </p:nvSpPr>
        <p:spPr>
          <a:xfrm>
            <a:off x="8265414" y="2057400"/>
            <a:ext cx="1639062" cy="137160"/>
          </a:xfrm>
          <a:prstGeom prst="rect">
            <a:avLst/>
          </a:prstGeom>
          <a:noFill/>
          <a:ln/>
        </p:spPr>
        <p:txBody>
          <a:bodyPr wrap="square" lIns="0" tIns="0" rIns="0" bIns="0" rtlCol="0" anchor="ctr"/>
          <a:lstStyle/>
          <a:p>
            <a:pPr algn="ctr"/>
            <a:r>
              <a:rPr lang="en-US" sz="1400" b="1" dirty="0">
                <a:solidFill>
                  <a:srgbClr val="FFFFFF"/>
                </a:solidFill>
                <a:latin typeface="Arial" panose="020B0604020202020204" pitchFamily="34" charset="0"/>
              </a:rPr>
              <a:t>Smoking / alcohol</a:t>
            </a:r>
            <a:endParaRPr lang="en-US" sz="1400" dirty="0">
              <a:latin typeface="Arial" panose="020B0604020202020204" pitchFamily="34" charset="0"/>
            </a:endParaRPr>
          </a:p>
        </p:txBody>
      </p:sp>
      <p:sp>
        <p:nvSpPr>
          <p:cNvPr id="12" name="Shape 10"/>
          <p:cNvSpPr/>
          <p:nvPr/>
        </p:nvSpPr>
        <p:spPr>
          <a:xfrm>
            <a:off x="2038350" y="2394205"/>
            <a:ext cx="1748790" cy="499870"/>
          </a:xfrm>
          <a:prstGeom prst="roundRect">
            <a:avLst>
              <a:gd name="adj" fmla="val 17391"/>
            </a:avLst>
          </a:prstGeom>
          <a:solidFill>
            <a:srgbClr val="188C8C"/>
          </a:solidFill>
          <a:ln w="12700">
            <a:solidFill>
              <a:srgbClr val="188C8C"/>
            </a:solidFill>
            <a:prstDash val="solid"/>
          </a:ln>
        </p:spPr>
        <p:txBody>
          <a:bodyPr/>
          <a:lstStyle/>
          <a:p>
            <a:endParaRPr lang="en-ZA" sz="2000" dirty="0">
              <a:latin typeface="Arial" panose="020B0604020202020204" pitchFamily="34" charset="0"/>
            </a:endParaRPr>
          </a:p>
        </p:txBody>
      </p:sp>
      <p:sp>
        <p:nvSpPr>
          <p:cNvPr id="13" name="Text 11"/>
          <p:cNvSpPr/>
          <p:nvPr/>
        </p:nvSpPr>
        <p:spPr>
          <a:xfrm>
            <a:off x="2093214" y="2529840"/>
            <a:ext cx="1639062" cy="137160"/>
          </a:xfrm>
          <a:prstGeom prst="rect">
            <a:avLst/>
          </a:prstGeom>
          <a:noFill/>
          <a:ln/>
        </p:spPr>
        <p:txBody>
          <a:bodyPr wrap="square" lIns="0" tIns="0" rIns="0" bIns="0" rtlCol="0" anchor="ctr"/>
          <a:lstStyle/>
          <a:p>
            <a:pPr algn="ctr"/>
            <a:r>
              <a:rPr lang="en-US" sz="1400" b="1" dirty="0">
                <a:solidFill>
                  <a:srgbClr val="FFFFFF"/>
                </a:solidFill>
                <a:latin typeface="Arial" panose="020B0604020202020204" pitchFamily="34" charset="0"/>
              </a:rPr>
              <a:t>Nutrition</a:t>
            </a:r>
            <a:endParaRPr lang="en-US" sz="1400" dirty="0">
              <a:latin typeface="Arial" panose="020B0604020202020204" pitchFamily="34" charset="0"/>
            </a:endParaRPr>
          </a:p>
        </p:txBody>
      </p:sp>
      <p:sp>
        <p:nvSpPr>
          <p:cNvPr id="14" name="Shape 12"/>
          <p:cNvSpPr/>
          <p:nvPr/>
        </p:nvSpPr>
        <p:spPr>
          <a:xfrm>
            <a:off x="4095750" y="2394204"/>
            <a:ext cx="1748790" cy="425196"/>
          </a:xfrm>
          <a:prstGeom prst="roundRect">
            <a:avLst>
              <a:gd name="adj" fmla="val 17391"/>
            </a:avLst>
          </a:prstGeom>
          <a:solidFill>
            <a:srgbClr val="188C8C"/>
          </a:solidFill>
          <a:ln w="12700">
            <a:solidFill>
              <a:srgbClr val="188C8C"/>
            </a:solidFill>
            <a:prstDash val="solid"/>
          </a:ln>
        </p:spPr>
        <p:txBody>
          <a:bodyPr/>
          <a:lstStyle/>
          <a:p>
            <a:endParaRPr lang="en-ZA" sz="2000" dirty="0">
              <a:latin typeface="Arial" panose="020B0604020202020204" pitchFamily="34" charset="0"/>
            </a:endParaRPr>
          </a:p>
        </p:txBody>
      </p:sp>
      <p:sp>
        <p:nvSpPr>
          <p:cNvPr id="15" name="Text 13"/>
          <p:cNvSpPr/>
          <p:nvPr/>
        </p:nvSpPr>
        <p:spPr>
          <a:xfrm>
            <a:off x="4150614" y="2537460"/>
            <a:ext cx="1639062" cy="137160"/>
          </a:xfrm>
          <a:prstGeom prst="rect">
            <a:avLst/>
          </a:prstGeom>
          <a:noFill/>
          <a:ln/>
        </p:spPr>
        <p:txBody>
          <a:bodyPr wrap="square" lIns="0" tIns="0" rIns="0" bIns="0" rtlCol="0" anchor="ctr"/>
          <a:lstStyle/>
          <a:p>
            <a:pPr algn="ctr"/>
            <a:r>
              <a:rPr lang="en-US" sz="1400" b="1" dirty="0">
                <a:solidFill>
                  <a:srgbClr val="FFFFFF"/>
                </a:solidFill>
                <a:latin typeface="Arial" panose="020B0604020202020204" pitchFamily="34" charset="0"/>
              </a:rPr>
              <a:t>Placental dysfunction</a:t>
            </a:r>
            <a:endParaRPr lang="en-US" sz="1400" dirty="0">
              <a:latin typeface="Arial" panose="020B0604020202020204" pitchFamily="34" charset="0"/>
            </a:endParaRPr>
          </a:p>
        </p:txBody>
      </p:sp>
      <p:sp>
        <p:nvSpPr>
          <p:cNvPr id="16" name="Shape 14"/>
          <p:cNvSpPr/>
          <p:nvPr/>
        </p:nvSpPr>
        <p:spPr>
          <a:xfrm>
            <a:off x="6153150" y="2394204"/>
            <a:ext cx="1748790" cy="425196"/>
          </a:xfrm>
          <a:prstGeom prst="roundRect">
            <a:avLst>
              <a:gd name="adj" fmla="val 17391"/>
            </a:avLst>
          </a:prstGeom>
          <a:solidFill>
            <a:srgbClr val="188C8C"/>
          </a:solidFill>
          <a:ln w="12700">
            <a:solidFill>
              <a:srgbClr val="188C8C"/>
            </a:solidFill>
            <a:prstDash val="solid"/>
          </a:ln>
        </p:spPr>
        <p:txBody>
          <a:bodyPr/>
          <a:lstStyle/>
          <a:p>
            <a:endParaRPr lang="en-ZA" sz="2000" dirty="0">
              <a:latin typeface="Arial" panose="020B0604020202020204" pitchFamily="34" charset="0"/>
            </a:endParaRPr>
          </a:p>
        </p:txBody>
      </p:sp>
      <p:sp>
        <p:nvSpPr>
          <p:cNvPr id="17" name="Text 15"/>
          <p:cNvSpPr/>
          <p:nvPr/>
        </p:nvSpPr>
        <p:spPr>
          <a:xfrm>
            <a:off x="6208014" y="2537460"/>
            <a:ext cx="1639062" cy="137160"/>
          </a:xfrm>
          <a:prstGeom prst="rect">
            <a:avLst/>
          </a:prstGeom>
          <a:noFill/>
          <a:ln/>
        </p:spPr>
        <p:txBody>
          <a:bodyPr wrap="square" lIns="0" tIns="0" rIns="0" bIns="0" rtlCol="0" anchor="ctr"/>
          <a:lstStyle/>
          <a:p>
            <a:pPr algn="ctr"/>
            <a:r>
              <a:rPr lang="en-US" sz="1400" b="1" dirty="0">
                <a:solidFill>
                  <a:srgbClr val="FFFFFF"/>
                </a:solidFill>
                <a:latin typeface="Arial" panose="020B0604020202020204" pitchFamily="34" charset="0"/>
              </a:rPr>
              <a:t>Prematurity / FGR</a:t>
            </a:r>
            <a:endParaRPr lang="en-US" sz="1400" b="1" dirty="0">
              <a:latin typeface="Arial" panose="020B0604020202020204" pitchFamily="34" charset="0"/>
            </a:endParaRPr>
          </a:p>
        </p:txBody>
      </p:sp>
      <p:sp>
        <p:nvSpPr>
          <p:cNvPr id="18" name="Shape 16"/>
          <p:cNvSpPr/>
          <p:nvPr/>
        </p:nvSpPr>
        <p:spPr>
          <a:xfrm rot="5400000">
            <a:off x="5687378" y="3071813"/>
            <a:ext cx="794385" cy="377190"/>
          </a:xfrm>
          <a:prstGeom prst="chevron">
            <a:avLst/>
          </a:prstGeom>
          <a:solidFill>
            <a:srgbClr val="BCD2DF"/>
          </a:solidFill>
          <a:ln w="12700">
            <a:solidFill>
              <a:srgbClr val="BCD2DF"/>
            </a:solidFill>
            <a:prstDash val="solid"/>
          </a:ln>
        </p:spPr>
        <p:txBody>
          <a:bodyPr/>
          <a:lstStyle/>
          <a:p>
            <a:endParaRPr lang="en-ZA" sz="1800" dirty="0">
              <a:latin typeface="Arial" panose="020B0604020202020204" pitchFamily="34" charset="0"/>
            </a:endParaRPr>
          </a:p>
        </p:txBody>
      </p:sp>
      <p:sp>
        <p:nvSpPr>
          <p:cNvPr id="19" name="Text 17"/>
          <p:cNvSpPr/>
          <p:nvPr/>
        </p:nvSpPr>
        <p:spPr>
          <a:xfrm>
            <a:off x="3048000" y="3819620"/>
            <a:ext cx="5638799" cy="308610"/>
          </a:xfrm>
          <a:prstGeom prst="rect">
            <a:avLst/>
          </a:prstGeom>
          <a:noFill/>
          <a:ln/>
        </p:spPr>
        <p:txBody>
          <a:bodyPr wrap="square" lIns="0" tIns="0" rIns="0" bIns="0" rtlCol="0" anchor="ctr"/>
          <a:lstStyle/>
          <a:p>
            <a:pPr algn="ctr"/>
            <a:r>
              <a:rPr lang="en-US" sz="2000" b="1" dirty="0">
                <a:solidFill>
                  <a:srgbClr val="0B2E4F"/>
                </a:solidFill>
                <a:latin typeface="Arial" panose="020B0604020202020204" pitchFamily="34" charset="0"/>
              </a:rPr>
              <a:t>ALTERED DEVELOPMENTAL TRAJECTORY</a:t>
            </a:r>
            <a:endParaRPr lang="en-US" sz="2000" dirty="0">
              <a:latin typeface="Arial" panose="020B0604020202020204" pitchFamily="34" charset="0"/>
            </a:endParaRPr>
          </a:p>
        </p:txBody>
      </p:sp>
      <p:sp>
        <p:nvSpPr>
          <p:cNvPr id="20" name="Text 18"/>
          <p:cNvSpPr/>
          <p:nvPr/>
        </p:nvSpPr>
        <p:spPr>
          <a:xfrm>
            <a:off x="2362200" y="4286250"/>
            <a:ext cx="6858000" cy="377190"/>
          </a:xfrm>
          <a:prstGeom prst="rect">
            <a:avLst/>
          </a:prstGeom>
          <a:noFill/>
          <a:ln/>
        </p:spPr>
        <p:txBody>
          <a:bodyPr wrap="square" lIns="0" tIns="0" rIns="0" bIns="0" rtlCol="0" anchor="ctr"/>
          <a:lstStyle/>
          <a:p>
            <a:pPr algn="ctr"/>
            <a:r>
              <a:rPr lang="en-US" sz="2000" b="1" dirty="0">
                <a:solidFill>
                  <a:srgbClr val="B64A4A"/>
                </a:solidFill>
                <a:latin typeface="Arial" panose="020B0604020202020204" pitchFamily="34" charset="0"/>
              </a:rPr>
              <a:t>Cardiometabolic • renal • neurodevelopmental risk</a:t>
            </a:r>
            <a:endParaRPr lang="en-US" sz="2000" b="1" dirty="0">
              <a:latin typeface="Arial" panose="020B0604020202020204" pitchFamily="34" charset="0"/>
            </a:endParaRPr>
          </a:p>
        </p:txBody>
      </p:sp>
      <p:sp>
        <p:nvSpPr>
          <p:cNvPr id="21" name="Text 19"/>
          <p:cNvSpPr/>
          <p:nvPr/>
        </p:nvSpPr>
        <p:spPr>
          <a:xfrm>
            <a:off x="1371600" y="4937760"/>
            <a:ext cx="9525000" cy="678656"/>
          </a:xfrm>
          <a:prstGeom prst="rect">
            <a:avLst/>
          </a:prstGeom>
          <a:noFill/>
          <a:ln/>
        </p:spPr>
        <p:txBody>
          <a:bodyPr wrap="square" lIns="0" tIns="0" rIns="0" bIns="0" rtlCol="0" anchor="ctr">
            <a:noAutofit/>
          </a:bodyPr>
          <a:lstStyle/>
          <a:p>
            <a:pPr algn="ctr"/>
            <a:r>
              <a:rPr lang="en-US" b="1" dirty="0">
                <a:solidFill>
                  <a:srgbClr val="FF0000"/>
                </a:solidFill>
                <a:latin typeface="Arial" panose="020B0604020202020204" pitchFamily="34" charset="0"/>
              </a:rPr>
              <a:t>The first cardiovascular prevention consultation may occur before the patient is born</a:t>
            </a:r>
          </a:p>
          <a:p>
            <a:pPr algn="ctr"/>
            <a:r>
              <a:rPr lang="en-US" b="1" dirty="0">
                <a:solidFill>
                  <a:srgbClr val="FF0000"/>
                </a:solidFill>
                <a:latin typeface="Arial" panose="020B0604020202020204" pitchFamily="34" charset="0"/>
              </a:rPr>
              <a:t>Pregnancy gives an opportunity to manage 2 generations!!!</a:t>
            </a:r>
            <a:endParaRPr lang="en-US" sz="1600" dirty="0">
              <a:latin typeface="Arial" panose="020B0604020202020204" pitchFamily="34" charset="0"/>
            </a:endParaRPr>
          </a:p>
        </p:txBody>
      </p:sp>
      <p:sp>
        <p:nvSpPr>
          <p:cNvPr id="22" name="Text 20"/>
          <p:cNvSpPr/>
          <p:nvPr/>
        </p:nvSpPr>
        <p:spPr>
          <a:xfrm>
            <a:off x="1969770" y="5774436"/>
            <a:ext cx="7886700" cy="123444"/>
          </a:xfrm>
          <a:prstGeom prst="rect">
            <a:avLst/>
          </a:prstGeom>
          <a:noFill/>
          <a:ln/>
        </p:spPr>
        <p:txBody>
          <a:bodyPr wrap="square" lIns="0" tIns="0" rIns="0" bIns="0" rtlCol="0" anchor="ctr">
            <a:normAutofit/>
          </a:bodyPr>
          <a:lstStyle/>
          <a:p>
            <a:r>
              <a:rPr lang="en-US" sz="510" dirty="0">
                <a:solidFill>
                  <a:srgbClr val="738697"/>
                </a:solidFill>
                <a:latin typeface="Arial" panose="020B0604020202020204" pitchFamily="34" charset="0"/>
              </a:rPr>
              <a:t>WHO. Framework to implement a life course approach in practice. 2025. who.int/publications/i/item/9789240112575</a:t>
            </a:r>
            <a:endParaRPr lang="en-US" sz="510" dirty="0">
              <a:latin typeface="Arial" panose="020B0604020202020204" pitchFamily="34" charset="0"/>
            </a:endParaRPr>
          </a:p>
        </p:txBody>
      </p:sp>
      <p:sp>
        <p:nvSpPr>
          <p:cNvPr id="25" name="Slide Number Placeholder 0"/>
          <p:cNvSpPr>
            <a:spLocks noGrp="1"/>
          </p:cNvSpPr>
          <p:nvPr>
            <p:ph type="sldNum" sz="quarter" idx="4294967295"/>
          </p:nvPr>
        </p:nvSpPr>
        <p:spPr>
          <a:xfrm>
            <a:off x="10062210" y="5760720"/>
            <a:ext cx="240030" cy="137160"/>
          </a:xfrm>
          <a:prstGeom prst="rect">
            <a:avLst/>
          </a:prstGeom>
          <a:extLst>
            <a:ext uri="{C572A759-6A51-4108-AA02-DFA0A04FC94B}">
              <ma14:wrappingTextBoxFlag xmlns:ma14="http://schemas.microsoft.com/office/mac/drawingml/2011/main" xmlns="" val="0"/>
            </a:ext>
          </a:extLst>
        </p:spPr>
        <p:txBody>
          <a:bodyPr/>
          <a:lstStyle>
            <a:lvl1pPr>
              <a:defRPr sz="600">
                <a:solidFill>
                  <a:srgbClr val="6C7F90"/>
                </a:solidFill>
              </a:defRPr>
            </a:lvl1pPr>
          </a:lstStyle>
          <a:p>
            <a:pPr algn="r"/>
            <a:fld id="{F7021451-1387-4CA6-816F-3879F97B5CBC}" type="slidenum">
              <a:rPr lang="en-US" b="0"/>
              <a:t>55</a:t>
            </a:fld>
            <a:endParaRPr lang="en-US" dirty="0"/>
          </a:p>
        </p:txBody>
      </p:sp>
      <p:pic>
        <p:nvPicPr>
          <p:cNvPr id="23" name="Picture 4">
            <a:extLst>
              <a:ext uri="{FF2B5EF4-FFF2-40B4-BE49-F238E27FC236}">
                <a16:creationId xmlns:a16="http://schemas.microsoft.com/office/drawing/2014/main" id="{5A32C919-3DD0-007F-C8F2-76E05BF1DD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7600" y="5219224"/>
            <a:ext cx="604838" cy="67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descr="A stethoscope and a heart&#10;&#10;AI-generated content may be incorrect.">
            <a:extLst>
              <a:ext uri="{FF2B5EF4-FFF2-40B4-BE49-F238E27FC236}">
                <a16:creationId xmlns:a16="http://schemas.microsoft.com/office/drawing/2014/main" id="{BF3BD03D-332A-16D1-DDC5-06AA37A791D7}"/>
              </a:ext>
            </a:extLst>
          </p:cNvPr>
          <p:cNvPicPr>
            <a:picLocks noChangeAspect="1"/>
          </p:cNvPicPr>
          <p:nvPr/>
        </p:nvPicPr>
        <p:blipFill>
          <a:blip r:embed="rId4"/>
          <a:stretch>
            <a:fillRect/>
          </a:stretch>
        </p:blipFill>
        <p:spPr>
          <a:xfrm>
            <a:off x="76200" y="5145838"/>
            <a:ext cx="1752600" cy="1712162"/>
          </a:xfrm>
          <a:prstGeom prst="rect">
            <a:avLst/>
          </a:prstGeom>
        </p:spPr>
      </p:pic>
      <p:pic>
        <p:nvPicPr>
          <p:cNvPr id="26" name="Picture 25" descr="A baby in a womb&#10;&#10;AI-generated content may be incorrect.">
            <a:extLst>
              <a:ext uri="{FF2B5EF4-FFF2-40B4-BE49-F238E27FC236}">
                <a16:creationId xmlns:a16="http://schemas.microsoft.com/office/drawing/2014/main" id="{FE66BC8B-A4B7-1C8D-B771-7EA6460BFAE4}"/>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27" name="Picture 26">
            <a:extLst>
              <a:ext uri="{FF2B5EF4-FFF2-40B4-BE49-F238E27FC236}">
                <a16:creationId xmlns:a16="http://schemas.microsoft.com/office/drawing/2014/main" id="{3698C0B5-9DED-AC58-81B9-5D15648005DB}"/>
              </a:ext>
            </a:extLst>
          </p:cNvPr>
          <p:cNvPicPr>
            <a:picLocks noChangeAspect="1"/>
          </p:cNvPicPr>
          <p:nvPr/>
        </p:nvPicPr>
        <p:blipFill>
          <a:blip r:embed="rId6"/>
          <a:stretch>
            <a:fillRect/>
          </a:stretch>
        </p:blipFill>
        <p:spPr>
          <a:xfrm rot="597959">
            <a:off x="-481710" y="185914"/>
            <a:ext cx="2246532" cy="2223840"/>
          </a:xfrm>
          <a:prstGeom prst="rect">
            <a:avLst/>
          </a:prstGeom>
        </p:spPr>
      </p:pic>
    </p:spTree>
    <p:extLst>
      <p:ext uri="{BB962C8B-B14F-4D97-AF65-F5344CB8AC3E}">
        <p14:creationId xmlns:p14="http://schemas.microsoft.com/office/powerpoint/2010/main" val="3424634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80">
                                          <p:stCondLst>
                                            <p:cond delay="0"/>
                                          </p:stCondLst>
                                        </p:cTn>
                                        <p:tgtEl>
                                          <p:spTgt spid="21"/>
                                        </p:tgtEl>
                                      </p:cBhvr>
                                    </p:animEffect>
                                    <p:anim calcmode="lin" valueType="num">
                                      <p:cBhvr>
                                        <p:cTn id="8"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3" dur="26">
                                          <p:stCondLst>
                                            <p:cond delay="650"/>
                                          </p:stCondLst>
                                        </p:cTn>
                                        <p:tgtEl>
                                          <p:spTgt spid="21"/>
                                        </p:tgtEl>
                                      </p:cBhvr>
                                      <p:to x="100000" y="60000"/>
                                    </p:animScale>
                                    <p:animScale>
                                      <p:cBhvr>
                                        <p:cTn id="14" dur="166" decel="50000">
                                          <p:stCondLst>
                                            <p:cond delay="676"/>
                                          </p:stCondLst>
                                        </p:cTn>
                                        <p:tgtEl>
                                          <p:spTgt spid="21"/>
                                        </p:tgtEl>
                                      </p:cBhvr>
                                      <p:to x="100000" y="100000"/>
                                    </p:animScale>
                                    <p:animScale>
                                      <p:cBhvr>
                                        <p:cTn id="15" dur="26">
                                          <p:stCondLst>
                                            <p:cond delay="1312"/>
                                          </p:stCondLst>
                                        </p:cTn>
                                        <p:tgtEl>
                                          <p:spTgt spid="21"/>
                                        </p:tgtEl>
                                      </p:cBhvr>
                                      <p:to x="100000" y="80000"/>
                                    </p:animScale>
                                    <p:animScale>
                                      <p:cBhvr>
                                        <p:cTn id="16" dur="166" decel="50000">
                                          <p:stCondLst>
                                            <p:cond delay="1338"/>
                                          </p:stCondLst>
                                        </p:cTn>
                                        <p:tgtEl>
                                          <p:spTgt spid="21"/>
                                        </p:tgtEl>
                                      </p:cBhvr>
                                      <p:to x="100000" y="100000"/>
                                    </p:animScale>
                                    <p:animScale>
                                      <p:cBhvr>
                                        <p:cTn id="17" dur="26">
                                          <p:stCondLst>
                                            <p:cond delay="1642"/>
                                          </p:stCondLst>
                                        </p:cTn>
                                        <p:tgtEl>
                                          <p:spTgt spid="21"/>
                                        </p:tgtEl>
                                      </p:cBhvr>
                                      <p:to x="100000" y="90000"/>
                                    </p:animScale>
                                    <p:animScale>
                                      <p:cBhvr>
                                        <p:cTn id="18" dur="166" decel="50000">
                                          <p:stCondLst>
                                            <p:cond delay="1668"/>
                                          </p:stCondLst>
                                        </p:cTn>
                                        <p:tgtEl>
                                          <p:spTgt spid="21"/>
                                        </p:tgtEl>
                                      </p:cBhvr>
                                      <p:to x="100000" y="100000"/>
                                    </p:animScale>
                                    <p:animScale>
                                      <p:cBhvr>
                                        <p:cTn id="19" dur="26">
                                          <p:stCondLst>
                                            <p:cond delay="1808"/>
                                          </p:stCondLst>
                                        </p:cTn>
                                        <p:tgtEl>
                                          <p:spTgt spid="21"/>
                                        </p:tgtEl>
                                      </p:cBhvr>
                                      <p:to x="100000" y="95000"/>
                                    </p:animScale>
                                    <p:animScale>
                                      <p:cBhvr>
                                        <p:cTn id="20" dur="166" decel="50000">
                                          <p:stCondLst>
                                            <p:cond delay="1834"/>
                                          </p:stCondLst>
                                        </p:cTn>
                                        <p:tgtEl>
                                          <p:spTgt spid="2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0"/>
            <a:ext cx="9144000" cy="146304"/>
          </a:xfrm>
          <a:prstGeom prst="rect">
            <a:avLst/>
          </a:prstGeom>
          <a:solidFill>
            <a:srgbClr val="12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1524000" y="320040"/>
            <a:ext cx="9144000" cy="892552"/>
          </a:xfrm>
          <a:prstGeom prst="rect">
            <a:avLst/>
          </a:prstGeom>
          <a:noFill/>
        </p:spPr>
        <p:txBody>
          <a:bodyPr wrap="square">
            <a:spAutoFit/>
          </a:bodyPr>
          <a:lstStyle/>
          <a:p>
            <a:pPr>
              <a:defRPr sz="2600" b="1">
                <a:solidFill>
                  <a:srgbClr val="122E52"/>
                </a:solidFill>
                <a:latin typeface="Aptos Display"/>
              </a:defRPr>
            </a:pPr>
            <a:r>
              <a:rPr sz="2600" dirty="0"/>
              <a:t>POSTNATAL CARE: THE PREGNANCY DOES NOT END AT DELIVERY</a:t>
            </a:r>
          </a:p>
        </p:txBody>
      </p:sp>
      <p:sp>
        <p:nvSpPr>
          <p:cNvPr id="4" name="TextBox 3"/>
          <p:cNvSpPr txBox="1"/>
          <p:nvPr/>
        </p:nvSpPr>
        <p:spPr>
          <a:xfrm>
            <a:off x="1676400" y="1256485"/>
            <a:ext cx="9197340" cy="338554"/>
          </a:xfrm>
          <a:prstGeom prst="rect">
            <a:avLst/>
          </a:prstGeom>
          <a:noFill/>
        </p:spPr>
        <p:txBody>
          <a:bodyPr wrap="square">
            <a:spAutoFit/>
          </a:bodyPr>
          <a:lstStyle/>
          <a:p>
            <a:pPr>
              <a:defRPr sz="1300">
                <a:solidFill>
                  <a:srgbClr val="687787"/>
                </a:solidFill>
                <a:latin typeface="Aptos"/>
              </a:defRPr>
            </a:pPr>
            <a:r>
              <a:rPr sz="1600" b="1" dirty="0">
                <a:solidFill>
                  <a:srgbClr val="FF0000"/>
                </a:solidFill>
              </a:rPr>
              <a:t>Pregnancy reveals future risk. The GP must convert obstetric history into lifelong prevention.</a:t>
            </a:r>
          </a:p>
        </p:txBody>
      </p:sp>
      <p:sp>
        <p:nvSpPr>
          <p:cNvPr id="5" name="Rounded Rectangle 4"/>
          <p:cNvSpPr/>
          <p:nvPr/>
        </p:nvSpPr>
        <p:spPr>
          <a:xfrm>
            <a:off x="1778002" y="1965960"/>
            <a:ext cx="1627631" cy="1143000"/>
          </a:xfrm>
          <a:prstGeom prst="roundRect">
            <a:avLst/>
          </a:prstGeom>
          <a:solidFill>
            <a:srgbClr val="12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b="1">
                <a:solidFill>
                  <a:srgbClr val="FFFFFF"/>
                </a:solidFill>
                <a:latin typeface="Aptos"/>
              </a:defRPr>
            </a:pPr>
            <a:r>
              <a:rPr sz="1700" dirty="0"/>
              <a:t>PREGNANCY</a:t>
            </a:r>
            <a:br>
              <a:rPr sz="1700" dirty="0"/>
            </a:br>
            <a:r>
              <a:rPr sz="1700" dirty="0"/>
              <a:t>STRESS TEST</a:t>
            </a:r>
          </a:p>
        </p:txBody>
      </p:sp>
      <p:sp>
        <p:nvSpPr>
          <p:cNvPr id="6" name="Chevron 5"/>
          <p:cNvSpPr/>
          <p:nvPr/>
        </p:nvSpPr>
        <p:spPr>
          <a:xfrm>
            <a:off x="3477767" y="2295144"/>
            <a:ext cx="384048" cy="457200"/>
          </a:xfrm>
          <a:prstGeom prst="chevron">
            <a:avLst/>
          </a:prstGeom>
          <a:solidFill>
            <a:srgbClr val="BEC9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Rounded Rectangle 6"/>
          <p:cNvSpPr/>
          <p:nvPr/>
        </p:nvSpPr>
        <p:spPr>
          <a:xfrm>
            <a:off x="3933952" y="1965960"/>
            <a:ext cx="1736339" cy="1143000"/>
          </a:xfrm>
          <a:prstGeom prst="roundRect">
            <a:avLst/>
          </a:prstGeom>
          <a:solidFill>
            <a:srgbClr val="2259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b="1">
                <a:solidFill>
                  <a:srgbClr val="FFFFFF"/>
                </a:solidFill>
                <a:latin typeface="Aptos"/>
              </a:defRPr>
            </a:pPr>
            <a:r>
              <a:rPr sz="1700" dirty="0"/>
              <a:t>OBSTETRIC</a:t>
            </a:r>
            <a:br>
              <a:rPr sz="1700" dirty="0"/>
            </a:br>
            <a:r>
              <a:rPr sz="1700" dirty="0"/>
              <a:t>PHENOTYPE</a:t>
            </a:r>
          </a:p>
        </p:txBody>
      </p:sp>
      <p:sp>
        <p:nvSpPr>
          <p:cNvPr id="8" name="Chevron 7"/>
          <p:cNvSpPr/>
          <p:nvPr/>
        </p:nvSpPr>
        <p:spPr>
          <a:xfrm>
            <a:off x="5711952" y="2312639"/>
            <a:ext cx="384048" cy="457200"/>
          </a:xfrm>
          <a:prstGeom prst="chevron">
            <a:avLst/>
          </a:prstGeom>
          <a:solidFill>
            <a:srgbClr val="BEC9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Rounded Rectangle 8"/>
          <p:cNvSpPr/>
          <p:nvPr/>
        </p:nvSpPr>
        <p:spPr>
          <a:xfrm>
            <a:off x="6233162" y="1965960"/>
            <a:ext cx="1823719" cy="1143000"/>
          </a:xfrm>
          <a:prstGeom prst="roundRect">
            <a:avLst/>
          </a:prstGeom>
          <a:solidFill>
            <a:srgbClr val="2484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b="1">
                <a:solidFill>
                  <a:srgbClr val="FFFFFF"/>
                </a:solidFill>
                <a:latin typeface="Aptos"/>
              </a:defRPr>
            </a:pPr>
            <a:r>
              <a:rPr sz="1700" dirty="0"/>
              <a:t>POSTPARTUM</a:t>
            </a:r>
            <a:br>
              <a:rPr sz="1700" dirty="0"/>
            </a:br>
            <a:r>
              <a:rPr sz="1700" dirty="0"/>
              <a:t>RISK HANDOVER</a:t>
            </a:r>
          </a:p>
        </p:txBody>
      </p:sp>
      <p:sp>
        <p:nvSpPr>
          <p:cNvPr id="10" name="Chevron 9"/>
          <p:cNvSpPr/>
          <p:nvPr/>
        </p:nvSpPr>
        <p:spPr>
          <a:xfrm>
            <a:off x="8194041" y="2312639"/>
            <a:ext cx="384048" cy="457200"/>
          </a:xfrm>
          <a:prstGeom prst="chevron">
            <a:avLst/>
          </a:prstGeom>
          <a:solidFill>
            <a:srgbClr val="BEC9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1" name="Rounded Rectangle 10"/>
          <p:cNvSpPr/>
          <p:nvPr/>
        </p:nvSpPr>
        <p:spPr>
          <a:xfrm>
            <a:off x="8714234" y="1965960"/>
            <a:ext cx="1823719" cy="1143000"/>
          </a:xfrm>
          <a:prstGeom prst="roundRect">
            <a:avLst/>
          </a:prstGeom>
          <a:solidFill>
            <a:srgbClr val="B887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b="1">
                <a:solidFill>
                  <a:srgbClr val="FFFFFF"/>
                </a:solidFill>
                <a:latin typeface="Aptos"/>
              </a:defRPr>
            </a:pPr>
            <a:r>
              <a:rPr sz="1700" dirty="0"/>
              <a:t>LIFELONG</a:t>
            </a:r>
            <a:br>
              <a:rPr sz="1700" dirty="0"/>
            </a:br>
            <a:r>
              <a:rPr sz="1700" dirty="0"/>
              <a:t>PREVENTION</a:t>
            </a:r>
          </a:p>
        </p:txBody>
      </p:sp>
      <p:sp>
        <p:nvSpPr>
          <p:cNvPr id="12" name="TextBox 11"/>
          <p:cNvSpPr txBox="1"/>
          <p:nvPr/>
        </p:nvSpPr>
        <p:spPr>
          <a:xfrm>
            <a:off x="2255520" y="3703321"/>
            <a:ext cx="8219440" cy="1964640"/>
          </a:xfrm>
          <a:prstGeom prst="rect">
            <a:avLst/>
          </a:prstGeom>
          <a:noFill/>
        </p:spPr>
        <p:txBody>
          <a:bodyPr wrap="square">
            <a:spAutoFit/>
          </a:bodyPr>
          <a:lstStyle/>
          <a:p>
            <a:pPr>
              <a:spcAft>
                <a:spcPts val="700"/>
              </a:spcAft>
              <a:defRPr sz="1800">
                <a:solidFill>
                  <a:srgbClr val="1C252E"/>
                </a:solidFill>
                <a:latin typeface="Aptos"/>
              </a:defRPr>
            </a:pPr>
            <a:r>
              <a:rPr sz="2000" b="1" dirty="0"/>
              <a:t>• The discharge summary should record GDM, PET/eclampsia, preterm birth, FGR/SGA, macrosomia, placental disease and major neonatal complications.</a:t>
            </a:r>
            <a:endParaRPr lang="en-ZA" sz="2000" b="1" dirty="0"/>
          </a:p>
          <a:p>
            <a:pPr>
              <a:spcAft>
                <a:spcPts val="700"/>
              </a:spcAft>
              <a:defRPr sz="1800">
                <a:solidFill>
                  <a:srgbClr val="1C252E"/>
                </a:solidFill>
                <a:latin typeface="Aptos"/>
              </a:defRPr>
            </a:pPr>
            <a:endParaRPr sz="1000" b="1" dirty="0"/>
          </a:p>
          <a:p>
            <a:pPr>
              <a:spcAft>
                <a:spcPts val="700"/>
              </a:spcAft>
              <a:defRPr sz="1800">
                <a:solidFill>
                  <a:srgbClr val="1C252E"/>
                </a:solidFill>
                <a:latin typeface="Aptos"/>
              </a:defRPr>
            </a:pPr>
            <a:r>
              <a:rPr sz="2000" b="1" dirty="0"/>
              <a:t>• These are not merely historical obstetric diagnoses — the</a:t>
            </a:r>
            <a:r>
              <a:rPr lang="en-ZA" sz="2000" b="1" dirty="0"/>
              <a:t>se</a:t>
            </a:r>
            <a:r>
              <a:rPr sz="2000" b="1" dirty="0"/>
              <a:t> are future cardiometabolic and developmental risk markers.</a:t>
            </a:r>
          </a:p>
        </p:txBody>
      </p:sp>
      <p:sp>
        <p:nvSpPr>
          <p:cNvPr id="13" name="Rectangle 12"/>
          <p:cNvSpPr/>
          <p:nvPr/>
        </p:nvSpPr>
        <p:spPr>
          <a:xfrm>
            <a:off x="2026920" y="6437376"/>
            <a:ext cx="8138160" cy="10972"/>
          </a:xfrm>
          <a:prstGeom prst="rect">
            <a:avLst/>
          </a:prstGeom>
          <a:solidFill>
            <a:srgbClr val="CDD6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4" name="TextBox 13"/>
          <p:cNvSpPr txBox="1"/>
          <p:nvPr/>
        </p:nvSpPr>
        <p:spPr>
          <a:xfrm>
            <a:off x="2054353" y="6492241"/>
            <a:ext cx="5222905" cy="207749"/>
          </a:xfrm>
          <a:prstGeom prst="rect">
            <a:avLst/>
          </a:prstGeom>
          <a:noFill/>
        </p:spPr>
        <p:txBody>
          <a:bodyPr wrap="none">
            <a:spAutoFit/>
          </a:bodyPr>
          <a:lstStyle/>
          <a:p>
            <a:pPr>
              <a:defRPr sz="750">
                <a:solidFill>
                  <a:srgbClr val="687787"/>
                </a:solidFill>
                <a:latin typeface="Aptos"/>
              </a:defRPr>
            </a:pPr>
            <a:r>
              <a:rPr sz="750" dirty="0"/>
              <a:t>ACOG: adverse pregnancy outcomes predict later ASCVD; SA NDoH Integrated Maternal &amp; Perinatal Care Guideline, 2024.</a:t>
            </a:r>
          </a:p>
        </p:txBody>
      </p:sp>
      <p:sp>
        <p:nvSpPr>
          <p:cNvPr id="15" name="Slide Number Placeholder 14">
            <a:extLst>
              <a:ext uri="{FF2B5EF4-FFF2-40B4-BE49-F238E27FC236}">
                <a16:creationId xmlns:a16="http://schemas.microsoft.com/office/drawing/2014/main" id="{665C8640-B7B6-F71C-1182-2C1687607FDA}"/>
              </a:ext>
            </a:extLst>
          </p:cNvPr>
          <p:cNvSpPr>
            <a:spLocks noGrp="1"/>
          </p:cNvSpPr>
          <p:nvPr>
            <p:ph type="sldNum" sz="quarter" idx="12"/>
          </p:nvPr>
        </p:nvSpPr>
        <p:spPr/>
        <p:txBody>
          <a:bodyPr/>
          <a:lstStyle/>
          <a:p>
            <a:fld id="{89E3856D-4D0C-534E-BE3E-4294E6C4BA33}" type="slidenum">
              <a:rPr lang="en-US" smtClean="0"/>
              <a:pPr/>
              <a:t>56</a:t>
            </a:fld>
            <a:endParaRPr lang="en-US" dirty="0"/>
          </a:p>
        </p:txBody>
      </p:sp>
      <p:pic>
        <p:nvPicPr>
          <p:cNvPr id="16" name="Picture 15">
            <a:extLst>
              <a:ext uri="{FF2B5EF4-FFF2-40B4-BE49-F238E27FC236}">
                <a16:creationId xmlns:a16="http://schemas.microsoft.com/office/drawing/2014/main" id="{E0C08223-C10A-E7A7-2DCD-2A66AAFA1AB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873740" y="5085080"/>
            <a:ext cx="807720" cy="904240"/>
          </a:xfrm>
          <a:prstGeom prst="rect">
            <a:avLst/>
          </a:prstGeom>
          <a:noFill/>
          <a:ln>
            <a:noFill/>
          </a:ln>
        </p:spPr>
      </p:pic>
      <p:pic>
        <p:nvPicPr>
          <p:cNvPr id="17" name="Picture 16" descr="A stethoscope and a heart&#10;&#10;AI-generated content may be incorrect.">
            <a:extLst>
              <a:ext uri="{FF2B5EF4-FFF2-40B4-BE49-F238E27FC236}">
                <a16:creationId xmlns:a16="http://schemas.microsoft.com/office/drawing/2014/main" id="{0BD0D2E6-D8D0-89BD-B4CD-2F8D7EE7EFF4}"/>
              </a:ext>
            </a:extLst>
          </p:cNvPr>
          <p:cNvPicPr>
            <a:picLocks noChangeAspect="1"/>
          </p:cNvPicPr>
          <p:nvPr/>
        </p:nvPicPr>
        <p:blipFill>
          <a:blip r:embed="rId3"/>
          <a:stretch>
            <a:fillRect/>
          </a:stretch>
        </p:blipFill>
        <p:spPr>
          <a:xfrm>
            <a:off x="-76200" y="4944900"/>
            <a:ext cx="1752600" cy="1712162"/>
          </a:xfrm>
          <a:prstGeom prst="rect">
            <a:avLst/>
          </a:prstGeom>
        </p:spPr>
      </p:pic>
      <p:pic>
        <p:nvPicPr>
          <p:cNvPr id="18" name="Picture 17" descr="A baby in a womb&#10;&#10;AI-generated content may be incorrect.">
            <a:extLst>
              <a:ext uri="{FF2B5EF4-FFF2-40B4-BE49-F238E27FC236}">
                <a16:creationId xmlns:a16="http://schemas.microsoft.com/office/drawing/2014/main" id="{0705904B-10BA-C445-3FC4-A05B70D60212}"/>
              </a:ext>
            </a:extLst>
          </p:cNvPr>
          <p:cNvPicPr>
            <a:picLocks noChangeAspect="1"/>
          </p:cNvPicPr>
          <p:nvPr/>
        </p:nvPicPr>
        <p:blipFill>
          <a:blip r:embed="rId4"/>
          <a:stretch>
            <a:fillRect/>
          </a:stretch>
        </p:blipFill>
        <p:spPr>
          <a:xfrm>
            <a:off x="10287000" y="476250"/>
            <a:ext cx="2378836" cy="2378836"/>
          </a:xfrm>
          <a:prstGeom prst="rect">
            <a:avLst/>
          </a:prstGeom>
        </p:spPr>
      </p:pic>
      <p:pic>
        <p:nvPicPr>
          <p:cNvPr id="19" name="Picture 18">
            <a:extLst>
              <a:ext uri="{FF2B5EF4-FFF2-40B4-BE49-F238E27FC236}">
                <a16:creationId xmlns:a16="http://schemas.microsoft.com/office/drawing/2014/main" id="{2F5051D6-1B01-D8B4-7881-41BE101AB52B}"/>
              </a:ext>
            </a:extLst>
          </p:cNvPr>
          <p:cNvPicPr>
            <a:picLocks noChangeAspect="1"/>
          </p:cNvPicPr>
          <p:nvPr/>
        </p:nvPicPr>
        <p:blipFill>
          <a:blip r:embed="rId5"/>
          <a:stretch>
            <a:fillRect/>
          </a:stretch>
        </p:blipFill>
        <p:spPr>
          <a:xfrm rot="597959">
            <a:off x="-481710" y="185914"/>
            <a:ext cx="2246532" cy="22238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1524000" y="0"/>
            <a:ext cx="9144000" cy="146304"/>
          </a:xfrm>
          <a:prstGeom prst="rect">
            <a:avLst/>
          </a:prstGeom>
          <a:solidFill>
            <a:srgbClr val="12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1706880" y="320040"/>
            <a:ext cx="8458200" cy="892552"/>
          </a:xfrm>
          <a:prstGeom prst="rect">
            <a:avLst/>
          </a:prstGeom>
          <a:noFill/>
        </p:spPr>
        <p:txBody>
          <a:bodyPr wrap="square">
            <a:spAutoFit/>
          </a:bodyPr>
          <a:lstStyle/>
          <a:p>
            <a:pPr>
              <a:defRPr sz="2600" b="1">
                <a:solidFill>
                  <a:srgbClr val="122E52"/>
                </a:solidFill>
                <a:latin typeface="Aptos Display"/>
              </a:defRPr>
            </a:pPr>
            <a:r>
              <a:rPr sz="2600" dirty="0"/>
              <a:t>THE FIRST 12 WEEKS: POSTPARTUM CARE IS A PROCESS, NOT A SINGLE VISIT</a:t>
            </a:r>
          </a:p>
        </p:txBody>
      </p:sp>
      <p:sp>
        <p:nvSpPr>
          <p:cNvPr id="4" name="Oval 3"/>
          <p:cNvSpPr/>
          <p:nvPr/>
        </p:nvSpPr>
        <p:spPr>
          <a:xfrm>
            <a:off x="2026920" y="1929384"/>
            <a:ext cx="685800" cy="685800"/>
          </a:xfrm>
          <a:prstGeom prst="ellipse">
            <a:avLst/>
          </a:prstGeom>
          <a:solidFill>
            <a:srgbClr val="12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defRPr>
            </a:pPr>
            <a:r>
              <a:rPr sz="1800" dirty="0"/>
              <a:t>1</a:t>
            </a:r>
          </a:p>
        </p:txBody>
      </p:sp>
      <p:sp>
        <p:nvSpPr>
          <p:cNvPr id="5" name="TextBox 4"/>
          <p:cNvSpPr txBox="1"/>
          <p:nvPr/>
        </p:nvSpPr>
        <p:spPr>
          <a:xfrm>
            <a:off x="1524000" y="2615185"/>
            <a:ext cx="1564640" cy="307777"/>
          </a:xfrm>
          <a:prstGeom prst="rect">
            <a:avLst/>
          </a:prstGeom>
          <a:noFill/>
        </p:spPr>
        <p:txBody>
          <a:bodyPr wrap="square">
            <a:spAutoFit/>
          </a:bodyPr>
          <a:lstStyle/>
          <a:p>
            <a:pPr algn="ctr">
              <a:defRPr sz="1400" b="1">
                <a:solidFill>
                  <a:srgbClr val="122E52"/>
                </a:solidFill>
              </a:defRPr>
            </a:pPr>
            <a:r>
              <a:rPr sz="1400" dirty="0"/>
              <a:t>≤72 h</a:t>
            </a:r>
          </a:p>
        </p:txBody>
      </p:sp>
      <p:sp>
        <p:nvSpPr>
          <p:cNvPr id="6" name="TextBox 5"/>
          <p:cNvSpPr txBox="1"/>
          <p:nvPr/>
        </p:nvSpPr>
        <p:spPr>
          <a:xfrm>
            <a:off x="1622277" y="3017521"/>
            <a:ext cx="1540806" cy="492443"/>
          </a:xfrm>
          <a:prstGeom prst="rect">
            <a:avLst/>
          </a:prstGeom>
          <a:noFill/>
        </p:spPr>
        <p:txBody>
          <a:bodyPr wrap="none">
            <a:spAutoFit/>
          </a:bodyPr>
          <a:lstStyle/>
          <a:p>
            <a:pPr algn="ctr">
              <a:defRPr sz="1300">
                <a:solidFill>
                  <a:srgbClr val="1C252E"/>
                </a:solidFill>
              </a:defRPr>
            </a:pPr>
            <a:r>
              <a:rPr sz="1300" dirty="0"/>
              <a:t>Severe hypertension</a:t>
            </a:r>
            <a:br>
              <a:rPr sz="1300" dirty="0"/>
            </a:br>
            <a:r>
              <a:rPr sz="1300" dirty="0"/>
              <a:t>or clinical concern</a:t>
            </a:r>
          </a:p>
        </p:txBody>
      </p:sp>
      <p:sp>
        <p:nvSpPr>
          <p:cNvPr id="7" name="Oval 6"/>
          <p:cNvSpPr/>
          <p:nvPr/>
        </p:nvSpPr>
        <p:spPr>
          <a:xfrm>
            <a:off x="3787140" y="1861144"/>
            <a:ext cx="685800" cy="685800"/>
          </a:xfrm>
          <a:prstGeom prst="ellipse">
            <a:avLst/>
          </a:prstGeom>
          <a:solidFill>
            <a:srgbClr val="12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defRPr>
            </a:pPr>
            <a:r>
              <a:rPr sz="1800" dirty="0"/>
              <a:t>2</a:t>
            </a:r>
          </a:p>
        </p:txBody>
      </p:sp>
      <p:sp>
        <p:nvSpPr>
          <p:cNvPr id="8" name="TextBox 7"/>
          <p:cNvSpPr txBox="1"/>
          <p:nvPr/>
        </p:nvSpPr>
        <p:spPr>
          <a:xfrm>
            <a:off x="3215640" y="2606041"/>
            <a:ext cx="2011680" cy="307777"/>
          </a:xfrm>
          <a:prstGeom prst="rect">
            <a:avLst/>
          </a:prstGeom>
          <a:noFill/>
        </p:spPr>
        <p:txBody>
          <a:bodyPr wrap="square">
            <a:spAutoFit/>
          </a:bodyPr>
          <a:lstStyle/>
          <a:p>
            <a:pPr algn="ctr">
              <a:defRPr sz="1400" b="1">
                <a:solidFill>
                  <a:srgbClr val="122E52"/>
                </a:solidFill>
              </a:defRPr>
            </a:pPr>
            <a:r>
              <a:rPr sz="1400" dirty="0"/>
              <a:t>3–10 d</a:t>
            </a:r>
          </a:p>
        </p:txBody>
      </p:sp>
      <p:sp>
        <p:nvSpPr>
          <p:cNvPr id="9" name="TextBox 8"/>
          <p:cNvSpPr txBox="1"/>
          <p:nvPr/>
        </p:nvSpPr>
        <p:spPr>
          <a:xfrm>
            <a:off x="3088640" y="2904233"/>
            <a:ext cx="2458720" cy="492443"/>
          </a:xfrm>
          <a:prstGeom prst="rect">
            <a:avLst/>
          </a:prstGeom>
          <a:noFill/>
        </p:spPr>
        <p:txBody>
          <a:bodyPr wrap="square">
            <a:spAutoFit/>
          </a:bodyPr>
          <a:lstStyle/>
          <a:p>
            <a:pPr algn="ctr">
              <a:defRPr sz="1300">
                <a:solidFill>
                  <a:srgbClr val="1C252E"/>
                </a:solidFill>
              </a:defRPr>
            </a:pPr>
            <a:r>
              <a:rPr sz="1300" dirty="0"/>
              <a:t>BP review after</a:t>
            </a:r>
            <a:br>
              <a:rPr sz="1300" dirty="0"/>
            </a:br>
            <a:r>
              <a:rPr sz="1300" dirty="0"/>
              <a:t>hypertensive pregnancy</a:t>
            </a:r>
          </a:p>
        </p:txBody>
      </p:sp>
      <p:sp>
        <p:nvSpPr>
          <p:cNvPr id="10" name="Oval 9"/>
          <p:cNvSpPr/>
          <p:nvPr/>
        </p:nvSpPr>
        <p:spPr>
          <a:xfrm>
            <a:off x="5663005" y="1861144"/>
            <a:ext cx="685800" cy="685800"/>
          </a:xfrm>
          <a:prstGeom prst="ellipse">
            <a:avLst/>
          </a:prstGeom>
          <a:solidFill>
            <a:srgbClr val="2484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defRPr>
            </a:pPr>
            <a:r>
              <a:rPr sz="1800" dirty="0"/>
              <a:t>3</a:t>
            </a:r>
          </a:p>
        </p:txBody>
      </p:sp>
      <p:sp>
        <p:nvSpPr>
          <p:cNvPr id="11" name="TextBox 10"/>
          <p:cNvSpPr txBox="1"/>
          <p:nvPr/>
        </p:nvSpPr>
        <p:spPr>
          <a:xfrm>
            <a:off x="5501640" y="2606041"/>
            <a:ext cx="1097280" cy="307777"/>
          </a:xfrm>
          <a:prstGeom prst="rect">
            <a:avLst/>
          </a:prstGeom>
          <a:noFill/>
        </p:spPr>
        <p:txBody>
          <a:bodyPr wrap="square">
            <a:spAutoFit/>
          </a:bodyPr>
          <a:lstStyle/>
          <a:p>
            <a:pPr algn="ctr">
              <a:defRPr sz="1400" b="1">
                <a:solidFill>
                  <a:srgbClr val="122E52"/>
                </a:solidFill>
              </a:defRPr>
            </a:pPr>
            <a:r>
              <a:rPr sz="1400" dirty="0"/>
              <a:t>≤3 </a:t>
            </a:r>
            <a:r>
              <a:rPr sz="1400" dirty="0" err="1"/>
              <a:t>wk</a:t>
            </a:r>
            <a:endParaRPr sz="1400" dirty="0"/>
          </a:p>
        </p:txBody>
      </p:sp>
      <p:sp>
        <p:nvSpPr>
          <p:cNvPr id="12" name="TextBox 11"/>
          <p:cNvSpPr txBox="1"/>
          <p:nvPr/>
        </p:nvSpPr>
        <p:spPr>
          <a:xfrm>
            <a:off x="5227320" y="2904233"/>
            <a:ext cx="1508760" cy="492443"/>
          </a:xfrm>
          <a:prstGeom prst="rect">
            <a:avLst/>
          </a:prstGeom>
          <a:noFill/>
        </p:spPr>
        <p:txBody>
          <a:bodyPr wrap="square">
            <a:spAutoFit/>
          </a:bodyPr>
          <a:lstStyle/>
          <a:p>
            <a:pPr algn="ctr">
              <a:defRPr sz="1300">
                <a:solidFill>
                  <a:srgbClr val="1C252E"/>
                </a:solidFill>
              </a:defRPr>
            </a:pPr>
            <a:r>
              <a:rPr sz="1300" dirty="0"/>
              <a:t>Early maternal</a:t>
            </a:r>
            <a:br>
              <a:rPr sz="1300" dirty="0"/>
            </a:br>
            <a:r>
              <a:rPr sz="1300" dirty="0"/>
              <a:t>postpartum contact</a:t>
            </a:r>
          </a:p>
        </p:txBody>
      </p:sp>
      <p:sp>
        <p:nvSpPr>
          <p:cNvPr id="13" name="Oval 12"/>
          <p:cNvSpPr/>
          <p:nvPr/>
        </p:nvSpPr>
        <p:spPr>
          <a:xfrm>
            <a:off x="7376162" y="1871498"/>
            <a:ext cx="685800" cy="685800"/>
          </a:xfrm>
          <a:prstGeom prst="ellipse">
            <a:avLst/>
          </a:prstGeom>
          <a:solidFill>
            <a:srgbClr val="2484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defRPr>
            </a:pPr>
            <a:r>
              <a:rPr sz="1800" dirty="0"/>
              <a:t>4</a:t>
            </a:r>
          </a:p>
        </p:txBody>
      </p:sp>
      <p:sp>
        <p:nvSpPr>
          <p:cNvPr id="14" name="TextBox 13"/>
          <p:cNvSpPr txBox="1"/>
          <p:nvPr/>
        </p:nvSpPr>
        <p:spPr>
          <a:xfrm>
            <a:off x="7239000" y="2615186"/>
            <a:ext cx="970280" cy="307777"/>
          </a:xfrm>
          <a:prstGeom prst="rect">
            <a:avLst/>
          </a:prstGeom>
          <a:noFill/>
        </p:spPr>
        <p:txBody>
          <a:bodyPr wrap="square">
            <a:spAutoFit/>
          </a:bodyPr>
          <a:lstStyle/>
          <a:p>
            <a:pPr algn="ctr">
              <a:defRPr sz="1400" b="1">
                <a:solidFill>
                  <a:srgbClr val="122E52"/>
                </a:solidFill>
              </a:defRPr>
            </a:pPr>
            <a:r>
              <a:rPr sz="1400" dirty="0"/>
              <a:t>4–12 </a:t>
            </a:r>
            <a:r>
              <a:rPr sz="1400" dirty="0" err="1"/>
              <a:t>wk</a:t>
            </a:r>
            <a:endParaRPr sz="1400" dirty="0"/>
          </a:p>
        </p:txBody>
      </p:sp>
      <p:sp>
        <p:nvSpPr>
          <p:cNvPr id="15" name="TextBox 14"/>
          <p:cNvSpPr txBox="1"/>
          <p:nvPr/>
        </p:nvSpPr>
        <p:spPr>
          <a:xfrm>
            <a:off x="6598921" y="2904233"/>
            <a:ext cx="2392680" cy="492443"/>
          </a:xfrm>
          <a:prstGeom prst="rect">
            <a:avLst/>
          </a:prstGeom>
          <a:noFill/>
        </p:spPr>
        <p:txBody>
          <a:bodyPr wrap="square">
            <a:spAutoFit/>
          </a:bodyPr>
          <a:lstStyle/>
          <a:p>
            <a:pPr algn="ctr">
              <a:defRPr sz="1300">
                <a:solidFill>
                  <a:srgbClr val="1C252E"/>
                </a:solidFill>
              </a:defRPr>
            </a:pPr>
            <a:r>
              <a:rPr sz="1300" dirty="0"/>
              <a:t>Comprehensive review</a:t>
            </a:r>
            <a:br>
              <a:rPr sz="1300" dirty="0"/>
            </a:br>
            <a:r>
              <a:rPr sz="1300" dirty="0"/>
              <a:t>+ GDM 75-g OGTT</a:t>
            </a:r>
          </a:p>
        </p:txBody>
      </p:sp>
      <p:sp>
        <p:nvSpPr>
          <p:cNvPr id="16" name="Oval 15"/>
          <p:cNvSpPr/>
          <p:nvPr/>
        </p:nvSpPr>
        <p:spPr>
          <a:xfrm>
            <a:off x="9252027" y="1897380"/>
            <a:ext cx="685800" cy="685800"/>
          </a:xfrm>
          <a:prstGeom prst="ellipse">
            <a:avLst/>
          </a:prstGeom>
          <a:solidFill>
            <a:srgbClr val="2484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defRPr>
            </a:pPr>
            <a:r>
              <a:rPr sz="1800" dirty="0"/>
              <a:t>5</a:t>
            </a:r>
          </a:p>
        </p:txBody>
      </p:sp>
      <p:sp>
        <p:nvSpPr>
          <p:cNvPr id="17" name="TextBox 16"/>
          <p:cNvSpPr txBox="1"/>
          <p:nvPr/>
        </p:nvSpPr>
        <p:spPr>
          <a:xfrm>
            <a:off x="9067799" y="2606040"/>
            <a:ext cx="1097281" cy="316922"/>
          </a:xfrm>
          <a:prstGeom prst="rect">
            <a:avLst/>
          </a:prstGeom>
          <a:noFill/>
        </p:spPr>
        <p:txBody>
          <a:bodyPr wrap="square">
            <a:spAutoFit/>
          </a:bodyPr>
          <a:lstStyle/>
          <a:p>
            <a:pPr algn="ctr">
              <a:defRPr sz="1400" b="1">
                <a:solidFill>
                  <a:srgbClr val="122E52"/>
                </a:solidFill>
              </a:defRPr>
            </a:pPr>
            <a:r>
              <a:rPr sz="1400" dirty="0"/>
              <a:t>Ongoing</a:t>
            </a:r>
          </a:p>
        </p:txBody>
      </p:sp>
      <p:sp>
        <p:nvSpPr>
          <p:cNvPr id="18" name="TextBox 17"/>
          <p:cNvSpPr txBox="1"/>
          <p:nvPr/>
        </p:nvSpPr>
        <p:spPr>
          <a:xfrm>
            <a:off x="8747760" y="3017521"/>
            <a:ext cx="1656080" cy="492443"/>
          </a:xfrm>
          <a:prstGeom prst="rect">
            <a:avLst/>
          </a:prstGeom>
          <a:noFill/>
        </p:spPr>
        <p:txBody>
          <a:bodyPr wrap="square">
            <a:spAutoFit/>
          </a:bodyPr>
          <a:lstStyle/>
          <a:p>
            <a:pPr algn="ctr">
              <a:defRPr sz="1300">
                <a:solidFill>
                  <a:srgbClr val="1C252E"/>
                </a:solidFill>
              </a:defRPr>
            </a:pPr>
            <a:r>
              <a:rPr sz="1300" dirty="0"/>
              <a:t>Risk-based primary</a:t>
            </a:r>
            <a:br>
              <a:rPr sz="1300" dirty="0"/>
            </a:br>
            <a:r>
              <a:rPr sz="1300" dirty="0"/>
              <a:t>care &amp; contraception</a:t>
            </a:r>
          </a:p>
        </p:txBody>
      </p:sp>
      <p:sp>
        <p:nvSpPr>
          <p:cNvPr id="19" name="TextBox 18"/>
          <p:cNvSpPr txBox="1"/>
          <p:nvPr/>
        </p:nvSpPr>
        <p:spPr>
          <a:xfrm>
            <a:off x="1844040" y="4617721"/>
            <a:ext cx="8559800" cy="1105431"/>
          </a:xfrm>
          <a:prstGeom prst="rect">
            <a:avLst/>
          </a:prstGeom>
          <a:noFill/>
        </p:spPr>
        <p:txBody>
          <a:bodyPr wrap="square">
            <a:spAutoFit/>
          </a:bodyPr>
          <a:lstStyle/>
          <a:p>
            <a:pPr>
              <a:spcAft>
                <a:spcPts val="700"/>
              </a:spcAft>
              <a:defRPr sz="1700">
                <a:solidFill>
                  <a:srgbClr val="1C252E"/>
                </a:solidFill>
                <a:latin typeface="Aptos"/>
              </a:defRPr>
            </a:pPr>
            <a:r>
              <a:rPr sz="2000" b="1" dirty="0"/>
              <a:t>At every contact: </a:t>
            </a:r>
            <a:endParaRPr lang="en-ZA" sz="2000" b="1" dirty="0"/>
          </a:p>
          <a:p>
            <a:pPr>
              <a:spcAft>
                <a:spcPts val="700"/>
              </a:spcAft>
              <a:defRPr sz="1700">
                <a:solidFill>
                  <a:srgbClr val="1C252E"/>
                </a:solidFill>
                <a:latin typeface="Aptos"/>
              </a:defRPr>
            </a:pPr>
            <a:r>
              <a:rPr sz="2000" b="1" dirty="0"/>
              <a:t>bleeding/sepsis/VTE symptoms • BP • wound/perineum • breastfeeding • mood • sleep • medication • contraception • social safety.</a:t>
            </a:r>
          </a:p>
        </p:txBody>
      </p:sp>
      <p:sp>
        <p:nvSpPr>
          <p:cNvPr id="20" name="Rectangle 19"/>
          <p:cNvSpPr/>
          <p:nvPr/>
        </p:nvSpPr>
        <p:spPr>
          <a:xfrm>
            <a:off x="2026920" y="6437376"/>
            <a:ext cx="8138160" cy="10972"/>
          </a:xfrm>
          <a:prstGeom prst="rect">
            <a:avLst/>
          </a:prstGeom>
          <a:solidFill>
            <a:srgbClr val="CDD6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1" name="TextBox 20"/>
          <p:cNvSpPr txBox="1"/>
          <p:nvPr/>
        </p:nvSpPr>
        <p:spPr>
          <a:xfrm>
            <a:off x="2054352" y="6492241"/>
            <a:ext cx="4844596" cy="207749"/>
          </a:xfrm>
          <a:prstGeom prst="rect">
            <a:avLst/>
          </a:prstGeom>
          <a:noFill/>
        </p:spPr>
        <p:txBody>
          <a:bodyPr wrap="none">
            <a:spAutoFit/>
          </a:bodyPr>
          <a:lstStyle/>
          <a:p>
            <a:pPr>
              <a:defRPr sz="750">
                <a:solidFill>
                  <a:srgbClr val="687787"/>
                </a:solidFill>
                <a:latin typeface="Aptos"/>
              </a:defRPr>
            </a:pPr>
            <a:r>
              <a:rPr sz="750" dirty="0"/>
              <a:t>ACOG Optimizing Postpartum Care; SA NDoH Integrated Maternal &amp; Perinatal Care Guideline (2024), Chapter 22.</a:t>
            </a:r>
          </a:p>
        </p:txBody>
      </p:sp>
      <p:sp>
        <p:nvSpPr>
          <p:cNvPr id="22" name="Slide Number Placeholder 21">
            <a:extLst>
              <a:ext uri="{FF2B5EF4-FFF2-40B4-BE49-F238E27FC236}">
                <a16:creationId xmlns:a16="http://schemas.microsoft.com/office/drawing/2014/main" id="{DC6E7800-7D89-7B08-7F54-9D71452C7576}"/>
              </a:ext>
            </a:extLst>
          </p:cNvPr>
          <p:cNvSpPr>
            <a:spLocks noGrp="1"/>
          </p:cNvSpPr>
          <p:nvPr>
            <p:ph type="sldNum" sz="quarter" idx="12"/>
          </p:nvPr>
        </p:nvSpPr>
        <p:spPr/>
        <p:txBody>
          <a:bodyPr/>
          <a:lstStyle/>
          <a:p>
            <a:fld id="{89E3856D-4D0C-534E-BE3E-4294E6C4BA33}" type="slidenum">
              <a:rPr lang="en-US" smtClean="0"/>
              <a:pPr/>
              <a:t>57</a:t>
            </a:fld>
            <a:endParaRPr lang="en-US" dirty="0"/>
          </a:p>
        </p:txBody>
      </p:sp>
      <p:pic>
        <p:nvPicPr>
          <p:cNvPr id="23" name="Picture 22">
            <a:extLst>
              <a:ext uri="{FF2B5EF4-FFF2-40B4-BE49-F238E27FC236}">
                <a16:creationId xmlns:a16="http://schemas.microsoft.com/office/drawing/2014/main" id="{40F0D801-A93F-EBD3-E562-831F3719683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873740" y="5085080"/>
            <a:ext cx="807720" cy="904240"/>
          </a:xfrm>
          <a:prstGeom prst="rect">
            <a:avLst/>
          </a:prstGeom>
          <a:noFill/>
          <a:ln>
            <a:noFill/>
          </a:ln>
        </p:spPr>
      </p:pic>
      <p:pic>
        <p:nvPicPr>
          <p:cNvPr id="24" name="Picture 23" descr="A stethoscope and a heart&#10;&#10;AI-generated content may be incorrect.">
            <a:extLst>
              <a:ext uri="{FF2B5EF4-FFF2-40B4-BE49-F238E27FC236}">
                <a16:creationId xmlns:a16="http://schemas.microsoft.com/office/drawing/2014/main" id="{266ECF30-09EF-98F7-ACF2-E4441A96E725}"/>
              </a:ext>
            </a:extLst>
          </p:cNvPr>
          <p:cNvPicPr>
            <a:picLocks noChangeAspect="1"/>
          </p:cNvPicPr>
          <p:nvPr/>
        </p:nvPicPr>
        <p:blipFill>
          <a:blip r:embed="rId3"/>
          <a:stretch>
            <a:fillRect/>
          </a:stretch>
        </p:blipFill>
        <p:spPr>
          <a:xfrm>
            <a:off x="-76200" y="4944900"/>
            <a:ext cx="1752600" cy="1712162"/>
          </a:xfrm>
          <a:prstGeom prst="rect">
            <a:avLst/>
          </a:prstGeom>
        </p:spPr>
      </p:pic>
      <p:pic>
        <p:nvPicPr>
          <p:cNvPr id="25" name="Picture 24" descr="A baby in a womb&#10;&#10;AI-generated content may be incorrect.">
            <a:extLst>
              <a:ext uri="{FF2B5EF4-FFF2-40B4-BE49-F238E27FC236}">
                <a16:creationId xmlns:a16="http://schemas.microsoft.com/office/drawing/2014/main" id="{24A3EBC5-4A47-4CFC-4DD0-928A18EADB7C}"/>
              </a:ext>
            </a:extLst>
          </p:cNvPr>
          <p:cNvPicPr>
            <a:picLocks noChangeAspect="1"/>
          </p:cNvPicPr>
          <p:nvPr/>
        </p:nvPicPr>
        <p:blipFill>
          <a:blip r:embed="rId4"/>
          <a:stretch>
            <a:fillRect/>
          </a:stretch>
        </p:blipFill>
        <p:spPr>
          <a:xfrm>
            <a:off x="10287000" y="476250"/>
            <a:ext cx="2378836" cy="2378836"/>
          </a:xfrm>
          <a:prstGeom prst="rect">
            <a:avLst/>
          </a:prstGeom>
        </p:spPr>
      </p:pic>
      <p:pic>
        <p:nvPicPr>
          <p:cNvPr id="26" name="Picture 25">
            <a:extLst>
              <a:ext uri="{FF2B5EF4-FFF2-40B4-BE49-F238E27FC236}">
                <a16:creationId xmlns:a16="http://schemas.microsoft.com/office/drawing/2014/main" id="{AB0A89AB-B0B6-695D-E1A3-61CB32B22D10}"/>
              </a:ext>
            </a:extLst>
          </p:cNvPr>
          <p:cNvPicPr>
            <a:picLocks noChangeAspect="1"/>
          </p:cNvPicPr>
          <p:nvPr/>
        </p:nvPicPr>
        <p:blipFill>
          <a:blip r:embed="rId5"/>
          <a:stretch>
            <a:fillRect/>
          </a:stretch>
        </p:blipFill>
        <p:spPr>
          <a:xfrm rot="597959">
            <a:off x="-481710" y="185914"/>
            <a:ext cx="2246532" cy="222384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0"/>
            <a:ext cx="9144000" cy="146304"/>
          </a:xfrm>
          <a:prstGeom prst="rect">
            <a:avLst/>
          </a:prstGeom>
          <a:solidFill>
            <a:srgbClr val="12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1524000" y="320040"/>
            <a:ext cx="8641080" cy="892552"/>
          </a:xfrm>
          <a:prstGeom prst="rect">
            <a:avLst/>
          </a:prstGeom>
          <a:noFill/>
        </p:spPr>
        <p:txBody>
          <a:bodyPr wrap="square">
            <a:spAutoFit/>
          </a:bodyPr>
          <a:lstStyle/>
          <a:p>
            <a:pPr>
              <a:defRPr sz="2600" b="1">
                <a:solidFill>
                  <a:srgbClr val="122E52"/>
                </a:solidFill>
                <a:latin typeface="Aptos Display"/>
              </a:defRPr>
            </a:pPr>
            <a:r>
              <a:rPr sz="2600" dirty="0"/>
              <a:t>GESTATIONAL DIABETES: DELIVERY IS NOT THE END OF THE DIAGNOSIS</a:t>
            </a:r>
          </a:p>
        </p:txBody>
      </p:sp>
      <p:sp>
        <p:nvSpPr>
          <p:cNvPr id="4" name="Rounded Rectangle 3"/>
          <p:cNvSpPr/>
          <p:nvPr/>
        </p:nvSpPr>
        <p:spPr>
          <a:xfrm>
            <a:off x="1752600" y="1508760"/>
            <a:ext cx="2590800" cy="3193696"/>
          </a:xfrm>
          <a:prstGeom prst="roundRect">
            <a:avLst/>
          </a:prstGeom>
          <a:solidFill>
            <a:srgbClr val="F2F7FB"/>
          </a:solidFill>
          <a:ln>
            <a:solidFill>
              <a:srgbClr val="D7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TextBox 4"/>
          <p:cNvSpPr txBox="1"/>
          <p:nvPr/>
        </p:nvSpPr>
        <p:spPr>
          <a:xfrm>
            <a:off x="2237232" y="1618488"/>
            <a:ext cx="1309782" cy="338554"/>
          </a:xfrm>
          <a:prstGeom prst="rect">
            <a:avLst/>
          </a:prstGeom>
          <a:noFill/>
        </p:spPr>
        <p:txBody>
          <a:bodyPr wrap="none">
            <a:spAutoFit/>
          </a:bodyPr>
          <a:lstStyle/>
          <a:p>
            <a:pPr>
              <a:defRPr sz="1600" b="1">
                <a:solidFill>
                  <a:srgbClr val="22598C"/>
                </a:solidFill>
                <a:latin typeface="Aptos"/>
              </a:defRPr>
            </a:pPr>
            <a:r>
              <a:rPr dirty="0"/>
              <a:t>4–12 WEEKS</a:t>
            </a:r>
          </a:p>
        </p:txBody>
      </p:sp>
      <p:sp>
        <p:nvSpPr>
          <p:cNvPr id="6" name="TextBox 5"/>
          <p:cNvSpPr txBox="1"/>
          <p:nvPr/>
        </p:nvSpPr>
        <p:spPr>
          <a:xfrm>
            <a:off x="1905000" y="1984248"/>
            <a:ext cx="2362200" cy="1815882"/>
          </a:xfrm>
          <a:prstGeom prst="rect">
            <a:avLst/>
          </a:prstGeom>
          <a:noFill/>
        </p:spPr>
        <p:txBody>
          <a:bodyPr wrap="square">
            <a:spAutoFit/>
          </a:bodyPr>
          <a:lstStyle/>
          <a:p>
            <a:pPr>
              <a:defRPr sz="1600">
                <a:solidFill>
                  <a:srgbClr val="1C252E"/>
                </a:solidFill>
                <a:latin typeface="Aptos"/>
              </a:defRPr>
            </a:pPr>
            <a:r>
              <a:rPr sz="1600" b="1" dirty="0"/>
              <a:t>75-g oral glucose tolerance test using non-pregnancy </a:t>
            </a:r>
            <a:r>
              <a:rPr b="1" dirty="0"/>
              <a:t>criteria</a:t>
            </a:r>
            <a:r>
              <a:rPr sz="1600" b="1" dirty="0"/>
              <a:t>.</a:t>
            </a:r>
            <a:br>
              <a:rPr sz="1600" b="1" dirty="0"/>
            </a:br>
            <a:br>
              <a:rPr sz="1600" b="1" dirty="0"/>
            </a:br>
            <a:r>
              <a:rPr sz="1600" b="1" dirty="0"/>
              <a:t>Prefer OGTT to HbA1c in the early postpartum period.</a:t>
            </a:r>
          </a:p>
        </p:txBody>
      </p:sp>
      <p:sp>
        <p:nvSpPr>
          <p:cNvPr id="7" name="Rounded Rectangle 6"/>
          <p:cNvSpPr/>
          <p:nvPr/>
        </p:nvSpPr>
        <p:spPr>
          <a:xfrm>
            <a:off x="4620768" y="1441192"/>
            <a:ext cx="2901696" cy="3261264"/>
          </a:xfrm>
          <a:prstGeom prst="roundRect">
            <a:avLst/>
          </a:prstGeom>
          <a:solidFill>
            <a:srgbClr val="F2F7FB"/>
          </a:solidFill>
          <a:ln>
            <a:solidFill>
              <a:srgbClr val="D7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8" name="TextBox 7"/>
          <p:cNvSpPr txBox="1"/>
          <p:nvPr/>
        </p:nvSpPr>
        <p:spPr>
          <a:xfrm>
            <a:off x="4828032" y="1618488"/>
            <a:ext cx="1953768" cy="338554"/>
          </a:xfrm>
          <a:prstGeom prst="rect">
            <a:avLst/>
          </a:prstGeom>
          <a:noFill/>
        </p:spPr>
        <p:txBody>
          <a:bodyPr wrap="square">
            <a:spAutoFit/>
          </a:bodyPr>
          <a:lstStyle/>
          <a:p>
            <a:pPr>
              <a:defRPr sz="1600" b="1">
                <a:solidFill>
                  <a:srgbClr val="248484"/>
                </a:solidFill>
                <a:latin typeface="Aptos"/>
              </a:defRPr>
            </a:pPr>
            <a:r>
              <a:rPr dirty="0"/>
              <a:t>IF NORMAL</a:t>
            </a:r>
          </a:p>
        </p:txBody>
      </p:sp>
      <p:sp>
        <p:nvSpPr>
          <p:cNvPr id="9" name="TextBox 8"/>
          <p:cNvSpPr txBox="1"/>
          <p:nvPr/>
        </p:nvSpPr>
        <p:spPr>
          <a:xfrm>
            <a:off x="4828032" y="1984248"/>
            <a:ext cx="2410968" cy="2062103"/>
          </a:xfrm>
          <a:prstGeom prst="rect">
            <a:avLst/>
          </a:prstGeom>
          <a:noFill/>
        </p:spPr>
        <p:txBody>
          <a:bodyPr wrap="square">
            <a:spAutoFit/>
          </a:bodyPr>
          <a:lstStyle/>
          <a:p>
            <a:pPr>
              <a:defRPr sz="1600">
                <a:solidFill>
                  <a:srgbClr val="1C252E"/>
                </a:solidFill>
                <a:latin typeface="Aptos"/>
              </a:defRPr>
            </a:pPr>
            <a:r>
              <a:rPr sz="1600" b="1" dirty="0"/>
              <a:t>Lifelong screening for prediabetes/type 2 diabetes every 1–3 years.</a:t>
            </a:r>
            <a:br>
              <a:rPr sz="1600" b="1" dirty="0"/>
            </a:br>
            <a:br>
              <a:rPr sz="1600" b="1" dirty="0"/>
            </a:br>
            <a:r>
              <a:rPr sz="1600" b="1" dirty="0"/>
              <a:t>Reassess weight, BP, lipids, lifestyle and future pregnancy plans.</a:t>
            </a:r>
          </a:p>
        </p:txBody>
      </p:sp>
      <p:sp>
        <p:nvSpPr>
          <p:cNvPr id="10" name="Rounded Rectangle 9"/>
          <p:cNvSpPr/>
          <p:nvPr/>
        </p:nvSpPr>
        <p:spPr>
          <a:xfrm>
            <a:off x="7799832" y="1508760"/>
            <a:ext cx="2639568" cy="3193696"/>
          </a:xfrm>
          <a:prstGeom prst="roundRect">
            <a:avLst/>
          </a:prstGeom>
          <a:solidFill>
            <a:srgbClr val="F2F7FB"/>
          </a:solidFill>
          <a:ln>
            <a:solidFill>
              <a:srgbClr val="D7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1" name="TextBox 10"/>
          <p:cNvSpPr txBox="1"/>
          <p:nvPr/>
        </p:nvSpPr>
        <p:spPr>
          <a:xfrm>
            <a:off x="7924800" y="1618488"/>
            <a:ext cx="5047488" cy="338554"/>
          </a:xfrm>
          <a:prstGeom prst="rect">
            <a:avLst/>
          </a:prstGeom>
          <a:noFill/>
        </p:spPr>
        <p:txBody>
          <a:bodyPr wrap="square">
            <a:spAutoFit/>
          </a:bodyPr>
          <a:lstStyle/>
          <a:p>
            <a:pPr>
              <a:defRPr sz="1600" b="1">
                <a:solidFill>
                  <a:srgbClr val="B88725"/>
                </a:solidFill>
                <a:latin typeface="Aptos"/>
              </a:defRPr>
            </a:pPr>
            <a:r>
              <a:rPr dirty="0"/>
              <a:t>IF PREDIABETES</a:t>
            </a:r>
          </a:p>
        </p:txBody>
      </p:sp>
      <p:sp>
        <p:nvSpPr>
          <p:cNvPr id="12" name="TextBox 11"/>
          <p:cNvSpPr txBox="1"/>
          <p:nvPr/>
        </p:nvSpPr>
        <p:spPr>
          <a:xfrm>
            <a:off x="7799832" y="1984249"/>
            <a:ext cx="2639568" cy="2400657"/>
          </a:xfrm>
          <a:prstGeom prst="rect">
            <a:avLst/>
          </a:prstGeom>
          <a:noFill/>
        </p:spPr>
        <p:txBody>
          <a:bodyPr wrap="square">
            <a:spAutoFit/>
          </a:bodyPr>
          <a:lstStyle/>
          <a:p>
            <a:pPr>
              <a:defRPr sz="1500">
                <a:solidFill>
                  <a:srgbClr val="1C252E"/>
                </a:solidFill>
                <a:latin typeface="Aptos"/>
              </a:defRPr>
            </a:pPr>
            <a:r>
              <a:rPr sz="1500" b="1" dirty="0"/>
              <a:t>Intensive lifestyle intervention; consider metformin when appropriate.</a:t>
            </a:r>
            <a:br>
              <a:rPr sz="1500" b="1" dirty="0"/>
            </a:br>
            <a:br>
              <a:rPr sz="1500" b="1" dirty="0"/>
            </a:br>
            <a:r>
              <a:rPr sz="1500" b="1" dirty="0"/>
              <a:t>Breastfeeding should be supported; discuss contraception and preconception testing before the next pregnancy.</a:t>
            </a:r>
          </a:p>
        </p:txBody>
      </p:sp>
      <p:sp>
        <p:nvSpPr>
          <p:cNvPr id="13" name="TextBox 12"/>
          <p:cNvSpPr txBox="1"/>
          <p:nvPr/>
        </p:nvSpPr>
        <p:spPr>
          <a:xfrm>
            <a:off x="2026920" y="4983480"/>
            <a:ext cx="8260080" cy="707886"/>
          </a:xfrm>
          <a:prstGeom prst="rect">
            <a:avLst/>
          </a:prstGeom>
          <a:noFill/>
        </p:spPr>
        <p:txBody>
          <a:bodyPr wrap="square">
            <a:spAutoFit/>
          </a:bodyPr>
          <a:lstStyle/>
          <a:p>
            <a:pPr>
              <a:spcAft>
                <a:spcPts val="700"/>
              </a:spcAft>
              <a:defRPr sz="1800">
                <a:solidFill>
                  <a:srgbClr val="1C252E"/>
                </a:solidFill>
                <a:latin typeface="Aptos"/>
              </a:defRPr>
            </a:pPr>
            <a:r>
              <a:rPr sz="1800" b="1" dirty="0">
                <a:solidFill>
                  <a:srgbClr val="FF0000"/>
                </a:solidFill>
              </a:rPr>
              <a:t>• </a:t>
            </a:r>
            <a:r>
              <a:rPr sz="2000" b="1" dirty="0">
                <a:solidFill>
                  <a:srgbClr val="FF0000"/>
                </a:solidFill>
              </a:rPr>
              <a:t>GP message: every woman with previous GDM remains a metabolic-risk patient even when glucose </a:t>
            </a:r>
            <a:r>
              <a:rPr sz="2000" b="1" dirty="0" err="1">
                <a:solidFill>
                  <a:srgbClr val="FF0000"/>
                </a:solidFill>
              </a:rPr>
              <a:t>normalises</a:t>
            </a:r>
            <a:r>
              <a:rPr sz="2000" b="1" dirty="0">
                <a:solidFill>
                  <a:srgbClr val="FF0000"/>
                </a:solidFill>
              </a:rPr>
              <a:t> after delivery.</a:t>
            </a:r>
            <a:endParaRPr sz="1800" b="1" dirty="0">
              <a:solidFill>
                <a:srgbClr val="FF0000"/>
              </a:solidFill>
            </a:endParaRPr>
          </a:p>
        </p:txBody>
      </p:sp>
      <p:sp>
        <p:nvSpPr>
          <p:cNvPr id="14" name="Rectangle 13"/>
          <p:cNvSpPr/>
          <p:nvPr/>
        </p:nvSpPr>
        <p:spPr>
          <a:xfrm>
            <a:off x="2026920" y="6437376"/>
            <a:ext cx="8138160" cy="10972"/>
          </a:xfrm>
          <a:prstGeom prst="rect">
            <a:avLst/>
          </a:prstGeom>
          <a:solidFill>
            <a:srgbClr val="CDD6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2054352" y="6492241"/>
            <a:ext cx="4657044" cy="207749"/>
          </a:xfrm>
          <a:prstGeom prst="rect">
            <a:avLst/>
          </a:prstGeom>
          <a:noFill/>
        </p:spPr>
        <p:txBody>
          <a:bodyPr wrap="none">
            <a:spAutoFit/>
          </a:bodyPr>
          <a:lstStyle/>
          <a:p>
            <a:pPr>
              <a:defRPr sz="750">
                <a:solidFill>
                  <a:srgbClr val="687787"/>
                </a:solidFill>
                <a:latin typeface="Aptos"/>
              </a:defRPr>
            </a:pPr>
            <a:r>
              <a:rPr sz="750" dirty="0"/>
              <a:t>ADA Standards of Care in Diabetes—2026: postpartum OGTT 4–12 weeks; lifelong screening every 1–3 years.</a:t>
            </a:r>
          </a:p>
        </p:txBody>
      </p:sp>
      <p:sp>
        <p:nvSpPr>
          <p:cNvPr id="16" name="Slide Number Placeholder 15">
            <a:extLst>
              <a:ext uri="{FF2B5EF4-FFF2-40B4-BE49-F238E27FC236}">
                <a16:creationId xmlns:a16="http://schemas.microsoft.com/office/drawing/2014/main" id="{B3F58076-B7FF-0ADD-6060-648E13E792B2}"/>
              </a:ext>
            </a:extLst>
          </p:cNvPr>
          <p:cNvSpPr>
            <a:spLocks noGrp="1"/>
          </p:cNvSpPr>
          <p:nvPr>
            <p:ph type="sldNum" sz="quarter" idx="12"/>
          </p:nvPr>
        </p:nvSpPr>
        <p:spPr/>
        <p:txBody>
          <a:bodyPr/>
          <a:lstStyle/>
          <a:p>
            <a:fld id="{89E3856D-4D0C-534E-BE3E-4294E6C4BA33}" type="slidenum">
              <a:rPr lang="en-US" smtClean="0"/>
              <a:pPr/>
              <a:t>58</a:t>
            </a:fld>
            <a:endParaRPr lang="en-US" dirty="0"/>
          </a:p>
        </p:txBody>
      </p:sp>
      <p:pic>
        <p:nvPicPr>
          <p:cNvPr id="17" name="Picture 16">
            <a:extLst>
              <a:ext uri="{FF2B5EF4-FFF2-40B4-BE49-F238E27FC236}">
                <a16:creationId xmlns:a16="http://schemas.microsoft.com/office/drawing/2014/main" id="{8A0FD31F-DB8C-8BBB-8D03-25D6923D120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873740" y="5085080"/>
            <a:ext cx="807720" cy="904240"/>
          </a:xfrm>
          <a:prstGeom prst="rect">
            <a:avLst/>
          </a:prstGeom>
          <a:noFill/>
          <a:ln>
            <a:noFill/>
          </a:ln>
        </p:spPr>
      </p:pic>
      <p:pic>
        <p:nvPicPr>
          <p:cNvPr id="18" name="Picture 17" descr="A stethoscope and a heart&#10;&#10;AI-generated content may be incorrect.">
            <a:extLst>
              <a:ext uri="{FF2B5EF4-FFF2-40B4-BE49-F238E27FC236}">
                <a16:creationId xmlns:a16="http://schemas.microsoft.com/office/drawing/2014/main" id="{B5A7A96B-ABE3-47FF-860B-0991D8B98D1F}"/>
              </a:ext>
            </a:extLst>
          </p:cNvPr>
          <p:cNvPicPr>
            <a:picLocks noChangeAspect="1"/>
          </p:cNvPicPr>
          <p:nvPr/>
        </p:nvPicPr>
        <p:blipFill>
          <a:blip r:embed="rId3"/>
          <a:stretch>
            <a:fillRect/>
          </a:stretch>
        </p:blipFill>
        <p:spPr>
          <a:xfrm>
            <a:off x="-76200" y="4993438"/>
            <a:ext cx="1752600" cy="1712162"/>
          </a:xfrm>
          <a:prstGeom prst="rect">
            <a:avLst/>
          </a:prstGeom>
        </p:spPr>
      </p:pic>
      <p:pic>
        <p:nvPicPr>
          <p:cNvPr id="19" name="Picture 18" descr="A baby in a womb&#10;&#10;AI-generated content may be incorrect.">
            <a:extLst>
              <a:ext uri="{FF2B5EF4-FFF2-40B4-BE49-F238E27FC236}">
                <a16:creationId xmlns:a16="http://schemas.microsoft.com/office/drawing/2014/main" id="{28031DD6-B6B9-C304-69EC-43A04F639888}"/>
              </a:ext>
            </a:extLst>
          </p:cNvPr>
          <p:cNvPicPr>
            <a:picLocks noChangeAspect="1"/>
          </p:cNvPicPr>
          <p:nvPr/>
        </p:nvPicPr>
        <p:blipFill>
          <a:blip r:embed="rId4"/>
          <a:stretch>
            <a:fillRect/>
          </a:stretch>
        </p:blipFill>
        <p:spPr>
          <a:xfrm>
            <a:off x="10287000" y="476250"/>
            <a:ext cx="2378836" cy="2378836"/>
          </a:xfrm>
          <a:prstGeom prst="rect">
            <a:avLst/>
          </a:prstGeom>
        </p:spPr>
      </p:pic>
      <p:pic>
        <p:nvPicPr>
          <p:cNvPr id="20" name="Picture 19">
            <a:extLst>
              <a:ext uri="{FF2B5EF4-FFF2-40B4-BE49-F238E27FC236}">
                <a16:creationId xmlns:a16="http://schemas.microsoft.com/office/drawing/2014/main" id="{BB77D054-D731-BFDE-46E5-36AF9C319159}"/>
              </a:ext>
            </a:extLst>
          </p:cNvPr>
          <p:cNvPicPr>
            <a:picLocks noChangeAspect="1"/>
          </p:cNvPicPr>
          <p:nvPr/>
        </p:nvPicPr>
        <p:blipFill>
          <a:blip r:embed="rId5"/>
          <a:stretch>
            <a:fillRect/>
          </a:stretch>
        </p:blipFill>
        <p:spPr>
          <a:xfrm rot="597959">
            <a:off x="-481710" y="185914"/>
            <a:ext cx="2246532" cy="22238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down)">
                                      <p:cBhvr>
                                        <p:cTn id="7" dur="580">
                                          <p:stCondLst>
                                            <p:cond delay="0"/>
                                          </p:stCondLst>
                                        </p:cTn>
                                        <p:tgtEl>
                                          <p:spTgt spid="13">
                                            <p:txEl>
                                              <p:pRg st="0" end="0"/>
                                            </p:txEl>
                                          </p:spTgt>
                                        </p:tgtEl>
                                      </p:cBhvr>
                                    </p:animEffect>
                                    <p:anim calcmode="lin" valueType="num">
                                      <p:cBhvr>
                                        <p:cTn id="8" dur="1822" tmFilter="0,0; 0.14,0.36; 0.43,0.73; 0.71,0.91; 1.0,1.0">
                                          <p:stCondLst>
                                            <p:cond delay="0"/>
                                          </p:stCondLst>
                                        </p:cTn>
                                        <p:tgtEl>
                                          <p:spTgt spid="1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xEl>
                                              <p:pRg st="0" end="0"/>
                                            </p:txEl>
                                          </p:spTgt>
                                        </p:tgtEl>
                                      </p:cBhvr>
                                      <p:to x="100000" y="60000"/>
                                    </p:animScale>
                                    <p:animScale>
                                      <p:cBhvr>
                                        <p:cTn id="14" dur="166" decel="50000">
                                          <p:stCondLst>
                                            <p:cond delay="676"/>
                                          </p:stCondLst>
                                        </p:cTn>
                                        <p:tgtEl>
                                          <p:spTgt spid="13">
                                            <p:txEl>
                                              <p:pRg st="0" end="0"/>
                                            </p:txEl>
                                          </p:spTgt>
                                        </p:tgtEl>
                                      </p:cBhvr>
                                      <p:to x="100000" y="100000"/>
                                    </p:animScale>
                                    <p:animScale>
                                      <p:cBhvr>
                                        <p:cTn id="15" dur="26">
                                          <p:stCondLst>
                                            <p:cond delay="1312"/>
                                          </p:stCondLst>
                                        </p:cTn>
                                        <p:tgtEl>
                                          <p:spTgt spid="13">
                                            <p:txEl>
                                              <p:pRg st="0" end="0"/>
                                            </p:txEl>
                                          </p:spTgt>
                                        </p:tgtEl>
                                      </p:cBhvr>
                                      <p:to x="100000" y="80000"/>
                                    </p:animScale>
                                    <p:animScale>
                                      <p:cBhvr>
                                        <p:cTn id="16" dur="166" decel="50000">
                                          <p:stCondLst>
                                            <p:cond delay="1338"/>
                                          </p:stCondLst>
                                        </p:cTn>
                                        <p:tgtEl>
                                          <p:spTgt spid="13">
                                            <p:txEl>
                                              <p:pRg st="0" end="0"/>
                                            </p:txEl>
                                          </p:spTgt>
                                        </p:tgtEl>
                                      </p:cBhvr>
                                      <p:to x="100000" y="100000"/>
                                    </p:animScale>
                                    <p:animScale>
                                      <p:cBhvr>
                                        <p:cTn id="17" dur="26">
                                          <p:stCondLst>
                                            <p:cond delay="1642"/>
                                          </p:stCondLst>
                                        </p:cTn>
                                        <p:tgtEl>
                                          <p:spTgt spid="13">
                                            <p:txEl>
                                              <p:pRg st="0" end="0"/>
                                            </p:txEl>
                                          </p:spTgt>
                                        </p:tgtEl>
                                      </p:cBhvr>
                                      <p:to x="100000" y="90000"/>
                                    </p:animScale>
                                    <p:animScale>
                                      <p:cBhvr>
                                        <p:cTn id="18" dur="166" decel="50000">
                                          <p:stCondLst>
                                            <p:cond delay="1668"/>
                                          </p:stCondLst>
                                        </p:cTn>
                                        <p:tgtEl>
                                          <p:spTgt spid="13">
                                            <p:txEl>
                                              <p:pRg st="0" end="0"/>
                                            </p:txEl>
                                          </p:spTgt>
                                        </p:tgtEl>
                                      </p:cBhvr>
                                      <p:to x="100000" y="100000"/>
                                    </p:animScale>
                                    <p:animScale>
                                      <p:cBhvr>
                                        <p:cTn id="19" dur="26">
                                          <p:stCondLst>
                                            <p:cond delay="1808"/>
                                          </p:stCondLst>
                                        </p:cTn>
                                        <p:tgtEl>
                                          <p:spTgt spid="13">
                                            <p:txEl>
                                              <p:pRg st="0" end="0"/>
                                            </p:txEl>
                                          </p:spTgt>
                                        </p:tgtEl>
                                      </p:cBhvr>
                                      <p:to x="100000" y="95000"/>
                                    </p:animScale>
                                    <p:animScale>
                                      <p:cBhvr>
                                        <p:cTn id="20" dur="166" decel="50000">
                                          <p:stCondLst>
                                            <p:cond delay="1834"/>
                                          </p:stCondLst>
                                        </p:cTn>
                                        <p:tgtEl>
                                          <p:spTgt spid="1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0"/>
            <a:ext cx="9144000" cy="146304"/>
          </a:xfrm>
          <a:prstGeom prst="rect">
            <a:avLst/>
          </a:prstGeom>
          <a:solidFill>
            <a:srgbClr val="12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1676400" y="320040"/>
            <a:ext cx="8488680" cy="892552"/>
          </a:xfrm>
          <a:prstGeom prst="rect">
            <a:avLst/>
          </a:prstGeom>
          <a:noFill/>
        </p:spPr>
        <p:txBody>
          <a:bodyPr wrap="square">
            <a:spAutoFit/>
          </a:bodyPr>
          <a:lstStyle/>
          <a:p>
            <a:pPr>
              <a:defRPr sz="2600" b="1">
                <a:solidFill>
                  <a:srgbClr val="122E52"/>
                </a:solidFill>
                <a:latin typeface="Aptos Display"/>
              </a:defRPr>
            </a:pPr>
            <a:r>
              <a:rPr sz="2600" dirty="0"/>
              <a:t>PET / ECLAMPSIA: A CARDIOVASCULAR RISK MARKER FOR LIFE</a:t>
            </a:r>
          </a:p>
        </p:txBody>
      </p:sp>
      <p:sp>
        <p:nvSpPr>
          <p:cNvPr id="4" name="Rounded Rectangle 3"/>
          <p:cNvSpPr/>
          <p:nvPr/>
        </p:nvSpPr>
        <p:spPr>
          <a:xfrm>
            <a:off x="1295400" y="1417320"/>
            <a:ext cx="3200400" cy="4134308"/>
          </a:xfrm>
          <a:prstGeom prst="roundRect">
            <a:avLst/>
          </a:prstGeom>
          <a:solidFill>
            <a:srgbClr val="F2F7FB"/>
          </a:solidFill>
          <a:ln>
            <a:solidFill>
              <a:srgbClr val="D7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TextBox 4"/>
          <p:cNvSpPr txBox="1"/>
          <p:nvPr/>
        </p:nvSpPr>
        <p:spPr>
          <a:xfrm>
            <a:off x="1371600" y="1527048"/>
            <a:ext cx="3874008" cy="338554"/>
          </a:xfrm>
          <a:prstGeom prst="rect">
            <a:avLst/>
          </a:prstGeom>
          <a:noFill/>
        </p:spPr>
        <p:txBody>
          <a:bodyPr wrap="square">
            <a:spAutoFit/>
          </a:bodyPr>
          <a:lstStyle/>
          <a:p>
            <a:pPr>
              <a:defRPr sz="1600" b="1">
                <a:solidFill>
                  <a:srgbClr val="AB3131"/>
                </a:solidFill>
                <a:latin typeface="Aptos"/>
              </a:defRPr>
            </a:pPr>
            <a:r>
              <a:rPr sz="1600" dirty="0"/>
              <a:t>WHAT PREGNANCY REVEALED</a:t>
            </a:r>
          </a:p>
        </p:txBody>
      </p:sp>
      <p:sp>
        <p:nvSpPr>
          <p:cNvPr id="6" name="TextBox 5"/>
          <p:cNvSpPr txBox="1"/>
          <p:nvPr/>
        </p:nvSpPr>
        <p:spPr>
          <a:xfrm>
            <a:off x="1524000" y="1892808"/>
            <a:ext cx="2819400" cy="2631490"/>
          </a:xfrm>
          <a:prstGeom prst="rect">
            <a:avLst/>
          </a:prstGeom>
          <a:noFill/>
        </p:spPr>
        <p:txBody>
          <a:bodyPr wrap="square">
            <a:spAutoFit/>
          </a:bodyPr>
          <a:lstStyle/>
          <a:p>
            <a:pPr>
              <a:defRPr sz="1500">
                <a:solidFill>
                  <a:srgbClr val="1C252E"/>
                </a:solidFill>
                <a:latin typeface="Aptos"/>
              </a:defRPr>
            </a:pPr>
            <a:r>
              <a:rPr sz="1500" b="1" dirty="0"/>
              <a:t>Hypertensive disorders of pregnancy identify women with increased later cardiometabolic and ASCVD risk.</a:t>
            </a:r>
            <a:br>
              <a:rPr sz="1500" b="1" dirty="0"/>
            </a:br>
            <a:br>
              <a:rPr sz="1500" b="1" dirty="0"/>
            </a:br>
            <a:r>
              <a:rPr sz="1500" b="1" dirty="0"/>
              <a:t>Risk is especially important after severe or recurrent disease, preterm PET, FGR or associated metabolic disease.</a:t>
            </a:r>
          </a:p>
        </p:txBody>
      </p:sp>
      <p:sp>
        <p:nvSpPr>
          <p:cNvPr id="7" name="Rounded Rectangle 6"/>
          <p:cNvSpPr/>
          <p:nvPr/>
        </p:nvSpPr>
        <p:spPr>
          <a:xfrm>
            <a:off x="4617720" y="1417320"/>
            <a:ext cx="2938272" cy="4134308"/>
          </a:xfrm>
          <a:prstGeom prst="roundRect">
            <a:avLst/>
          </a:prstGeom>
          <a:solidFill>
            <a:srgbClr val="F2F7FB"/>
          </a:solidFill>
          <a:ln>
            <a:solidFill>
              <a:srgbClr val="D7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8" name="TextBox 7"/>
          <p:cNvSpPr txBox="1"/>
          <p:nvPr/>
        </p:nvSpPr>
        <p:spPr>
          <a:xfrm>
            <a:off x="4800600" y="1527048"/>
            <a:ext cx="4056888" cy="338554"/>
          </a:xfrm>
          <a:prstGeom prst="rect">
            <a:avLst/>
          </a:prstGeom>
          <a:noFill/>
        </p:spPr>
        <p:txBody>
          <a:bodyPr wrap="square">
            <a:spAutoFit/>
          </a:bodyPr>
          <a:lstStyle/>
          <a:p>
            <a:pPr>
              <a:defRPr sz="1600" b="1">
                <a:solidFill>
                  <a:srgbClr val="22598C"/>
                </a:solidFill>
                <a:latin typeface="Aptos"/>
              </a:defRPr>
            </a:pPr>
            <a:r>
              <a:rPr sz="1600" dirty="0"/>
              <a:t>EARLY POSTPARTUM</a:t>
            </a:r>
          </a:p>
        </p:txBody>
      </p:sp>
      <p:sp>
        <p:nvSpPr>
          <p:cNvPr id="9" name="TextBox 8"/>
          <p:cNvSpPr txBox="1"/>
          <p:nvPr/>
        </p:nvSpPr>
        <p:spPr>
          <a:xfrm>
            <a:off x="4660392" y="1892809"/>
            <a:ext cx="2852928" cy="3554819"/>
          </a:xfrm>
          <a:prstGeom prst="rect">
            <a:avLst/>
          </a:prstGeom>
          <a:noFill/>
        </p:spPr>
        <p:txBody>
          <a:bodyPr wrap="square">
            <a:spAutoFit/>
          </a:bodyPr>
          <a:lstStyle/>
          <a:p>
            <a:pPr>
              <a:defRPr sz="1400">
                <a:solidFill>
                  <a:srgbClr val="1C252E"/>
                </a:solidFill>
                <a:latin typeface="Aptos"/>
              </a:defRPr>
            </a:pPr>
            <a:r>
              <a:rPr sz="1500" b="1" dirty="0"/>
              <a:t>BP surveillance early after discharge.</a:t>
            </a:r>
            <a:br>
              <a:rPr sz="1500" b="1" dirty="0"/>
            </a:br>
            <a:br>
              <a:rPr sz="1500" b="1" dirty="0"/>
            </a:br>
            <a:r>
              <a:rPr sz="1500" b="1" dirty="0"/>
              <a:t>Review antihypertensive therapy and breastfeeding compatibility.</a:t>
            </a:r>
            <a:br>
              <a:rPr sz="1500" b="1" dirty="0"/>
            </a:br>
            <a:br>
              <a:rPr sz="1500" b="1" dirty="0"/>
            </a:br>
            <a:r>
              <a:rPr sz="1500" b="1" dirty="0"/>
              <a:t>Check renal recovery/proteinuria when clinically indicated.</a:t>
            </a:r>
            <a:br>
              <a:rPr sz="1500" b="1" dirty="0"/>
            </a:br>
            <a:br>
              <a:rPr sz="1500" b="1" dirty="0"/>
            </a:br>
            <a:r>
              <a:rPr sz="1500" b="1" dirty="0"/>
              <a:t>Educate about headache, visual symptoms, </a:t>
            </a:r>
            <a:r>
              <a:rPr sz="1500" b="1" dirty="0" err="1"/>
              <a:t>dyspnoea</a:t>
            </a:r>
            <a:r>
              <a:rPr sz="1500" b="1" dirty="0"/>
              <a:t>, chest pain and neurological symptoms.</a:t>
            </a:r>
          </a:p>
        </p:txBody>
      </p:sp>
      <p:sp>
        <p:nvSpPr>
          <p:cNvPr id="10" name="Rounded Rectangle 9"/>
          <p:cNvSpPr/>
          <p:nvPr/>
        </p:nvSpPr>
        <p:spPr>
          <a:xfrm>
            <a:off x="7697096" y="1373025"/>
            <a:ext cx="2938272" cy="4123335"/>
          </a:xfrm>
          <a:prstGeom prst="roundRect">
            <a:avLst/>
          </a:prstGeom>
          <a:solidFill>
            <a:srgbClr val="F2F7FB"/>
          </a:solidFill>
          <a:ln>
            <a:solidFill>
              <a:srgbClr val="D7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1" name="TextBox 10"/>
          <p:cNvSpPr txBox="1"/>
          <p:nvPr/>
        </p:nvSpPr>
        <p:spPr>
          <a:xfrm>
            <a:off x="7848600" y="1527048"/>
            <a:ext cx="2289048" cy="338554"/>
          </a:xfrm>
          <a:prstGeom prst="rect">
            <a:avLst/>
          </a:prstGeom>
          <a:noFill/>
        </p:spPr>
        <p:txBody>
          <a:bodyPr wrap="square">
            <a:spAutoFit/>
          </a:bodyPr>
          <a:lstStyle/>
          <a:p>
            <a:pPr>
              <a:defRPr sz="1600" b="1">
                <a:solidFill>
                  <a:srgbClr val="248484"/>
                </a:solidFill>
                <a:latin typeface="Aptos"/>
              </a:defRPr>
            </a:pPr>
            <a:r>
              <a:rPr sz="1600" dirty="0"/>
              <a:t>LONG-TERM GP PLAN</a:t>
            </a:r>
          </a:p>
        </p:txBody>
      </p:sp>
      <p:sp>
        <p:nvSpPr>
          <p:cNvPr id="12" name="TextBox 11"/>
          <p:cNvSpPr txBox="1"/>
          <p:nvPr/>
        </p:nvSpPr>
        <p:spPr>
          <a:xfrm>
            <a:off x="7997952" y="2017598"/>
            <a:ext cx="2289048" cy="3323987"/>
          </a:xfrm>
          <a:prstGeom prst="rect">
            <a:avLst/>
          </a:prstGeom>
          <a:noFill/>
        </p:spPr>
        <p:txBody>
          <a:bodyPr wrap="square">
            <a:spAutoFit/>
          </a:bodyPr>
          <a:lstStyle/>
          <a:p>
            <a:pPr>
              <a:defRPr sz="1400">
                <a:solidFill>
                  <a:srgbClr val="1C252E"/>
                </a:solidFill>
                <a:latin typeface="Aptos"/>
              </a:defRPr>
            </a:pPr>
            <a:r>
              <a:rPr sz="1500" b="1" dirty="0"/>
              <a:t>Do not delete PET/eclampsia from the problem list.</a:t>
            </a:r>
            <a:br>
              <a:rPr sz="1500" b="1" dirty="0"/>
            </a:br>
            <a:br>
              <a:rPr sz="1500" b="1" dirty="0"/>
            </a:br>
            <a:r>
              <a:rPr sz="1500" b="1" dirty="0"/>
              <a:t>Regular BP and global cardiovascular-risk assessment.</a:t>
            </a:r>
            <a:br>
              <a:rPr sz="1500" b="1" dirty="0"/>
            </a:br>
            <a:br>
              <a:rPr sz="1500" b="1" dirty="0"/>
            </a:br>
            <a:r>
              <a:rPr sz="1500" b="1" dirty="0"/>
              <a:t>Weight, glucose/HbA1c, lipids, smoking, exercise and renal risk.</a:t>
            </a:r>
            <a:br>
              <a:rPr sz="1500" b="1" dirty="0"/>
            </a:br>
            <a:br>
              <a:rPr sz="1500" b="1" dirty="0"/>
            </a:br>
            <a:r>
              <a:rPr sz="1500" b="1" dirty="0"/>
              <a:t>Counsel before subsequent pregnancy.</a:t>
            </a:r>
          </a:p>
        </p:txBody>
      </p:sp>
      <p:sp>
        <p:nvSpPr>
          <p:cNvPr id="13" name="Rectangle 12"/>
          <p:cNvSpPr/>
          <p:nvPr/>
        </p:nvSpPr>
        <p:spPr>
          <a:xfrm>
            <a:off x="2026920" y="6437376"/>
            <a:ext cx="8138160" cy="10972"/>
          </a:xfrm>
          <a:prstGeom prst="rect">
            <a:avLst/>
          </a:prstGeom>
          <a:solidFill>
            <a:srgbClr val="CDD6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4" name="TextBox 13"/>
          <p:cNvSpPr txBox="1"/>
          <p:nvPr/>
        </p:nvSpPr>
        <p:spPr>
          <a:xfrm>
            <a:off x="2054352" y="6492241"/>
            <a:ext cx="5480988" cy="207749"/>
          </a:xfrm>
          <a:prstGeom prst="rect">
            <a:avLst/>
          </a:prstGeom>
          <a:noFill/>
        </p:spPr>
        <p:txBody>
          <a:bodyPr wrap="none">
            <a:spAutoFit/>
          </a:bodyPr>
          <a:lstStyle/>
          <a:p>
            <a:pPr>
              <a:defRPr sz="750">
                <a:solidFill>
                  <a:srgbClr val="687787"/>
                </a:solidFill>
                <a:latin typeface="Aptos"/>
              </a:defRPr>
            </a:pPr>
            <a:r>
              <a:rPr sz="750" dirty="0"/>
              <a:t>ACOG: pregnancy is a natural cardiovascular ‘stress test’; hypertensive disorders are associated with higher lifetime ASCVD risk.</a:t>
            </a:r>
          </a:p>
        </p:txBody>
      </p:sp>
      <p:sp>
        <p:nvSpPr>
          <p:cNvPr id="15" name="Slide Number Placeholder 14">
            <a:extLst>
              <a:ext uri="{FF2B5EF4-FFF2-40B4-BE49-F238E27FC236}">
                <a16:creationId xmlns:a16="http://schemas.microsoft.com/office/drawing/2014/main" id="{0EFC969B-DFD6-76C3-03E1-48B9107AC3F7}"/>
              </a:ext>
            </a:extLst>
          </p:cNvPr>
          <p:cNvSpPr>
            <a:spLocks noGrp="1"/>
          </p:cNvSpPr>
          <p:nvPr>
            <p:ph type="sldNum" sz="quarter" idx="12"/>
          </p:nvPr>
        </p:nvSpPr>
        <p:spPr/>
        <p:txBody>
          <a:bodyPr/>
          <a:lstStyle/>
          <a:p>
            <a:fld id="{89E3856D-4D0C-534E-BE3E-4294E6C4BA33}" type="slidenum">
              <a:rPr lang="en-US" smtClean="0"/>
              <a:pPr/>
              <a:t>59</a:t>
            </a:fld>
            <a:endParaRPr lang="en-US" dirty="0"/>
          </a:p>
        </p:txBody>
      </p:sp>
      <p:pic>
        <p:nvPicPr>
          <p:cNvPr id="16" name="Picture 15">
            <a:extLst>
              <a:ext uri="{FF2B5EF4-FFF2-40B4-BE49-F238E27FC236}">
                <a16:creationId xmlns:a16="http://schemas.microsoft.com/office/drawing/2014/main" id="{C70BB55E-72A2-9B71-6C1B-2A4FF5E9123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873740" y="5085080"/>
            <a:ext cx="807720" cy="904240"/>
          </a:xfrm>
          <a:prstGeom prst="rect">
            <a:avLst/>
          </a:prstGeom>
          <a:noFill/>
          <a:ln>
            <a:noFill/>
          </a:ln>
        </p:spPr>
      </p:pic>
      <p:pic>
        <p:nvPicPr>
          <p:cNvPr id="17" name="Picture 16" descr="A stethoscope and a heart&#10;&#10;AI-generated content may be incorrect.">
            <a:extLst>
              <a:ext uri="{FF2B5EF4-FFF2-40B4-BE49-F238E27FC236}">
                <a16:creationId xmlns:a16="http://schemas.microsoft.com/office/drawing/2014/main" id="{EF43BC8E-34FB-DCA7-0A1D-F74F0817578F}"/>
              </a:ext>
            </a:extLst>
          </p:cNvPr>
          <p:cNvPicPr>
            <a:picLocks noChangeAspect="1"/>
          </p:cNvPicPr>
          <p:nvPr/>
        </p:nvPicPr>
        <p:blipFill>
          <a:blip r:embed="rId3"/>
          <a:stretch>
            <a:fillRect/>
          </a:stretch>
        </p:blipFill>
        <p:spPr>
          <a:xfrm>
            <a:off x="-76200" y="4944900"/>
            <a:ext cx="1752600" cy="1712162"/>
          </a:xfrm>
          <a:prstGeom prst="rect">
            <a:avLst/>
          </a:prstGeom>
        </p:spPr>
      </p:pic>
      <p:pic>
        <p:nvPicPr>
          <p:cNvPr id="18" name="Picture 17" descr="A baby in a womb&#10;&#10;AI-generated content may be incorrect.">
            <a:extLst>
              <a:ext uri="{FF2B5EF4-FFF2-40B4-BE49-F238E27FC236}">
                <a16:creationId xmlns:a16="http://schemas.microsoft.com/office/drawing/2014/main" id="{97A01113-4E06-3F4E-40A3-7A061851A35C}"/>
              </a:ext>
            </a:extLst>
          </p:cNvPr>
          <p:cNvPicPr>
            <a:picLocks noChangeAspect="1"/>
          </p:cNvPicPr>
          <p:nvPr/>
        </p:nvPicPr>
        <p:blipFill>
          <a:blip r:embed="rId4"/>
          <a:stretch>
            <a:fillRect/>
          </a:stretch>
        </p:blipFill>
        <p:spPr>
          <a:xfrm>
            <a:off x="10287000" y="476250"/>
            <a:ext cx="2378836" cy="2378836"/>
          </a:xfrm>
          <a:prstGeom prst="rect">
            <a:avLst/>
          </a:prstGeom>
        </p:spPr>
      </p:pic>
      <p:pic>
        <p:nvPicPr>
          <p:cNvPr id="19" name="Picture 18">
            <a:extLst>
              <a:ext uri="{FF2B5EF4-FFF2-40B4-BE49-F238E27FC236}">
                <a16:creationId xmlns:a16="http://schemas.microsoft.com/office/drawing/2014/main" id="{FFEC4A9C-8CB8-DFD8-2610-0A4A68D008C5}"/>
              </a:ext>
            </a:extLst>
          </p:cNvPr>
          <p:cNvPicPr>
            <a:picLocks noChangeAspect="1"/>
          </p:cNvPicPr>
          <p:nvPr/>
        </p:nvPicPr>
        <p:blipFill>
          <a:blip r:embed="rId5"/>
          <a:stretch>
            <a:fillRect/>
          </a:stretch>
        </p:blipFill>
        <p:spPr>
          <a:xfrm rot="597959">
            <a:off x="-481710" y="185914"/>
            <a:ext cx="2246532" cy="222384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0"/>
            <a:ext cx="9144000" cy="146304"/>
          </a:xfrm>
          <a:prstGeom prst="rect">
            <a:avLst/>
          </a:prstGeom>
          <a:solidFill>
            <a:srgbClr val="12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1676400" y="320040"/>
            <a:ext cx="8488680" cy="892552"/>
          </a:xfrm>
          <a:prstGeom prst="rect">
            <a:avLst/>
          </a:prstGeom>
          <a:noFill/>
        </p:spPr>
        <p:txBody>
          <a:bodyPr wrap="square">
            <a:spAutoFit/>
          </a:bodyPr>
          <a:lstStyle/>
          <a:p>
            <a:pPr>
              <a:defRPr sz="2600" b="1">
                <a:solidFill>
                  <a:srgbClr val="122E52"/>
                </a:solidFill>
                <a:latin typeface="Aptos Display"/>
              </a:defRPr>
            </a:pPr>
            <a:r>
              <a:rPr sz="2600" dirty="0"/>
              <a:t>THE OBSTETRIC HISTORY BECOMES A PRIMARY-CARE RISK STRATIFIER</a:t>
            </a:r>
          </a:p>
        </p:txBody>
      </p:sp>
      <p:sp>
        <p:nvSpPr>
          <p:cNvPr id="4" name="Rectangle 3"/>
          <p:cNvSpPr/>
          <p:nvPr/>
        </p:nvSpPr>
        <p:spPr>
          <a:xfrm>
            <a:off x="1935480" y="1335024"/>
            <a:ext cx="2240280" cy="517980"/>
          </a:xfrm>
          <a:prstGeom prst="rect">
            <a:avLst/>
          </a:prstGeom>
          <a:solidFill>
            <a:srgbClr val="122E52"/>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FFFFFF"/>
                </a:solidFill>
              </a:defRPr>
            </a:pPr>
            <a:r>
              <a:rPr sz="1600" dirty="0"/>
              <a:t>Pregnancy history</a:t>
            </a:r>
          </a:p>
        </p:txBody>
      </p:sp>
      <p:sp>
        <p:nvSpPr>
          <p:cNvPr id="5" name="Rectangle 4"/>
          <p:cNvSpPr/>
          <p:nvPr/>
        </p:nvSpPr>
        <p:spPr>
          <a:xfrm>
            <a:off x="4175760" y="1335024"/>
            <a:ext cx="2758440" cy="502920"/>
          </a:xfrm>
          <a:prstGeom prst="rect">
            <a:avLst/>
          </a:prstGeom>
          <a:solidFill>
            <a:srgbClr val="122E52"/>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FFFFFF"/>
                </a:solidFill>
              </a:defRPr>
            </a:pPr>
            <a:r>
              <a:rPr sz="1600" dirty="0"/>
              <a:t>Mother: future surveillance</a:t>
            </a:r>
          </a:p>
        </p:txBody>
      </p:sp>
      <p:sp>
        <p:nvSpPr>
          <p:cNvPr id="6" name="Rectangle 5"/>
          <p:cNvSpPr/>
          <p:nvPr/>
        </p:nvSpPr>
        <p:spPr>
          <a:xfrm>
            <a:off x="6934200" y="1325880"/>
            <a:ext cx="3581400" cy="502920"/>
          </a:xfrm>
          <a:prstGeom prst="rect">
            <a:avLst/>
          </a:prstGeom>
          <a:solidFill>
            <a:srgbClr val="122E52"/>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FFFFFF"/>
                </a:solidFill>
              </a:defRPr>
            </a:pPr>
            <a:r>
              <a:rPr sz="1600" dirty="0"/>
              <a:t>Child: what the GP should remember</a:t>
            </a:r>
          </a:p>
        </p:txBody>
      </p:sp>
      <p:sp>
        <p:nvSpPr>
          <p:cNvPr id="7" name="Rectangle 6"/>
          <p:cNvSpPr/>
          <p:nvPr/>
        </p:nvSpPr>
        <p:spPr>
          <a:xfrm>
            <a:off x="1935480" y="1883664"/>
            <a:ext cx="2240280" cy="621792"/>
          </a:xfrm>
          <a:prstGeom prst="rect">
            <a:avLst/>
          </a:prstGeom>
          <a:solidFill>
            <a:srgbClr val="FFFFFF"/>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GDM / diabetes</a:t>
            </a:r>
          </a:p>
        </p:txBody>
      </p:sp>
      <p:sp>
        <p:nvSpPr>
          <p:cNvPr id="8" name="Rectangle 7"/>
          <p:cNvSpPr/>
          <p:nvPr/>
        </p:nvSpPr>
        <p:spPr>
          <a:xfrm>
            <a:off x="4175760" y="1828800"/>
            <a:ext cx="2758440" cy="621792"/>
          </a:xfrm>
          <a:prstGeom prst="rect">
            <a:avLst/>
          </a:prstGeom>
          <a:solidFill>
            <a:srgbClr val="FFFFFF"/>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OGTT 4–12 </a:t>
            </a:r>
            <a:r>
              <a:rPr sz="1400" b="1" dirty="0" err="1"/>
              <a:t>wk</a:t>
            </a:r>
            <a:r>
              <a:rPr sz="1400" b="1" dirty="0"/>
              <a:t>; diabetes screen q1–3 y; weight/BP/lipids</a:t>
            </a:r>
          </a:p>
        </p:txBody>
      </p:sp>
      <p:sp>
        <p:nvSpPr>
          <p:cNvPr id="9" name="Rectangle 8"/>
          <p:cNvSpPr/>
          <p:nvPr/>
        </p:nvSpPr>
        <p:spPr>
          <a:xfrm>
            <a:off x="6934200" y="1828800"/>
            <a:ext cx="3581400" cy="621792"/>
          </a:xfrm>
          <a:prstGeom prst="rect">
            <a:avLst/>
          </a:prstGeom>
          <a:solidFill>
            <a:srgbClr val="FFFFFF"/>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Growth trajectory; obesity/metabolic risk; healthy family diet/activity</a:t>
            </a:r>
          </a:p>
        </p:txBody>
      </p:sp>
      <p:sp>
        <p:nvSpPr>
          <p:cNvPr id="10" name="Rectangle 9"/>
          <p:cNvSpPr/>
          <p:nvPr/>
        </p:nvSpPr>
        <p:spPr>
          <a:xfrm>
            <a:off x="1935480" y="2450592"/>
            <a:ext cx="2240280" cy="621792"/>
          </a:xfrm>
          <a:prstGeom prst="rect">
            <a:avLst/>
          </a:prstGeom>
          <a:solidFill>
            <a:srgbClr val="F2F7FB"/>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PET / eclampsia / gestational HTN</a:t>
            </a:r>
          </a:p>
        </p:txBody>
      </p:sp>
      <p:sp>
        <p:nvSpPr>
          <p:cNvPr id="11" name="Rectangle 10"/>
          <p:cNvSpPr/>
          <p:nvPr/>
        </p:nvSpPr>
        <p:spPr>
          <a:xfrm>
            <a:off x="4175760" y="2450592"/>
            <a:ext cx="2758440" cy="621792"/>
          </a:xfrm>
          <a:prstGeom prst="rect">
            <a:avLst/>
          </a:prstGeom>
          <a:solidFill>
            <a:srgbClr val="F2F7FB"/>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BP; ASCVD risk; metabolic/renal risk; recurrence counselling</a:t>
            </a:r>
          </a:p>
        </p:txBody>
      </p:sp>
      <p:sp>
        <p:nvSpPr>
          <p:cNvPr id="12" name="Rectangle 11"/>
          <p:cNvSpPr/>
          <p:nvPr/>
        </p:nvSpPr>
        <p:spPr>
          <a:xfrm>
            <a:off x="6934200" y="2450592"/>
            <a:ext cx="3581400" cy="621792"/>
          </a:xfrm>
          <a:prstGeom prst="rect">
            <a:avLst/>
          </a:prstGeom>
          <a:solidFill>
            <a:srgbClr val="F2F7FB"/>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Prematurity/FGR consequences where present; BP/metabolic risk over life course</a:t>
            </a:r>
          </a:p>
        </p:txBody>
      </p:sp>
      <p:sp>
        <p:nvSpPr>
          <p:cNvPr id="13" name="Rectangle 12"/>
          <p:cNvSpPr/>
          <p:nvPr/>
        </p:nvSpPr>
        <p:spPr>
          <a:xfrm>
            <a:off x="1935480" y="3096588"/>
            <a:ext cx="2240280" cy="621792"/>
          </a:xfrm>
          <a:prstGeom prst="rect">
            <a:avLst/>
          </a:prstGeom>
          <a:solidFill>
            <a:srgbClr val="FFFFFF"/>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Preterm birth</a:t>
            </a:r>
          </a:p>
        </p:txBody>
      </p:sp>
      <p:sp>
        <p:nvSpPr>
          <p:cNvPr id="14" name="Rectangle 13"/>
          <p:cNvSpPr/>
          <p:nvPr/>
        </p:nvSpPr>
        <p:spPr>
          <a:xfrm>
            <a:off x="4175760" y="3072384"/>
            <a:ext cx="2758440" cy="621792"/>
          </a:xfrm>
          <a:prstGeom prst="rect">
            <a:avLst/>
          </a:prstGeom>
          <a:solidFill>
            <a:srgbClr val="FFFFFF"/>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Maternal cardiometabolic risk assessment; recurrence factors</a:t>
            </a:r>
          </a:p>
        </p:txBody>
      </p:sp>
      <p:sp>
        <p:nvSpPr>
          <p:cNvPr id="15" name="Rectangle 14"/>
          <p:cNvSpPr/>
          <p:nvPr/>
        </p:nvSpPr>
        <p:spPr>
          <a:xfrm>
            <a:off x="6934200" y="3072384"/>
            <a:ext cx="3581400" cy="621792"/>
          </a:xfrm>
          <a:prstGeom prst="rect">
            <a:avLst/>
          </a:prstGeom>
          <a:solidFill>
            <a:srgbClr val="FFFFFF"/>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Growth, neurodevelopment, vision/hearing, respiratory and school performance</a:t>
            </a:r>
          </a:p>
        </p:txBody>
      </p:sp>
      <p:sp>
        <p:nvSpPr>
          <p:cNvPr id="16" name="Rectangle 15"/>
          <p:cNvSpPr/>
          <p:nvPr/>
        </p:nvSpPr>
        <p:spPr>
          <a:xfrm>
            <a:off x="1935480" y="3694176"/>
            <a:ext cx="2240280" cy="621792"/>
          </a:xfrm>
          <a:prstGeom prst="rect">
            <a:avLst/>
          </a:prstGeom>
          <a:solidFill>
            <a:srgbClr val="F2F7FB"/>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FGR / SGA / placental disease</a:t>
            </a:r>
          </a:p>
        </p:txBody>
      </p:sp>
      <p:sp>
        <p:nvSpPr>
          <p:cNvPr id="17" name="Rectangle 16"/>
          <p:cNvSpPr/>
          <p:nvPr/>
        </p:nvSpPr>
        <p:spPr>
          <a:xfrm>
            <a:off x="4175760" y="3694176"/>
            <a:ext cx="2758440" cy="621792"/>
          </a:xfrm>
          <a:prstGeom prst="rect">
            <a:avLst/>
          </a:prstGeom>
          <a:solidFill>
            <a:srgbClr val="F2F7FB"/>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BP/metabolic/vascular risk factors; recurrence planning</a:t>
            </a:r>
          </a:p>
        </p:txBody>
      </p:sp>
      <p:sp>
        <p:nvSpPr>
          <p:cNvPr id="18" name="Rectangle 17"/>
          <p:cNvSpPr/>
          <p:nvPr/>
        </p:nvSpPr>
        <p:spPr>
          <a:xfrm>
            <a:off x="6934200" y="3639312"/>
            <a:ext cx="3581400" cy="621792"/>
          </a:xfrm>
          <a:prstGeom prst="rect">
            <a:avLst/>
          </a:prstGeom>
          <a:solidFill>
            <a:srgbClr val="F2F7FB"/>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Catch-up growth without excessive adiposity; development; later cardiometabolic risk</a:t>
            </a:r>
          </a:p>
        </p:txBody>
      </p:sp>
      <p:sp>
        <p:nvSpPr>
          <p:cNvPr id="19" name="Rectangle 18"/>
          <p:cNvSpPr/>
          <p:nvPr/>
        </p:nvSpPr>
        <p:spPr>
          <a:xfrm>
            <a:off x="1935480" y="4315968"/>
            <a:ext cx="2240280" cy="621792"/>
          </a:xfrm>
          <a:prstGeom prst="rect">
            <a:avLst/>
          </a:prstGeom>
          <a:solidFill>
            <a:srgbClr val="FFFFFF"/>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LGA / macrosomia</a:t>
            </a:r>
          </a:p>
        </p:txBody>
      </p:sp>
      <p:sp>
        <p:nvSpPr>
          <p:cNvPr id="20" name="Rectangle 19"/>
          <p:cNvSpPr/>
          <p:nvPr/>
        </p:nvSpPr>
        <p:spPr>
          <a:xfrm>
            <a:off x="4175760" y="4315968"/>
            <a:ext cx="2758440" cy="621792"/>
          </a:xfrm>
          <a:prstGeom prst="rect">
            <a:avLst/>
          </a:prstGeom>
          <a:solidFill>
            <a:srgbClr val="FFFFFF"/>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Screen maternal </a:t>
            </a:r>
            <a:r>
              <a:rPr sz="1400" b="1" dirty="0" err="1"/>
              <a:t>dysglycaemia</a:t>
            </a:r>
            <a:r>
              <a:rPr sz="1400" b="1" dirty="0"/>
              <a:t>/metabolic risk</a:t>
            </a:r>
          </a:p>
        </p:txBody>
      </p:sp>
      <p:sp>
        <p:nvSpPr>
          <p:cNvPr id="21" name="Rectangle 20"/>
          <p:cNvSpPr/>
          <p:nvPr/>
        </p:nvSpPr>
        <p:spPr>
          <a:xfrm>
            <a:off x="6934200" y="4315968"/>
            <a:ext cx="3581400" cy="621792"/>
          </a:xfrm>
          <a:prstGeom prst="rect">
            <a:avLst/>
          </a:prstGeom>
          <a:solidFill>
            <a:srgbClr val="FFFFFF"/>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Monitor growth/BMI trajectory; family metabolic prevention</a:t>
            </a:r>
          </a:p>
        </p:txBody>
      </p:sp>
      <p:sp>
        <p:nvSpPr>
          <p:cNvPr id="22" name="Rectangle 21"/>
          <p:cNvSpPr/>
          <p:nvPr/>
        </p:nvSpPr>
        <p:spPr>
          <a:xfrm>
            <a:off x="1935480" y="4937760"/>
            <a:ext cx="2240280" cy="621792"/>
          </a:xfrm>
          <a:prstGeom prst="rect">
            <a:avLst/>
          </a:prstGeom>
          <a:solidFill>
            <a:srgbClr val="F2F7FB"/>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Perinatal depression / trauma</a:t>
            </a:r>
          </a:p>
        </p:txBody>
      </p:sp>
      <p:sp>
        <p:nvSpPr>
          <p:cNvPr id="23" name="Rectangle 22"/>
          <p:cNvSpPr/>
          <p:nvPr/>
        </p:nvSpPr>
        <p:spPr>
          <a:xfrm>
            <a:off x="4175760" y="4937760"/>
            <a:ext cx="2758440" cy="621792"/>
          </a:xfrm>
          <a:prstGeom prst="rect">
            <a:avLst/>
          </a:prstGeom>
          <a:solidFill>
            <a:srgbClr val="F2F7FB"/>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Mood, suicidality, sleep, bonding, treatment continuity</a:t>
            </a:r>
          </a:p>
        </p:txBody>
      </p:sp>
      <p:sp>
        <p:nvSpPr>
          <p:cNvPr id="24" name="Rectangle 23"/>
          <p:cNvSpPr/>
          <p:nvPr/>
        </p:nvSpPr>
        <p:spPr>
          <a:xfrm>
            <a:off x="6934200" y="4937760"/>
            <a:ext cx="3581400" cy="621792"/>
          </a:xfrm>
          <a:prstGeom prst="rect">
            <a:avLst/>
          </a:prstGeom>
          <a:solidFill>
            <a:srgbClr val="F2F7FB"/>
          </a:solidFill>
          <a:ln>
            <a:solidFill>
              <a:srgbClr val="DC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a:solidFill>
                  <a:srgbClr val="1C252E"/>
                </a:solidFill>
              </a:defRPr>
            </a:pPr>
            <a:r>
              <a:rPr sz="1400" b="1" dirty="0"/>
              <a:t>Attachment, development, family environment and safeguarding</a:t>
            </a:r>
          </a:p>
        </p:txBody>
      </p:sp>
      <p:sp>
        <p:nvSpPr>
          <p:cNvPr id="25" name="Rectangle 24"/>
          <p:cNvSpPr/>
          <p:nvPr/>
        </p:nvSpPr>
        <p:spPr>
          <a:xfrm>
            <a:off x="2026920" y="6437376"/>
            <a:ext cx="8138160" cy="10972"/>
          </a:xfrm>
          <a:prstGeom prst="rect">
            <a:avLst/>
          </a:prstGeom>
          <a:solidFill>
            <a:srgbClr val="CDD6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6" name="TextBox 25"/>
          <p:cNvSpPr txBox="1"/>
          <p:nvPr/>
        </p:nvSpPr>
        <p:spPr>
          <a:xfrm>
            <a:off x="2054352" y="6492241"/>
            <a:ext cx="6110968" cy="207749"/>
          </a:xfrm>
          <a:prstGeom prst="rect">
            <a:avLst/>
          </a:prstGeom>
          <a:noFill/>
        </p:spPr>
        <p:txBody>
          <a:bodyPr wrap="none">
            <a:spAutoFit/>
          </a:bodyPr>
          <a:lstStyle/>
          <a:p>
            <a:pPr>
              <a:defRPr sz="750">
                <a:solidFill>
                  <a:srgbClr val="687787"/>
                </a:solidFill>
                <a:latin typeface="Aptos"/>
              </a:defRPr>
            </a:pPr>
            <a:r>
              <a:rPr sz="750" dirty="0"/>
              <a:t>Life-course synthesis for GP practice. Specific surveillance should be </a:t>
            </a:r>
            <a:r>
              <a:rPr sz="750" dirty="0" err="1"/>
              <a:t>individualised</a:t>
            </a:r>
            <a:r>
              <a:rPr sz="750" dirty="0"/>
              <a:t> to gestation, severity, neonatal course and local guidelines.</a:t>
            </a:r>
          </a:p>
        </p:txBody>
      </p:sp>
      <p:sp>
        <p:nvSpPr>
          <p:cNvPr id="27" name="Slide Number Placeholder 26">
            <a:extLst>
              <a:ext uri="{FF2B5EF4-FFF2-40B4-BE49-F238E27FC236}">
                <a16:creationId xmlns:a16="http://schemas.microsoft.com/office/drawing/2014/main" id="{1D4F66F2-A842-DFE6-4052-0C6877F574DF}"/>
              </a:ext>
            </a:extLst>
          </p:cNvPr>
          <p:cNvSpPr>
            <a:spLocks noGrp="1"/>
          </p:cNvSpPr>
          <p:nvPr>
            <p:ph type="sldNum" sz="quarter" idx="12"/>
          </p:nvPr>
        </p:nvSpPr>
        <p:spPr/>
        <p:txBody>
          <a:bodyPr/>
          <a:lstStyle/>
          <a:p>
            <a:fld id="{89E3856D-4D0C-534E-BE3E-4294E6C4BA33}" type="slidenum">
              <a:rPr lang="en-US" smtClean="0"/>
              <a:pPr/>
              <a:t>60</a:t>
            </a:fld>
            <a:endParaRPr lang="en-US" dirty="0"/>
          </a:p>
        </p:txBody>
      </p:sp>
      <p:pic>
        <p:nvPicPr>
          <p:cNvPr id="28" name="Picture 27">
            <a:extLst>
              <a:ext uri="{FF2B5EF4-FFF2-40B4-BE49-F238E27FC236}">
                <a16:creationId xmlns:a16="http://schemas.microsoft.com/office/drawing/2014/main" id="{5D15331C-2946-9B13-B4F7-7032F7608D9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873740" y="5085080"/>
            <a:ext cx="807720" cy="904240"/>
          </a:xfrm>
          <a:prstGeom prst="rect">
            <a:avLst/>
          </a:prstGeom>
          <a:noFill/>
          <a:ln>
            <a:noFill/>
          </a:ln>
        </p:spPr>
      </p:pic>
      <p:pic>
        <p:nvPicPr>
          <p:cNvPr id="29" name="Picture 28" descr="A stethoscope and a heart&#10;&#10;AI-generated content may be incorrect.">
            <a:extLst>
              <a:ext uri="{FF2B5EF4-FFF2-40B4-BE49-F238E27FC236}">
                <a16:creationId xmlns:a16="http://schemas.microsoft.com/office/drawing/2014/main" id="{E83AB413-B48E-A2AF-E98C-393536BC4812}"/>
              </a:ext>
            </a:extLst>
          </p:cNvPr>
          <p:cNvPicPr>
            <a:picLocks noChangeAspect="1"/>
          </p:cNvPicPr>
          <p:nvPr/>
        </p:nvPicPr>
        <p:blipFill>
          <a:blip r:embed="rId3"/>
          <a:stretch>
            <a:fillRect/>
          </a:stretch>
        </p:blipFill>
        <p:spPr>
          <a:xfrm>
            <a:off x="-76200" y="4944900"/>
            <a:ext cx="1752600" cy="1712162"/>
          </a:xfrm>
          <a:prstGeom prst="rect">
            <a:avLst/>
          </a:prstGeom>
        </p:spPr>
      </p:pic>
      <p:pic>
        <p:nvPicPr>
          <p:cNvPr id="30" name="Picture 29" descr="A baby in a womb&#10;&#10;AI-generated content may be incorrect.">
            <a:extLst>
              <a:ext uri="{FF2B5EF4-FFF2-40B4-BE49-F238E27FC236}">
                <a16:creationId xmlns:a16="http://schemas.microsoft.com/office/drawing/2014/main" id="{3BF70076-5D71-AC81-060D-51B3B2A1B069}"/>
              </a:ext>
            </a:extLst>
          </p:cNvPr>
          <p:cNvPicPr>
            <a:picLocks noChangeAspect="1"/>
          </p:cNvPicPr>
          <p:nvPr/>
        </p:nvPicPr>
        <p:blipFill>
          <a:blip r:embed="rId4"/>
          <a:stretch>
            <a:fillRect/>
          </a:stretch>
        </p:blipFill>
        <p:spPr>
          <a:xfrm>
            <a:off x="10287000" y="476250"/>
            <a:ext cx="2378836" cy="2378836"/>
          </a:xfrm>
          <a:prstGeom prst="rect">
            <a:avLst/>
          </a:prstGeom>
        </p:spPr>
      </p:pic>
      <p:pic>
        <p:nvPicPr>
          <p:cNvPr id="31" name="Picture 30">
            <a:extLst>
              <a:ext uri="{FF2B5EF4-FFF2-40B4-BE49-F238E27FC236}">
                <a16:creationId xmlns:a16="http://schemas.microsoft.com/office/drawing/2014/main" id="{A363D464-A7EA-D8EA-E757-D58D84917A1A}"/>
              </a:ext>
            </a:extLst>
          </p:cNvPr>
          <p:cNvPicPr>
            <a:picLocks noChangeAspect="1"/>
          </p:cNvPicPr>
          <p:nvPr/>
        </p:nvPicPr>
        <p:blipFill>
          <a:blip r:embed="rId5"/>
          <a:stretch>
            <a:fillRect/>
          </a:stretch>
        </p:blipFill>
        <p:spPr>
          <a:xfrm rot="597959">
            <a:off x="-481710" y="185914"/>
            <a:ext cx="2246532" cy="222384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1524000" y="0"/>
            <a:ext cx="9144000" cy="146304"/>
          </a:xfrm>
          <a:prstGeom prst="rect">
            <a:avLst/>
          </a:prstGeom>
          <a:solidFill>
            <a:srgbClr val="12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1524000" y="320041"/>
            <a:ext cx="9067800" cy="492443"/>
          </a:xfrm>
          <a:prstGeom prst="rect">
            <a:avLst/>
          </a:prstGeom>
          <a:noFill/>
        </p:spPr>
        <p:txBody>
          <a:bodyPr wrap="square">
            <a:spAutoFit/>
          </a:bodyPr>
          <a:lstStyle/>
          <a:p>
            <a:pPr>
              <a:defRPr sz="2600" b="1">
                <a:solidFill>
                  <a:srgbClr val="122E52"/>
                </a:solidFill>
                <a:latin typeface="Aptos Display"/>
              </a:defRPr>
            </a:pPr>
            <a:r>
              <a:rPr sz="2600" dirty="0"/>
              <a:t>THE BABY: POSTNATAL CARE STARTS WITH THE BIRTH STORY</a:t>
            </a:r>
          </a:p>
        </p:txBody>
      </p:sp>
      <p:sp>
        <p:nvSpPr>
          <p:cNvPr id="4" name="Rounded Rectangle 3"/>
          <p:cNvSpPr/>
          <p:nvPr/>
        </p:nvSpPr>
        <p:spPr>
          <a:xfrm>
            <a:off x="1637852" y="990600"/>
            <a:ext cx="3010348" cy="4831080"/>
          </a:xfrm>
          <a:prstGeom prst="roundRect">
            <a:avLst/>
          </a:prstGeom>
          <a:solidFill>
            <a:srgbClr val="F2F7FB"/>
          </a:solidFill>
          <a:ln>
            <a:solidFill>
              <a:srgbClr val="D7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TextBox 4"/>
          <p:cNvSpPr txBox="1"/>
          <p:nvPr/>
        </p:nvSpPr>
        <p:spPr>
          <a:xfrm>
            <a:off x="1752600" y="1066800"/>
            <a:ext cx="2667000" cy="338554"/>
          </a:xfrm>
          <a:prstGeom prst="rect">
            <a:avLst/>
          </a:prstGeom>
          <a:noFill/>
        </p:spPr>
        <p:txBody>
          <a:bodyPr wrap="square">
            <a:spAutoFit/>
          </a:bodyPr>
          <a:lstStyle/>
          <a:p>
            <a:pPr>
              <a:defRPr sz="1600" b="1">
                <a:solidFill>
                  <a:srgbClr val="22598C"/>
                </a:solidFill>
                <a:latin typeface="Aptos"/>
              </a:defRPr>
            </a:pPr>
            <a:r>
              <a:rPr sz="1600" dirty="0"/>
              <a:t>1. KNOW THE EXPOSURES</a:t>
            </a:r>
          </a:p>
        </p:txBody>
      </p:sp>
      <p:sp>
        <p:nvSpPr>
          <p:cNvPr id="6" name="TextBox 5"/>
          <p:cNvSpPr txBox="1"/>
          <p:nvPr/>
        </p:nvSpPr>
        <p:spPr>
          <a:xfrm>
            <a:off x="1752600" y="1432560"/>
            <a:ext cx="2667000" cy="3785652"/>
          </a:xfrm>
          <a:prstGeom prst="rect">
            <a:avLst/>
          </a:prstGeom>
          <a:noFill/>
        </p:spPr>
        <p:txBody>
          <a:bodyPr wrap="square">
            <a:spAutoFit/>
          </a:bodyPr>
          <a:lstStyle/>
          <a:p>
            <a:pPr>
              <a:defRPr sz="1400">
                <a:solidFill>
                  <a:srgbClr val="1C252E"/>
                </a:solidFill>
                <a:latin typeface="Aptos"/>
              </a:defRPr>
            </a:pPr>
            <a:r>
              <a:rPr sz="1600" b="1" dirty="0"/>
              <a:t>Gestation at birth</a:t>
            </a:r>
            <a:endParaRPr lang="en-ZA" sz="1600" b="1" dirty="0"/>
          </a:p>
          <a:p>
            <a:pPr>
              <a:defRPr sz="1400">
                <a:solidFill>
                  <a:srgbClr val="1C252E"/>
                </a:solidFill>
                <a:latin typeface="Aptos"/>
              </a:defRPr>
            </a:pPr>
            <a:endParaRPr lang="en-ZA" sz="1600" b="1" dirty="0"/>
          </a:p>
          <a:p>
            <a:pPr>
              <a:defRPr sz="1400">
                <a:solidFill>
                  <a:srgbClr val="1C252E"/>
                </a:solidFill>
                <a:latin typeface="Aptos"/>
              </a:defRPr>
            </a:pPr>
            <a:r>
              <a:rPr sz="1600" b="1" dirty="0"/>
              <a:t>Birthweight &amp; centile</a:t>
            </a:r>
            <a:br>
              <a:rPr sz="1600" b="1" dirty="0"/>
            </a:br>
            <a:r>
              <a:rPr sz="1600" b="1" dirty="0"/>
              <a:t>FGR/SGA or LGA</a:t>
            </a:r>
            <a:endParaRPr lang="en-ZA" sz="1600" b="1" dirty="0"/>
          </a:p>
          <a:p>
            <a:pPr>
              <a:defRPr sz="1400">
                <a:solidFill>
                  <a:srgbClr val="1C252E"/>
                </a:solidFill>
                <a:latin typeface="Aptos"/>
              </a:defRPr>
            </a:pPr>
            <a:br>
              <a:rPr sz="1600" b="1" dirty="0"/>
            </a:br>
            <a:r>
              <a:rPr sz="1600" b="1" dirty="0"/>
              <a:t>Maternal </a:t>
            </a:r>
            <a:r>
              <a:rPr lang="en-ZA" sz="1600" b="1" dirty="0"/>
              <a:t>Risk – D</a:t>
            </a:r>
            <a:r>
              <a:rPr sz="1600" b="1" dirty="0" err="1"/>
              <a:t>iabetes</a:t>
            </a:r>
            <a:r>
              <a:rPr lang="en-ZA" sz="1600" b="1" dirty="0"/>
              <a:t> </a:t>
            </a:r>
            <a:r>
              <a:rPr sz="1600" b="1" dirty="0"/>
              <a:t>/</a:t>
            </a:r>
            <a:r>
              <a:rPr lang="en-ZA" sz="1600" b="1" dirty="0"/>
              <a:t> </a:t>
            </a:r>
            <a:r>
              <a:rPr sz="1600" b="1" dirty="0"/>
              <a:t>PET</a:t>
            </a:r>
            <a:br>
              <a:rPr sz="1600" b="1" dirty="0"/>
            </a:br>
            <a:r>
              <a:rPr sz="1600" b="1" dirty="0"/>
              <a:t>Infection</a:t>
            </a:r>
            <a:r>
              <a:rPr lang="en-ZA" sz="1600" b="1" dirty="0"/>
              <a:t> </a:t>
            </a:r>
            <a:r>
              <a:rPr sz="1600" b="1" dirty="0"/>
              <a:t>/</a:t>
            </a:r>
            <a:r>
              <a:rPr lang="en-ZA" sz="1600" b="1" dirty="0"/>
              <a:t> </a:t>
            </a:r>
            <a:r>
              <a:rPr sz="1600" b="1" dirty="0"/>
              <a:t>HIV exposure</a:t>
            </a:r>
            <a:br>
              <a:rPr sz="1600" b="1" dirty="0"/>
            </a:br>
            <a:r>
              <a:rPr sz="1600" b="1" dirty="0"/>
              <a:t>Drugs</a:t>
            </a:r>
            <a:r>
              <a:rPr lang="en-ZA" sz="1600" b="1" dirty="0"/>
              <a:t> </a:t>
            </a:r>
            <a:r>
              <a:rPr sz="1600" b="1" dirty="0"/>
              <a:t>/</a:t>
            </a:r>
            <a:r>
              <a:rPr lang="en-ZA" sz="1600" b="1" dirty="0"/>
              <a:t> </a:t>
            </a:r>
            <a:r>
              <a:rPr sz="1600" b="1" dirty="0"/>
              <a:t>alcohol</a:t>
            </a:r>
            <a:r>
              <a:rPr lang="en-ZA" sz="1600" b="1" dirty="0"/>
              <a:t> </a:t>
            </a:r>
            <a:r>
              <a:rPr sz="1600" b="1" dirty="0"/>
              <a:t>/</a:t>
            </a:r>
            <a:r>
              <a:rPr lang="en-ZA" sz="1600" b="1" dirty="0"/>
              <a:t> </a:t>
            </a:r>
            <a:r>
              <a:rPr sz="1600" b="1" dirty="0"/>
              <a:t>tobacco</a:t>
            </a:r>
            <a:br>
              <a:rPr sz="1600" b="1" dirty="0"/>
            </a:br>
            <a:endParaRPr lang="en-ZA" sz="1600" b="1" dirty="0"/>
          </a:p>
          <a:p>
            <a:pPr>
              <a:defRPr sz="1400">
                <a:solidFill>
                  <a:srgbClr val="1C252E"/>
                </a:solidFill>
                <a:latin typeface="Aptos"/>
              </a:defRPr>
            </a:pPr>
            <a:r>
              <a:rPr sz="1600" b="1" dirty="0"/>
              <a:t>NICU course &amp; </a:t>
            </a:r>
            <a:r>
              <a:rPr sz="1600" b="1" dirty="0" err="1"/>
              <a:t>hypoglycaemia</a:t>
            </a:r>
            <a:br>
              <a:rPr sz="1600" b="1" dirty="0"/>
            </a:br>
            <a:endParaRPr lang="en-ZA" sz="1600" b="1" dirty="0"/>
          </a:p>
          <a:p>
            <a:pPr>
              <a:defRPr sz="1400">
                <a:solidFill>
                  <a:srgbClr val="1C252E"/>
                </a:solidFill>
                <a:latin typeface="Aptos"/>
              </a:defRPr>
            </a:pPr>
            <a:r>
              <a:rPr sz="1600" b="1" dirty="0"/>
              <a:t>Congenital anomaly / birth trauma</a:t>
            </a:r>
          </a:p>
        </p:txBody>
      </p:sp>
      <p:sp>
        <p:nvSpPr>
          <p:cNvPr id="7" name="Rounded Rectangle 6"/>
          <p:cNvSpPr/>
          <p:nvPr/>
        </p:nvSpPr>
        <p:spPr>
          <a:xfrm>
            <a:off x="4800600" y="990600"/>
            <a:ext cx="3010348" cy="4820108"/>
          </a:xfrm>
          <a:prstGeom prst="roundRect">
            <a:avLst/>
          </a:prstGeom>
          <a:solidFill>
            <a:srgbClr val="F2F7FB"/>
          </a:solidFill>
          <a:ln>
            <a:solidFill>
              <a:srgbClr val="D7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105400" y="1066800"/>
            <a:ext cx="2438400" cy="338554"/>
          </a:xfrm>
          <a:prstGeom prst="rect">
            <a:avLst/>
          </a:prstGeom>
          <a:noFill/>
        </p:spPr>
        <p:txBody>
          <a:bodyPr wrap="square">
            <a:spAutoFit/>
          </a:bodyPr>
          <a:lstStyle/>
          <a:p>
            <a:pPr>
              <a:defRPr sz="1600" b="1">
                <a:solidFill>
                  <a:srgbClr val="248484"/>
                </a:solidFill>
                <a:latin typeface="Aptos"/>
              </a:defRPr>
            </a:pPr>
            <a:r>
              <a:rPr sz="1600" dirty="0"/>
              <a:t>2. CHECK THE BASICS</a:t>
            </a:r>
          </a:p>
        </p:txBody>
      </p:sp>
      <p:sp>
        <p:nvSpPr>
          <p:cNvPr id="9" name="TextBox 8"/>
          <p:cNvSpPr txBox="1"/>
          <p:nvPr/>
        </p:nvSpPr>
        <p:spPr>
          <a:xfrm>
            <a:off x="4800600" y="1432560"/>
            <a:ext cx="2895600" cy="4278094"/>
          </a:xfrm>
          <a:prstGeom prst="rect">
            <a:avLst/>
          </a:prstGeom>
          <a:noFill/>
        </p:spPr>
        <p:txBody>
          <a:bodyPr wrap="square">
            <a:spAutoFit/>
          </a:bodyPr>
          <a:lstStyle/>
          <a:p>
            <a:pPr>
              <a:defRPr sz="1400">
                <a:solidFill>
                  <a:srgbClr val="1C252E"/>
                </a:solidFill>
                <a:latin typeface="Aptos"/>
              </a:defRPr>
            </a:pPr>
            <a:r>
              <a:rPr sz="1600" b="1" dirty="0"/>
              <a:t>Feeding &amp; breastfeeding</a:t>
            </a:r>
            <a:br>
              <a:rPr sz="1600" b="1" dirty="0"/>
            </a:br>
            <a:endParaRPr lang="en-ZA" sz="1600" b="1" dirty="0"/>
          </a:p>
          <a:p>
            <a:pPr>
              <a:defRPr sz="1400">
                <a:solidFill>
                  <a:srgbClr val="1C252E"/>
                </a:solidFill>
                <a:latin typeface="Aptos"/>
              </a:defRPr>
            </a:pPr>
            <a:r>
              <a:rPr sz="1600" b="1" dirty="0"/>
              <a:t>Weight and growth trajectory</a:t>
            </a:r>
            <a:br>
              <a:rPr sz="1600" b="1" dirty="0"/>
            </a:br>
            <a:endParaRPr lang="en-ZA" sz="1600" b="1" dirty="0"/>
          </a:p>
          <a:p>
            <a:pPr>
              <a:defRPr sz="1400">
                <a:solidFill>
                  <a:srgbClr val="1C252E"/>
                </a:solidFill>
                <a:latin typeface="Aptos"/>
              </a:defRPr>
            </a:pPr>
            <a:r>
              <a:rPr sz="1600" b="1" dirty="0"/>
              <a:t>Jaundice</a:t>
            </a:r>
            <a:br>
              <a:rPr sz="1600" b="1" dirty="0"/>
            </a:br>
            <a:endParaRPr lang="en-ZA" sz="1600" b="1" dirty="0"/>
          </a:p>
          <a:p>
            <a:pPr>
              <a:defRPr sz="1400">
                <a:solidFill>
                  <a:srgbClr val="1C252E"/>
                </a:solidFill>
                <a:latin typeface="Aptos"/>
              </a:defRPr>
            </a:pPr>
            <a:r>
              <a:rPr sz="1600" b="1" dirty="0"/>
              <a:t>Hydration</a:t>
            </a:r>
            <a:br>
              <a:rPr sz="1600" b="1" dirty="0"/>
            </a:br>
            <a:endParaRPr lang="en-ZA" sz="1600" b="1" dirty="0"/>
          </a:p>
          <a:p>
            <a:pPr>
              <a:defRPr sz="1400">
                <a:solidFill>
                  <a:srgbClr val="1C252E"/>
                </a:solidFill>
                <a:latin typeface="Aptos"/>
              </a:defRPr>
            </a:pPr>
            <a:r>
              <a:rPr sz="1600" b="1" dirty="0"/>
              <a:t>Cord/skin</a:t>
            </a:r>
            <a:br>
              <a:rPr sz="1600" b="1" dirty="0"/>
            </a:br>
            <a:endParaRPr lang="en-ZA" sz="1600" b="1" dirty="0"/>
          </a:p>
          <a:p>
            <a:pPr>
              <a:defRPr sz="1400">
                <a:solidFill>
                  <a:srgbClr val="1C252E"/>
                </a:solidFill>
                <a:latin typeface="Aptos"/>
              </a:defRPr>
            </a:pPr>
            <a:r>
              <a:rPr sz="1600" b="1" dirty="0"/>
              <a:t>Respiratory status</a:t>
            </a:r>
            <a:br>
              <a:rPr sz="1600" b="1" dirty="0"/>
            </a:br>
            <a:endParaRPr lang="en-ZA" sz="1600" b="1" dirty="0"/>
          </a:p>
          <a:p>
            <a:pPr>
              <a:defRPr sz="1400">
                <a:solidFill>
                  <a:srgbClr val="1C252E"/>
                </a:solidFill>
                <a:latin typeface="Aptos"/>
              </a:defRPr>
            </a:pPr>
            <a:r>
              <a:rPr sz="1600" b="1" dirty="0"/>
              <a:t>Newborn screening as locally indicated</a:t>
            </a:r>
            <a:br>
              <a:rPr sz="1600" b="1" dirty="0"/>
            </a:br>
            <a:r>
              <a:rPr sz="1600" b="1" dirty="0" err="1"/>
              <a:t>Immunisation</a:t>
            </a:r>
            <a:br>
              <a:rPr sz="1600" b="1" dirty="0"/>
            </a:br>
            <a:endParaRPr lang="en-ZA" sz="1600" b="1" dirty="0"/>
          </a:p>
          <a:p>
            <a:pPr>
              <a:defRPr sz="1400">
                <a:solidFill>
                  <a:srgbClr val="1C252E"/>
                </a:solidFill>
                <a:latin typeface="Aptos"/>
              </a:defRPr>
            </a:pPr>
            <a:r>
              <a:rPr sz="1600" b="1" dirty="0"/>
              <a:t>Maternal–infant bonding</a:t>
            </a:r>
          </a:p>
        </p:txBody>
      </p:sp>
      <p:sp>
        <p:nvSpPr>
          <p:cNvPr id="10" name="Rounded Rectangle 9"/>
          <p:cNvSpPr/>
          <p:nvPr/>
        </p:nvSpPr>
        <p:spPr>
          <a:xfrm>
            <a:off x="7963348" y="990600"/>
            <a:ext cx="2590800" cy="4861560"/>
          </a:xfrm>
          <a:prstGeom prst="roundRect">
            <a:avLst/>
          </a:prstGeom>
          <a:solidFill>
            <a:srgbClr val="F2F7FB"/>
          </a:solidFill>
          <a:ln>
            <a:solidFill>
              <a:srgbClr val="D7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229600" y="1066800"/>
            <a:ext cx="2133600" cy="338554"/>
          </a:xfrm>
          <a:prstGeom prst="rect">
            <a:avLst/>
          </a:prstGeom>
          <a:noFill/>
        </p:spPr>
        <p:txBody>
          <a:bodyPr wrap="square">
            <a:spAutoFit/>
          </a:bodyPr>
          <a:lstStyle/>
          <a:p>
            <a:pPr>
              <a:defRPr sz="1600" b="1">
                <a:solidFill>
                  <a:srgbClr val="AB3131"/>
                </a:solidFill>
                <a:latin typeface="Aptos"/>
              </a:defRPr>
            </a:pPr>
            <a:r>
              <a:rPr sz="1600" dirty="0"/>
              <a:t>3. SAFETY-NET</a:t>
            </a:r>
          </a:p>
        </p:txBody>
      </p:sp>
      <p:sp>
        <p:nvSpPr>
          <p:cNvPr id="12" name="TextBox 11"/>
          <p:cNvSpPr txBox="1"/>
          <p:nvPr/>
        </p:nvSpPr>
        <p:spPr>
          <a:xfrm>
            <a:off x="8077200" y="850642"/>
            <a:ext cx="2476948" cy="5016758"/>
          </a:xfrm>
          <a:prstGeom prst="rect">
            <a:avLst/>
          </a:prstGeom>
          <a:noFill/>
        </p:spPr>
        <p:txBody>
          <a:bodyPr wrap="square">
            <a:spAutoFit/>
          </a:bodyPr>
          <a:lstStyle/>
          <a:p>
            <a:pPr>
              <a:defRPr sz="1400">
                <a:solidFill>
                  <a:srgbClr val="1C252E"/>
                </a:solidFill>
                <a:latin typeface="Aptos"/>
              </a:defRPr>
            </a:pPr>
            <a:endParaRPr lang="en-ZA" sz="1600" b="1" dirty="0"/>
          </a:p>
          <a:p>
            <a:pPr>
              <a:defRPr sz="1400">
                <a:solidFill>
                  <a:srgbClr val="1C252E"/>
                </a:solidFill>
                <a:latin typeface="Aptos"/>
              </a:defRPr>
            </a:pPr>
            <a:endParaRPr lang="en-ZA" sz="1600" b="1" dirty="0"/>
          </a:p>
          <a:p>
            <a:pPr>
              <a:defRPr sz="1400">
                <a:solidFill>
                  <a:srgbClr val="1C252E"/>
                </a:solidFill>
                <a:latin typeface="Aptos"/>
              </a:defRPr>
            </a:pPr>
            <a:r>
              <a:rPr sz="1600" b="1" dirty="0"/>
              <a:t>Poor feeding</a:t>
            </a:r>
            <a:br>
              <a:rPr sz="1600" b="1" dirty="0"/>
            </a:br>
            <a:endParaRPr lang="en-ZA" sz="1600" b="1" dirty="0"/>
          </a:p>
          <a:p>
            <a:pPr>
              <a:defRPr sz="1400">
                <a:solidFill>
                  <a:srgbClr val="1C252E"/>
                </a:solidFill>
                <a:latin typeface="Aptos"/>
              </a:defRPr>
            </a:pPr>
            <a:r>
              <a:rPr sz="1600" b="1" dirty="0"/>
              <a:t>Lethargy</a:t>
            </a:r>
            <a:br>
              <a:rPr sz="1600" b="1" dirty="0"/>
            </a:br>
            <a:endParaRPr lang="en-ZA" sz="1600" b="1" dirty="0"/>
          </a:p>
          <a:p>
            <a:pPr>
              <a:defRPr sz="1400">
                <a:solidFill>
                  <a:srgbClr val="1C252E"/>
                </a:solidFill>
                <a:latin typeface="Aptos"/>
              </a:defRPr>
            </a:pPr>
            <a:r>
              <a:rPr sz="1600" b="1" dirty="0"/>
              <a:t>Fever/hypothermia</a:t>
            </a:r>
            <a:br>
              <a:rPr sz="1600" b="1" dirty="0"/>
            </a:br>
            <a:endParaRPr lang="en-ZA" sz="1600" b="1" dirty="0"/>
          </a:p>
          <a:p>
            <a:pPr>
              <a:defRPr sz="1400">
                <a:solidFill>
                  <a:srgbClr val="1C252E"/>
                </a:solidFill>
                <a:latin typeface="Aptos"/>
              </a:defRPr>
            </a:pPr>
            <a:r>
              <a:rPr sz="1600" b="1" dirty="0"/>
              <a:t>Increasing jaundice</a:t>
            </a:r>
            <a:br>
              <a:rPr sz="1600" b="1" dirty="0"/>
            </a:br>
            <a:endParaRPr lang="en-ZA" sz="1600" b="1" dirty="0"/>
          </a:p>
          <a:p>
            <a:pPr>
              <a:defRPr sz="1400">
                <a:solidFill>
                  <a:srgbClr val="1C252E"/>
                </a:solidFill>
                <a:latin typeface="Aptos"/>
              </a:defRPr>
            </a:pPr>
            <a:r>
              <a:rPr sz="1600" b="1" dirty="0"/>
              <a:t>Respiratory distress/cyanosis</a:t>
            </a:r>
            <a:br>
              <a:rPr sz="1600" b="1" dirty="0"/>
            </a:br>
            <a:endParaRPr lang="en-ZA" sz="1600" b="1" dirty="0"/>
          </a:p>
          <a:p>
            <a:pPr>
              <a:defRPr sz="1400">
                <a:solidFill>
                  <a:srgbClr val="1C252E"/>
                </a:solidFill>
                <a:latin typeface="Aptos"/>
              </a:defRPr>
            </a:pPr>
            <a:r>
              <a:rPr sz="1600" b="1" dirty="0"/>
              <a:t>Seizures/abnormal movements</a:t>
            </a:r>
            <a:br>
              <a:rPr sz="1600" b="1" dirty="0"/>
            </a:br>
            <a:endParaRPr lang="en-ZA" sz="1600" b="1" dirty="0"/>
          </a:p>
          <a:p>
            <a:pPr>
              <a:defRPr sz="1400">
                <a:solidFill>
                  <a:srgbClr val="1C252E"/>
                </a:solidFill>
                <a:latin typeface="Aptos"/>
              </a:defRPr>
            </a:pPr>
            <a:r>
              <a:rPr sz="1600" b="1" dirty="0"/>
              <a:t>Dehydration</a:t>
            </a:r>
            <a:br>
              <a:rPr sz="1600" b="1" dirty="0"/>
            </a:br>
            <a:endParaRPr lang="en-ZA" sz="1600" b="1" dirty="0"/>
          </a:p>
          <a:p>
            <a:pPr>
              <a:defRPr sz="1400">
                <a:solidFill>
                  <a:srgbClr val="1C252E"/>
                </a:solidFill>
                <a:latin typeface="Aptos"/>
              </a:defRPr>
            </a:pPr>
            <a:r>
              <a:rPr sz="1600" b="1" dirty="0"/>
              <a:t>Failure to gain weight</a:t>
            </a:r>
            <a:br>
              <a:rPr sz="1600" b="1" dirty="0"/>
            </a:br>
            <a:r>
              <a:rPr sz="1600" b="1" dirty="0"/>
              <a:t>Caregiver concern</a:t>
            </a:r>
          </a:p>
        </p:txBody>
      </p:sp>
      <p:sp>
        <p:nvSpPr>
          <p:cNvPr id="13" name="Rectangle 12"/>
          <p:cNvSpPr/>
          <p:nvPr/>
        </p:nvSpPr>
        <p:spPr>
          <a:xfrm>
            <a:off x="2026920" y="5977128"/>
            <a:ext cx="8138160" cy="10972"/>
          </a:xfrm>
          <a:prstGeom prst="rect">
            <a:avLst/>
          </a:prstGeom>
          <a:solidFill>
            <a:srgbClr val="CDD6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2054353" y="6492241"/>
            <a:ext cx="4514377" cy="207749"/>
          </a:xfrm>
          <a:prstGeom prst="rect">
            <a:avLst/>
          </a:prstGeom>
          <a:noFill/>
        </p:spPr>
        <p:txBody>
          <a:bodyPr wrap="none">
            <a:spAutoFit/>
          </a:bodyPr>
          <a:lstStyle/>
          <a:p>
            <a:pPr>
              <a:defRPr sz="750">
                <a:solidFill>
                  <a:srgbClr val="687787"/>
                </a:solidFill>
                <a:latin typeface="Aptos"/>
              </a:defRPr>
            </a:pPr>
            <a:r>
              <a:rPr sz="750"/>
              <a:t>SA NDoH Integrated Maternal &amp; Perinatal Care Guideline (2024): routine and complicated postnatal care.</a:t>
            </a:r>
          </a:p>
        </p:txBody>
      </p:sp>
      <p:sp>
        <p:nvSpPr>
          <p:cNvPr id="15" name="Slide Number Placeholder 14">
            <a:extLst>
              <a:ext uri="{FF2B5EF4-FFF2-40B4-BE49-F238E27FC236}">
                <a16:creationId xmlns:a16="http://schemas.microsoft.com/office/drawing/2014/main" id="{C1FE889C-0FE7-7EFB-D549-D7D2ACCBBC30}"/>
              </a:ext>
            </a:extLst>
          </p:cNvPr>
          <p:cNvSpPr>
            <a:spLocks noGrp="1"/>
          </p:cNvSpPr>
          <p:nvPr>
            <p:ph type="sldNum" sz="quarter" idx="12"/>
          </p:nvPr>
        </p:nvSpPr>
        <p:spPr/>
        <p:txBody>
          <a:bodyPr/>
          <a:lstStyle/>
          <a:p>
            <a:fld id="{89E3856D-4D0C-534E-BE3E-4294E6C4BA33}" type="slidenum">
              <a:rPr lang="en-US" smtClean="0"/>
              <a:pPr/>
              <a:t>61</a:t>
            </a:fld>
            <a:endParaRPr lang="en-US" dirty="0"/>
          </a:p>
        </p:txBody>
      </p:sp>
      <p:pic>
        <p:nvPicPr>
          <p:cNvPr id="16" name="Picture 15">
            <a:extLst>
              <a:ext uri="{FF2B5EF4-FFF2-40B4-BE49-F238E27FC236}">
                <a16:creationId xmlns:a16="http://schemas.microsoft.com/office/drawing/2014/main" id="{E85B5E69-6C62-9138-10F0-78F69D7B2AB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873740" y="5085080"/>
            <a:ext cx="807720" cy="904240"/>
          </a:xfrm>
          <a:prstGeom prst="rect">
            <a:avLst/>
          </a:prstGeom>
          <a:noFill/>
          <a:ln>
            <a:noFill/>
          </a:ln>
        </p:spPr>
      </p:pic>
      <p:pic>
        <p:nvPicPr>
          <p:cNvPr id="17" name="Picture 16" descr="A stethoscope and a heart&#10;&#10;AI-generated content may be incorrect.">
            <a:extLst>
              <a:ext uri="{FF2B5EF4-FFF2-40B4-BE49-F238E27FC236}">
                <a16:creationId xmlns:a16="http://schemas.microsoft.com/office/drawing/2014/main" id="{48F2AEC7-D788-E1D6-8DA9-2B8D0DEE3057}"/>
              </a:ext>
            </a:extLst>
          </p:cNvPr>
          <p:cNvPicPr>
            <a:picLocks noChangeAspect="1"/>
          </p:cNvPicPr>
          <p:nvPr/>
        </p:nvPicPr>
        <p:blipFill>
          <a:blip r:embed="rId3"/>
          <a:stretch>
            <a:fillRect/>
          </a:stretch>
        </p:blipFill>
        <p:spPr>
          <a:xfrm>
            <a:off x="-76200" y="4944900"/>
            <a:ext cx="1752600" cy="1712162"/>
          </a:xfrm>
          <a:prstGeom prst="rect">
            <a:avLst/>
          </a:prstGeom>
        </p:spPr>
      </p:pic>
      <p:pic>
        <p:nvPicPr>
          <p:cNvPr id="18" name="Picture 17" descr="A baby in a womb&#10;&#10;AI-generated content may be incorrect.">
            <a:extLst>
              <a:ext uri="{FF2B5EF4-FFF2-40B4-BE49-F238E27FC236}">
                <a16:creationId xmlns:a16="http://schemas.microsoft.com/office/drawing/2014/main" id="{D50C9A7F-5DC0-172A-DD3B-90573A78106E}"/>
              </a:ext>
            </a:extLst>
          </p:cNvPr>
          <p:cNvPicPr>
            <a:picLocks noChangeAspect="1"/>
          </p:cNvPicPr>
          <p:nvPr/>
        </p:nvPicPr>
        <p:blipFill>
          <a:blip r:embed="rId4"/>
          <a:stretch>
            <a:fillRect/>
          </a:stretch>
        </p:blipFill>
        <p:spPr>
          <a:xfrm>
            <a:off x="10287000" y="476250"/>
            <a:ext cx="2378836" cy="2378836"/>
          </a:xfrm>
          <a:prstGeom prst="rect">
            <a:avLst/>
          </a:prstGeom>
        </p:spPr>
      </p:pic>
      <p:pic>
        <p:nvPicPr>
          <p:cNvPr id="19" name="Picture 18">
            <a:extLst>
              <a:ext uri="{FF2B5EF4-FFF2-40B4-BE49-F238E27FC236}">
                <a16:creationId xmlns:a16="http://schemas.microsoft.com/office/drawing/2014/main" id="{535586C9-6240-7845-AD31-21A06A25416A}"/>
              </a:ext>
            </a:extLst>
          </p:cNvPr>
          <p:cNvPicPr>
            <a:picLocks noChangeAspect="1"/>
          </p:cNvPicPr>
          <p:nvPr/>
        </p:nvPicPr>
        <p:blipFill>
          <a:blip r:embed="rId5"/>
          <a:stretch>
            <a:fillRect/>
          </a:stretch>
        </p:blipFill>
        <p:spPr>
          <a:xfrm rot="597959">
            <a:off x="-481710" y="185914"/>
            <a:ext cx="2246532" cy="222384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0"/>
            <a:ext cx="9144000" cy="146304"/>
          </a:xfrm>
          <a:prstGeom prst="rect">
            <a:avLst/>
          </a:prstGeom>
          <a:solidFill>
            <a:srgbClr val="12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026920" y="320040"/>
            <a:ext cx="7882128" cy="892552"/>
          </a:xfrm>
          <a:prstGeom prst="rect">
            <a:avLst/>
          </a:prstGeom>
          <a:noFill/>
        </p:spPr>
        <p:txBody>
          <a:bodyPr wrap="square">
            <a:spAutoFit/>
          </a:bodyPr>
          <a:lstStyle/>
          <a:p>
            <a:pPr>
              <a:defRPr sz="2600" b="1">
                <a:solidFill>
                  <a:srgbClr val="122E52"/>
                </a:solidFill>
                <a:latin typeface="Aptos Display"/>
              </a:defRPr>
            </a:pPr>
            <a:r>
              <a:rPr sz="2600" dirty="0"/>
              <a:t>THE HIGH-RISK BABY: FOLLOW THE DEVELOPMENTAL TRAJECTORY</a:t>
            </a:r>
          </a:p>
        </p:txBody>
      </p:sp>
      <p:sp>
        <p:nvSpPr>
          <p:cNvPr id="4" name="Rounded Rectangle 3"/>
          <p:cNvSpPr/>
          <p:nvPr/>
        </p:nvSpPr>
        <p:spPr>
          <a:xfrm>
            <a:off x="2164080" y="1325880"/>
            <a:ext cx="2834640" cy="731520"/>
          </a:xfrm>
          <a:prstGeom prst="roundRect">
            <a:avLst/>
          </a:prstGeom>
          <a:solidFill>
            <a:srgbClr val="12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rPr sz="1500"/>
              <a:t>PRETERM / FGR</a:t>
            </a:r>
          </a:p>
        </p:txBody>
      </p:sp>
      <p:sp>
        <p:nvSpPr>
          <p:cNvPr id="5" name="Chevron 4"/>
          <p:cNvSpPr/>
          <p:nvPr/>
        </p:nvSpPr>
        <p:spPr>
          <a:xfrm>
            <a:off x="5227320" y="1444752"/>
            <a:ext cx="502920" cy="457200"/>
          </a:xfrm>
          <a:prstGeom prst="chevron">
            <a:avLst/>
          </a:prstGeom>
          <a:solidFill>
            <a:srgbClr val="BEC9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13120" y="1489948"/>
            <a:ext cx="3995928" cy="369332"/>
          </a:xfrm>
          <a:prstGeom prst="rect">
            <a:avLst/>
          </a:prstGeom>
          <a:noFill/>
        </p:spPr>
        <p:txBody>
          <a:bodyPr wrap="square">
            <a:spAutoFit/>
          </a:bodyPr>
          <a:lstStyle/>
          <a:p>
            <a:pPr>
              <a:defRPr sz="1700">
                <a:solidFill>
                  <a:srgbClr val="1C252E"/>
                </a:solidFill>
              </a:defRPr>
            </a:pPr>
            <a:r>
              <a:rPr sz="1800" b="1" dirty="0">
                <a:latin typeface="+mn-lt"/>
              </a:rPr>
              <a:t>growth • nutrition • neurodevelopment</a:t>
            </a:r>
          </a:p>
        </p:txBody>
      </p:sp>
      <p:sp>
        <p:nvSpPr>
          <p:cNvPr id="7" name="Rounded Rectangle 6"/>
          <p:cNvSpPr/>
          <p:nvPr/>
        </p:nvSpPr>
        <p:spPr>
          <a:xfrm>
            <a:off x="2164080" y="2331720"/>
            <a:ext cx="2834640" cy="731520"/>
          </a:xfrm>
          <a:prstGeom prst="roundRect">
            <a:avLst/>
          </a:prstGeom>
          <a:solidFill>
            <a:srgbClr val="2259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rPr sz="1500"/>
              <a:t>DIABETIC PREGNANCY</a:t>
            </a:r>
          </a:p>
        </p:txBody>
      </p:sp>
      <p:sp>
        <p:nvSpPr>
          <p:cNvPr id="8" name="Chevron 7"/>
          <p:cNvSpPr/>
          <p:nvPr/>
        </p:nvSpPr>
        <p:spPr>
          <a:xfrm>
            <a:off x="5227320" y="2450592"/>
            <a:ext cx="502920" cy="457200"/>
          </a:xfrm>
          <a:prstGeom prst="chevron">
            <a:avLst/>
          </a:prstGeom>
          <a:solidFill>
            <a:srgbClr val="BEC9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5913120" y="2495788"/>
            <a:ext cx="4450080" cy="369332"/>
          </a:xfrm>
          <a:prstGeom prst="rect">
            <a:avLst/>
          </a:prstGeom>
          <a:noFill/>
        </p:spPr>
        <p:txBody>
          <a:bodyPr wrap="square">
            <a:spAutoFit/>
          </a:bodyPr>
          <a:lstStyle/>
          <a:p>
            <a:pPr>
              <a:defRPr sz="1700">
                <a:solidFill>
                  <a:srgbClr val="1C252E"/>
                </a:solidFill>
              </a:defRPr>
            </a:pPr>
            <a:r>
              <a:rPr sz="1800" b="1" dirty="0">
                <a:latin typeface="+mn-lt"/>
                <a:ea typeface="Calibri Light" panose="020F0302020204030204" pitchFamily="34" charset="0"/>
                <a:cs typeface="Calibri Light" panose="020F0302020204030204" pitchFamily="34" charset="0"/>
              </a:rPr>
              <a:t>growth • adiposity • metabolic trajectory</a:t>
            </a:r>
          </a:p>
        </p:txBody>
      </p:sp>
      <p:sp>
        <p:nvSpPr>
          <p:cNvPr id="10" name="Rounded Rectangle 9"/>
          <p:cNvSpPr/>
          <p:nvPr/>
        </p:nvSpPr>
        <p:spPr>
          <a:xfrm>
            <a:off x="2164080" y="3337560"/>
            <a:ext cx="2834640" cy="731520"/>
          </a:xfrm>
          <a:prstGeom prst="roundRect">
            <a:avLst/>
          </a:prstGeom>
          <a:solidFill>
            <a:srgbClr val="12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rPr sz="1500"/>
              <a:t>PET / PLACENTAL DISEASE</a:t>
            </a:r>
          </a:p>
        </p:txBody>
      </p:sp>
      <p:sp>
        <p:nvSpPr>
          <p:cNvPr id="11" name="Chevron 10"/>
          <p:cNvSpPr/>
          <p:nvPr/>
        </p:nvSpPr>
        <p:spPr>
          <a:xfrm>
            <a:off x="5227320" y="3456432"/>
            <a:ext cx="502920" cy="457200"/>
          </a:xfrm>
          <a:prstGeom prst="chevron">
            <a:avLst/>
          </a:prstGeom>
          <a:solidFill>
            <a:srgbClr val="BEC9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913120" y="3501628"/>
            <a:ext cx="4602480" cy="369332"/>
          </a:xfrm>
          <a:prstGeom prst="rect">
            <a:avLst/>
          </a:prstGeom>
          <a:noFill/>
        </p:spPr>
        <p:txBody>
          <a:bodyPr wrap="square">
            <a:spAutoFit/>
          </a:bodyPr>
          <a:lstStyle/>
          <a:p>
            <a:pPr>
              <a:defRPr sz="1700">
                <a:solidFill>
                  <a:srgbClr val="1C252E"/>
                </a:solidFill>
              </a:defRPr>
            </a:pPr>
            <a:r>
              <a:rPr sz="1800" b="1" dirty="0">
                <a:latin typeface="+mn-lt"/>
                <a:ea typeface="Calibri" panose="020F0502020204030204" pitchFamily="34" charset="0"/>
                <a:cs typeface="Calibri" panose="020F0502020204030204" pitchFamily="34" charset="0"/>
              </a:rPr>
              <a:t>growth • prematurity sequelae • later BP risk</a:t>
            </a:r>
          </a:p>
        </p:txBody>
      </p:sp>
      <p:sp>
        <p:nvSpPr>
          <p:cNvPr id="13" name="Rounded Rectangle 12"/>
          <p:cNvSpPr/>
          <p:nvPr/>
        </p:nvSpPr>
        <p:spPr>
          <a:xfrm>
            <a:off x="2164080" y="4343400"/>
            <a:ext cx="2834640" cy="731520"/>
          </a:xfrm>
          <a:prstGeom prst="roundRect">
            <a:avLst/>
          </a:prstGeom>
          <a:solidFill>
            <a:srgbClr val="2259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rPr sz="1500"/>
              <a:t>NICU / NEONATAL INSULT</a:t>
            </a:r>
          </a:p>
        </p:txBody>
      </p:sp>
      <p:sp>
        <p:nvSpPr>
          <p:cNvPr id="14" name="Chevron 13"/>
          <p:cNvSpPr/>
          <p:nvPr/>
        </p:nvSpPr>
        <p:spPr>
          <a:xfrm>
            <a:off x="5227320" y="4462272"/>
            <a:ext cx="502920" cy="457200"/>
          </a:xfrm>
          <a:prstGeom prst="chevron">
            <a:avLst/>
          </a:prstGeom>
          <a:solidFill>
            <a:srgbClr val="BEC9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913120" y="4507468"/>
            <a:ext cx="4602480" cy="369332"/>
          </a:xfrm>
          <a:prstGeom prst="rect">
            <a:avLst/>
          </a:prstGeom>
          <a:noFill/>
        </p:spPr>
        <p:txBody>
          <a:bodyPr wrap="square">
            <a:spAutoFit/>
          </a:bodyPr>
          <a:lstStyle/>
          <a:p>
            <a:pPr>
              <a:defRPr sz="1700">
                <a:solidFill>
                  <a:srgbClr val="1C252E"/>
                </a:solidFill>
              </a:defRPr>
            </a:pPr>
            <a:r>
              <a:rPr sz="1800" b="1" dirty="0">
                <a:latin typeface="+mn-lt"/>
                <a:ea typeface="Calibri" panose="020F0502020204030204" pitchFamily="34" charset="0"/>
                <a:cs typeface="Calibri" panose="020F0502020204030204" pitchFamily="34" charset="0"/>
              </a:rPr>
              <a:t>hearing • vision • motor • cognition • feeding</a:t>
            </a:r>
          </a:p>
        </p:txBody>
      </p:sp>
      <p:sp>
        <p:nvSpPr>
          <p:cNvPr id="16" name="TextBox 15"/>
          <p:cNvSpPr txBox="1"/>
          <p:nvPr/>
        </p:nvSpPr>
        <p:spPr>
          <a:xfrm>
            <a:off x="1940306" y="5413248"/>
            <a:ext cx="8422894" cy="923330"/>
          </a:xfrm>
          <a:prstGeom prst="rect">
            <a:avLst/>
          </a:prstGeom>
          <a:noFill/>
        </p:spPr>
        <p:txBody>
          <a:bodyPr wrap="square">
            <a:spAutoFit/>
          </a:bodyPr>
          <a:lstStyle/>
          <a:p>
            <a:pPr>
              <a:spcAft>
                <a:spcPts val="700"/>
              </a:spcAft>
              <a:defRPr sz="1600">
                <a:solidFill>
                  <a:srgbClr val="1C252E"/>
                </a:solidFill>
                <a:latin typeface="Aptos"/>
              </a:defRPr>
            </a:pPr>
            <a:r>
              <a:rPr sz="1800" b="1" dirty="0">
                <a:solidFill>
                  <a:srgbClr val="FF0000"/>
                </a:solidFill>
              </a:rPr>
              <a:t>The aim is not to label the child as ‘diseased’ — it is to </a:t>
            </a:r>
            <a:r>
              <a:rPr sz="1800" b="1" dirty="0" err="1">
                <a:solidFill>
                  <a:srgbClr val="FF0000"/>
                </a:solidFill>
              </a:rPr>
              <a:t>recognise</a:t>
            </a:r>
            <a:r>
              <a:rPr sz="1800" b="1" dirty="0">
                <a:solidFill>
                  <a:srgbClr val="FF0000"/>
                </a:solidFill>
              </a:rPr>
              <a:t> a higher-risk trajectory early enough to modify nutrition, activity, growth and </a:t>
            </a:r>
            <a:r>
              <a:rPr lang="en-ZA" sz="1800" b="1" dirty="0">
                <a:solidFill>
                  <a:srgbClr val="FF0000"/>
                </a:solidFill>
              </a:rPr>
              <a:t>plan &amp; give </a:t>
            </a:r>
            <a:r>
              <a:rPr sz="1800" b="1" dirty="0">
                <a:solidFill>
                  <a:srgbClr val="FF0000"/>
                </a:solidFill>
              </a:rPr>
              <a:t>developmental support.</a:t>
            </a:r>
          </a:p>
        </p:txBody>
      </p:sp>
      <p:sp>
        <p:nvSpPr>
          <p:cNvPr id="17" name="Rectangle 16"/>
          <p:cNvSpPr/>
          <p:nvPr/>
        </p:nvSpPr>
        <p:spPr>
          <a:xfrm>
            <a:off x="2026920" y="6437376"/>
            <a:ext cx="8138160" cy="10972"/>
          </a:xfrm>
          <a:prstGeom prst="rect">
            <a:avLst/>
          </a:prstGeom>
          <a:solidFill>
            <a:srgbClr val="CDD6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2054352" y="6492241"/>
            <a:ext cx="6532558" cy="207749"/>
          </a:xfrm>
          <a:prstGeom prst="rect">
            <a:avLst/>
          </a:prstGeom>
          <a:noFill/>
        </p:spPr>
        <p:txBody>
          <a:bodyPr wrap="none">
            <a:spAutoFit/>
          </a:bodyPr>
          <a:lstStyle/>
          <a:p>
            <a:pPr>
              <a:defRPr sz="750">
                <a:solidFill>
                  <a:srgbClr val="687787"/>
                </a:solidFill>
                <a:latin typeface="Aptos"/>
              </a:defRPr>
            </a:pPr>
            <a:r>
              <a:rPr sz="750"/>
              <a:t>Developmental Origins of Health and Disease: obstetric and neonatal phenotypes can signal later cardiometabolic and neurodevelopmental vulnerability.</a:t>
            </a:r>
          </a:p>
        </p:txBody>
      </p:sp>
      <p:sp>
        <p:nvSpPr>
          <p:cNvPr id="19" name="Slide Number Placeholder 18">
            <a:extLst>
              <a:ext uri="{FF2B5EF4-FFF2-40B4-BE49-F238E27FC236}">
                <a16:creationId xmlns:a16="http://schemas.microsoft.com/office/drawing/2014/main" id="{53E29FB5-BD86-AF2F-BC84-D0E17BD7F490}"/>
              </a:ext>
            </a:extLst>
          </p:cNvPr>
          <p:cNvSpPr>
            <a:spLocks noGrp="1"/>
          </p:cNvSpPr>
          <p:nvPr>
            <p:ph type="sldNum" sz="quarter" idx="12"/>
          </p:nvPr>
        </p:nvSpPr>
        <p:spPr/>
        <p:txBody>
          <a:bodyPr/>
          <a:lstStyle/>
          <a:p>
            <a:fld id="{89E3856D-4D0C-534E-BE3E-4294E6C4BA33}" type="slidenum">
              <a:rPr lang="en-US" smtClean="0"/>
              <a:pPr/>
              <a:t>62</a:t>
            </a:fld>
            <a:endParaRPr lang="en-US" dirty="0"/>
          </a:p>
        </p:txBody>
      </p:sp>
      <p:pic>
        <p:nvPicPr>
          <p:cNvPr id="20" name="Picture 19">
            <a:extLst>
              <a:ext uri="{FF2B5EF4-FFF2-40B4-BE49-F238E27FC236}">
                <a16:creationId xmlns:a16="http://schemas.microsoft.com/office/drawing/2014/main" id="{4C6F2C52-98B5-9EF5-EA8D-4543227A8AB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873740" y="5085080"/>
            <a:ext cx="807720" cy="904240"/>
          </a:xfrm>
          <a:prstGeom prst="rect">
            <a:avLst/>
          </a:prstGeom>
          <a:noFill/>
          <a:ln>
            <a:noFill/>
          </a:ln>
        </p:spPr>
      </p:pic>
      <p:pic>
        <p:nvPicPr>
          <p:cNvPr id="21" name="Picture 20" descr="A stethoscope and a heart&#10;&#10;AI-generated content may be incorrect.">
            <a:extLst>
              <a:ext uri="{FF2B5EF4-FFF2-40B4-BE49-F238E27FC236}">
                <a16:creationId xmlns:a16="http://schemas.microsoft.com/office/drawing/2014/main" id="{12315A93-765A-B4E7-101B-1C2CC0AFF07C}"/>
              </a:ext>
            </a:extLst>
          </p:cNvPr>
          <p:cNvPicPr>
            <a:picLocks noChangeAspect="1"/>
          </p:cNvPicPr>
          <p:nvPr/>
        </p:nvPicPr>
        <p:blipFill>
          <a:blip r:embed="rId3"/>
          <a:stretch>
            <a:fillRect/>
          </a:stretch>
        </p:blipFill>
        <p:spPr>
          <a:xfrm>
            <a:off x="-76200" y="4944900"/>
            <a:ext cx="1752600" cy="1712162"/>
          </a:xfrm>
          <a:prstGeom prst="rect">
            <a:avLst/>
          </a:prstGeom>
        </p:spPr>
      </p:pic>
      <p:pic>
        <p:nvPicPr>
          <p:cNvPr id="22" name="Picture 21" descr="A baby in a womb&#10;&#10;AI-generated content may be incorrect.">
            <a:extLst>
              <a:ext uri="{FF2B5EF4-FFF2-40B4-BE49-F238E27FC236}">
                <a16:creationId xmlns:a16="http://schemas.microsoft.com/office/drawing/2014/main" id="{56EB0479-0541-4412-14DE-8E8E96A11A7B}"/>
              </a:ext>
            </a:extLst>
          </p:cNvPr>
          <p:cNvPicPr>
            <a:picLocks noChangeAspect="1"/>
          </p:cNvPicPr>
          <p:nvPr/>
        </p:nvPicPr>
        <p:blipFill>
          <a:blip r:embed="rId4"/>
          <a:stretch>
            <a:fillRect/>
          </a:stretch>
        </p:blipFill>
        <p:spPr>
          <a:xfrm>
            <a:off x="10287000" y="476250"/>
            <a:ext cx="2378836" cy="2378836"/>
          </a:xfrm>
          <a:prstGeom prst="rect">
            <a:avLst/>
          </a:prstGeom>
        </p:spPr>
      </p:pic>
      <p:pic>
        <p:nvPicPr>
          <p:cNvPr id="23" name="Picture 22">
            <a:extLst>
              <a:ext uri="{FF2B5EF4-FFF2-40B4-BE49-F238E27FC236}">
                <a16:creationId xmlns:a16="http://schemas.microsoft.com/office/drawing/2014/main" id="{74CCA26A-DCD1-7F70-B4BC-35C667B4D35D}"/>
              </a:ext>
            </a:extLst>
          </p:cNvPr>
          <p:cNvPicPr>
            <a:picLocks noChangeAspect="1"/>
          </p:cNvPicPr>
          <p:nvPr/>
        </p:nvPicPr>
        <p:blipFill>
          <a:blip r:embed="rId5"/>
          <a:stretch>
            <a:fillRect/>
          </a:stretch>
        </p:blipFill>
        <p:spPr>
          <a:xfrm rot="597959">
            <a:off x="-481710" y="185914"/>
            <a:ext cx="2246532" cy="22238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2000"/>
                                        <p:tgtEl>
                                          <p:spTgt spid="16">
                                            <p:txEl>
                                              <p:pRg st="0" end="0"/>
                                            </p:txEl>
                                          </p:spTgt>
                                        </p:tgtEl>
                                      </p:cBhvr>
                                    </p:animEffect>
                                    <p:anim calcmode="lin" valueType="num">
                                      <p:cBhvr>
                                        <p:cTn id="8" dur="2000" fill="hold"/>
                                        <p:tgtEl>
                                          <p:spTgt spid="16">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16">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1524000" y="0"/>
            <a:ext cx="9144000" cy="146304"/>
          </a:xfrm>
          <a:prstGeom prst="rect">
            <a:avLst/>
          </a:prstGeom>
          <a:solidFill>
            <a:srgbClr val="12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026921" y="320041"/>
            <a:ext cx="8205067" cy="492443"/>
          </a:xfrm>
          <a:prstGeom prst="rect">
            <a:avLst/>
          </a:prstGeom>
          <a:noFill/>
        </p:spPr>
        <p:txBody>
          <a:bodyPr wrap="none">
            <a:spAutoFit/>
          </a:bodyPr>
          <a:lstStyle/>
          <a:p>
            <a:pPr>
              <a:defRPr sz="2600" b="1">
                <a:solidFill>
                  <a:srgbClr val="122E52"/>
                </a:solidFill>
                <a:latin typeface="Aptos Display"/>
              </a:defRPr>
            </a:pPr>
            <a:r>
              <a:rPr sz="2600"/>
              <a:t>DON'T MISS THE MOTHER WHILE EXAMINING THE BABY</a:t>
            </a:r>
          </a:p>
        </p:txBody>
      </p:sp>
      <p:sp>
        <p:nvSpPr>
          <p:cNvPr id="4" name="Rounded Rectangle 3"/>
          <p:cNvSpPr/>
          <p:nvPr/>
        </p:nvSpPr>
        <p:spPr>
          <a:xfrm>
            <a:off x="2026920" y="1325880"/>
            <a:ext cx="4069080" cy="1143000"/>
          </a:xfrm>
          <a:prstGeom prst="roundRect">
            <a:avLst/>
          </a:prstGeom>
          <a:solidFill>
            <a:srgbClr val="F2F7FB"/>
          </a:solidFill>
          <a:ln>
            <a:solidFill>
              <a:srgbClr val="D7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2191513" y="1435608"/>
            <a:ext cx="1474763" cy="338554"/>
          </a:xfrm>
          <a:prstGeom prst="rect">
            <a:avLst/>
          </a:prstGeom>
          <a:noFill/>
        </p:spPr>
        <p:txBody>
          <a:bodyPr wrap="none">
            <a:spAutoFit/>
          </a:bodyPr>
          <a:lstStyle/>
          <a:p>
            <a:pPr>
              <a:defRPr sz="1600" b="1">
                <a:solidFill>
                  <a:srgbClr val="22598C"/>
                </a:solidFill>
                <a:latin typeface="Aptos"/>
              </a:defRPr>
            </a:pPr>
            <a:r>
              <a:rPr sz="1600"/>
              <a:t>Mental health</a:t>
            </a:r>
          </a:p>
        </p:txBody>
      </p:sp>
      <p:sp>
        <p:nvSpPr>
          <p:cNvPr id="6" name="TextBox 5"/>
          <p:cNvSpPr txBox="1"/>
          <p:nvPr/>
        </p:nvSpPr>
        <p:spPr>
          <a:xfrm>
            <a:off x="2191512" y="1676400"/>
            <a:ext cx="3752088" cy="738664"/>
          </a:xfrm>
          <a:prstGeom prst="rect">
            <a:avLst/>
          </a:prstGeom>
          <a:noFill/>
        </p:spPr>
        <p:txBody>
          <a:bodyPr wrap="square">
            <a:spAutoFit/>
          </a:bodyPr>
          <a:lstStyle/>
          <a:p>
            <a:pPr>
              <a:defRPr sz="1250">
                <a:solidFill>
                  <a:srgbClr val="1C252E"/>
                </a:solidFill>
                <a:latin typeface="Aptos"/>
              </a:defRPr>
            </a:pPr>
            <a:r>
              <a:rPr sz="1400" b="1" dirty="0"/>
              <a:t>Screen for postnatal depression/anxiety; ask directly about self-harm, psychosis, bonding and support</a:t>
            </a:r>
            <a:r>
              <a:rPr sz="1250" dirty="0"/>
              <a:t>.</a:t>
            </a:r>
          </a:p>
        </p:txBody>
      </p:sp>
      <p:sp>
        <p:nvSpPr>
          <p:cNvPr id="7" name="Rounded Rectangle 6"/>
          <p:cNvSpPr/>
          <p:nvPr/>
        </p:nvSpPr>
        <p:spPr>
          <a:xfrm>
            <a:off x="6260592" y="1325880"/>
            <a:ext cx="4255008" cy="1143000"/>
          </a:xfrm>
          <a:prstGeom prst="roundRect">
            <a:avLst/>
          </a:prstGeom>
          <a:solidFill>
            <a:srgbClr val="F2F7FB"/>
          </a:solidFill>
          <a:ln>
            <a:solidFill>
              <a:srgbClr val="D7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324600" y="1435608"/>
            <a:ext cx="3124200" cy="338554"/>
          </a:xfrm>
          <a:prstGeom prst="rect">
            <a:avLst/>
          </a:prstGeom>
          <a:noFill/>
        </p:spPr>
        <p:txBody>
          <a:bodyPr wrap="square">
            <a:spAutoFit/>
          </a:bodyPr>
          <a:lstStyle/>
          <a:p>
            <a:pPr>
              <a:defRPr sz="1600" b="1">
                <a:solidFill>
                  <a:srgbClr val="248484"/>
                </a:solidFill>
                <a:latin typeface="Aptos"/>
              </a:defRPr>
            </a:pPr>
            <a:r>
              <a:rPr sz="1600" dirty="0"/>
              <a:t>Breastfeeding &amp; nutrition</a:t>
            </a:r>
          </a:p>
        </p:txBody>
      </p:sp>
      <p:sp>
        <p:nvSpPr>
          <p:cNvPr id="9" name="TextBox 8"/>
          <p:cNvSpPr txBox="1"/>
          <p:nvPr/>
        </p:nvSpPr>
        <p:spPr>
          <a:xfrm>
            <a:off x="6248400" y="1801368"/>
            <a:ext cx="4255008" cy="523220"/>
          </a:xfrm>
          <a:prstGeom prst="rect">
            <a:avLst/>
          </a:prstGeom>
          <a:noFill/>
        </p:spPr>
        <p:txBody>
          <a:bodyPr wrap="square">
            <a:spAutoFit/>
          </a:bodyPr>
          <a:lstStyle/>
          <a:p>
            <a:pPr>
              <a:defRPr sz="1250">
                <a:solidFill>
                  <a:srgbClr val="1C252E"/>
                </a:solidFill>
                <a:latin typeface="Aptos"/>
              </a:defRPr>
            </a:pPr>
            <a:r>
              <a:rPr sz="1400" b="1" dirty="0"/>
              <a:t>Lactation support; </a:t>
            </a:r>
            <a:r>
              <a:rPr sz="1400" b="1" dirty="0" err="1"/>
              <a:t>anaemia</a:t>
            </a:r>
            <a:r>
              <a:rPr sz="1400" b="1" dirty="0"/>
              <a:t>/nutritional recovery; medication compatibility.</a:t>
            </a:r>
          </a:p>
        </p:txBody>
      </p:sp>
      <p:sp>
        <p:nvSpPr>
          <p:cNvPr id="10" name="Rounded Rectangle 9"/>
          <p:cNvSpPr/>
          <p:nvPr/>
        </p:nvSpPr>
        <p:spPr>
          <a:xfrm>
            <a:off x="2026920" y="2743200"/>
            <a:ext cx="4069080" cy="1143000"/>
          </a:xfrm>
          <a:prstGeom prst="roundRect">
            <a:avLst/>
          </a:prstGeom>
          <a:solidFill>
            <a:srgbClr val="F2F7FB"/>
          </a:solidFill>
          <a:ln>
            <a:solidFill>
              <a:srgbClr val="D7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191512" y="2852928"/>
            <a:ext cx="1531510" cy="338554"/>
          </a:xfrm>
          <a:prstGeom prst="rect">
            <a:avLst/>
          </a:prstGeom>
          <a:noFill/>
        </p:spPr>
        <p:txBody>
          <a:bodyPr wrap="none">
            <a:spAutoFit/>
          </a:bodyPr>
          <a:lstStyle/>
          <a:p>
            <a:pPr>
              <a:defRPr sz="1600" b="1">
                <a:solidFill>
                  <a:srgbClr val="22598C"/>
                </a:solidFill>
                <a:latin typeface="Aptos"/>
              </a:defRPr>
            </a:pPr>
            <a:r>
              <a:rPr sz="1600"/>
              <a:t>Contraception</a:t>
            </a:r>
          </a:p>
        </p:txBody>
      </p:sp>
      <p:sp>
        <p:nvSpPr>
          <p:cNvPr id="12" name="TextBox 11"/>
          <p:cNvSpPr txBox="1"/>
          <p:nvPr/>
        </p:nvSpPr>
        <p:spPr>
          <a:xfrm>
            <a:off x="2191512" y="3124200"/>
            <a:ext cx="3752088" cy="738664"/>
          </a:xfrm>
          <a:prstGeom prst="rect">
            <a:avLst/>
          </a:prstGeom>
          <a:noFill/>
        </p:spPr>
        <p:txBody>
          <a:bodyPr wrap="square">
            <a:spAutoFit/>
          </a:bodyPr>
          <a:lstStyle/>
          <a:p>
            <a:pPr>
              <a:defRPr sz="1250">
                <a:solidFill>
                  <a:srgbClr val="1C252E"/>
                </a:solidFill>
                <a:latin typeface="Aptos"/>
              </a:defRPr>
            </a:pPr>
            <a:r>
              <a:rPr sz="1400" b="1" dirty="0"/>
              <a:t>Offer an effective plan before fertility returns; align with future pregnancy intentions.</a:t>
            </a:r>
          </a:p>
        </p:txBody>
      </p:sp>
      <p:sp>
        <p:nvSpPr>
          <p:cNvPr id="13" name="Rounded Rectangle 12"/>
          <p:cNvSpPr/>
          <p:nvPr/>
        </p:nvSpPr>
        <p:spPr>
          <a:xfrm>
            <a:off x="6324600" y="2743200"/>
            <a:ext cx="4191000" cy="1143000"/>
          </a:xfrm>
          <a:prstGeom prst="roundRect">
            <a:avLst/>
          </a:prstGeom>
          <a:solidFill>
            <a:srgbClr val="F2F7FB"/>
          </a:solidFill>
          <a:ln>
            <a:solidFill>
              <a:srgbClr val="D7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12992" y="2852928"/>
            <a:ext cx="3752088" cy="338554"/>
          </a:xfrm>
          <a:prstGeom prst="rect">
            <a:avLst/>
          </a:prstGeom>
          <a:noFill/>
        </p:spPr>
        <p:txBody>
          <a:bodyPr wrap="square">
            <a:spAutoFit/>
          </a:bodyPr>
          <a:lstStyle/>
          <a:p>
            <a:pPr>
              <a:defRPr sz="1600" b="1">
                <a:solidFill>
                  <a:srgbClr val="248484"/>
                </a:solidFill>
                <a:latin typeface="Aptos"/>
              </a:defRPr>
            </a:pPr>
            <a:r>
              <a:rPr sz="1600" dirty="0"/>
              <a:t>Pelvic &amp; sexual health</a:t>
            </a:r>
          </a:p>
        </p:txBody>
      </p:sp>
      <p:sp>
        <p:nvSpPr>
          <p:cNvPr id="15" name="TextBox 14"/>
          <p:cNvSpPr txBox="1"/>
          <p:nvPr/>
        </p:nvSpPr>
        <p:spPr>
          <a:xfrm>
            <a:off x="6324600" y="3218688"/>
            <a:ext cx="4069080" cy="523220"/>
          </a:xfrm>
          <a:prstGeom prst="rect">
            <a:avLst/>
          </a:prstGeom>
          <a:noFill/>
        </p:spPr>
        <p:txBody>
          <a:bodyPr wrap="square">
            <a:spAutoFit/>
          </a:bodyPr>
          <a:lstStyle/>
          <a:p>
            <a:pPr>
              <a:defRPr sz="1250">
                <a:solidFill>
                  <a:srgbClr val="1C252E"/>
                </a:solidFill>
                <a:latin typeface="Aptos"/>
              </a:defRPr>
            </a:pPr>
            <a:r>
              <a:rPr sz="1400" b="1" dirty="0"/>
              <a:t>Perineal/C-section recovery, pain, dyspareunia, incontinence and pelvic-floor dysfunction.</a:t>
            </a:r>
          </a:p>
        </p:txBody>
      </p:sp>
      <p:sp>
        <p:nvSpPr>
          <p:cNvPr id="16" name="Rounded Rectangle 15"/>
          <p:cNvSpPr/>
          <p:nvPr/>
        </p:nvSpPr>
        <p:spPr>
          <a:xfrm>
            <a:off x="2026920" y="4160520"/>
            <a:ext cx="4221480" cy="1261872"/>
          </a:xfrm>
          <a:prstGeom prst="roundRect">
            <a:avLst/>
          </a:prstGeom>
          <a:solidFill>
            <a:srgbClr val="F2F7FB"/>
          </a:solidFill>
          <a:ln>
            <a:solidFill>
              <a:srgbClr val="D7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2191512" y="4270248"/>
            <a:ext cx="1692386" cy="338554"/>
          </a:xfrm>
          <a:prstGeom prst="rect">
            <a:avLst/>
          </a:prstGeom>
          <a:noFill/>
        </p:spPr>
        <p:txBody>
          <a:bodyPr wrap="none">
            <a:spAutoFit/>
          </a:bodyPr>
          <a:lstStyle/>
          <a:p>
            <a:pPr>
              <a:defRPr sz="1600" b="1">
                <a:solidFill>
                  <a:srgbClr val="22598C"/>
                </a:solidFill>
                <a:latin typeface="Aptos"/>
              </a:defRPr>
            </a:pPr>
            <a:r>
              <a:rPr sz="1600"/>
              <a:t>Chronic disease</a:t>
            </a:r>
          </a:p>
        </p:txBody>
      </p:sp>
      <p:sp>
        <p:nvSpPr>
          <p:cNvPr id="18" name="TextBox 17"/>
          <p:cNvSpPr txBox="1"/>
          <p:nvPr/>
        </p:nvSpPr>
        <p:spPr>
          <a:xfrm>
            <a:off x="2191512" y="4636008"/>
            <a:ext cx="3904488" cy="738664"/>
          </a:xfrm>
          <a:prstGeom prst="rect">
            <a:avLst/>
          </a:prstGeom>
          <a:noFill/>
        </p:spPr>
        <p:txBody>
          <a:bodyPr wrap="square">
            <a:spAutoFit/>
          </a:bodyPr>
          <a:lstStyle/>
          <a:p>
            <a:pPr>
              <a:defRPr sz="1250">
                <a:solidFill>
                  <a:srgbClr val="1C252E"/>
                </a:solidFill>
                <a:latin typeface="Aptos"/>
              </a:defRPr>
            </a:pPr>
            <a:r>
              <a:rPr sz="1400" b="1" dirty="0"/>
              <a:t>Restart/adjust long-term therapy; BP, diabetes, thyroid, epilepsy, renal disease, asthma.</a:t>
            </a:r>
          </a:p>
        </p:txBody>
      </p:sp>
      <p:sp>
        <p:nvSpPr>
          <p:cNvPr id="19" name="Rounded Rectangle 18"/>
          <p:cNvSpPr/>
          <p:nvPr/>
        </p:nvSpPr>
        <p:spPr>
          <a:xfrm>
            <a:off x="6443831" y="4149548"/>
            <a:ext cx="4102608" cy="1272844"/>
          </a:xfrm>
          <a:prstGeom prst="roundRect">
            <a:avLst/>
          </a:prstGeom>
          <a:solidFill>
            <a:srgbClr val="F2F7FB"/>
          </a:solidFill>
          <a:ln>
            <a:solidFill>
              <a:srgbClr val="D7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77000" y="4270248"/>
            <a:ext cx="3916680" cy="338554"/>
          </a:xfrm>
          <a:prstGeom prst="rect">
            <a:avLst/>
          </a:prstGeom>
          <a:noFill/>
        </p:spPr>
        <p:txBody>
          <a:bodyPr wrap="square">
            <a:spAutoFit/>
          </a:bodyPr>
          <a:lstStyle/>
          <a:p>
            <a:pPr>
              <a:defRPr sz="1600" b="1">
                <a:solidFill>
                  <a:srgbClr val="248484"/>
                </a:solidFill>
                <a:latin typeface="Aptos"/>
              </a:defRPr>
            </a:pPr>
            <a:r>
              <a:rPr sz="1600"/>
              <a:t>Social safety</a:t>
            </a:r>
          </a:p>
        </p:txBody>
      </p:sp>
      <p:sp>
        <p:nvSpPr>
          <p:cNvPr id="21" name="TextBox 20"/>
          <p:cNvSpPr txBox="1"/>
          <p:nvPr/>
        </p:nvSpPr>
        <p:spPr>
          <a:xfrm>
            <a:off x="6553200" y="4636008"/>
            <a:ext cx="3584448" cy="738664"/>
          </a:xfrm>
          <a:prstGeom prst="rect">
            <a:avLst/>
          </a:prstGeom>
          <a:noFill/>
        </p:spPr>
        <p:txBody>
          <a:bodyPr wrap="square">
            <a:spAutoFit/>
          </a:bodyPr>
          <a:lstStyle/>
          <a:p>
            <a:pPr>
              <a:defRPr sz="1250">
                <a:solidFill>
                  <a:srgbClr val="1C252E"/>
                </a:solidFill>
                <a:latin typeface="Aptos"/>
              </a:defRPr>
            </a:pPr>
            <a:r>
              <a:rPr sz="1400" b="1" dirty="0"/>
              <a:t>GBV, substance use, housing/food insecurity, partner/family support and ability to rest.</a:t>
            </a:r>
          </a:p>
        </p:txBody>
      </p:sp>
      <p:sp>
        <p:nvSpPr>
          <p:cNvPr id="22" name="Rectangle 21"/>
          <p:cNvSpPr/>
          <p:nvPr/>
        </p:nvSpPr>
        <p:spPr>
          <a:xfrm>
            <a:off x="2026920" y="6437376"/>
            <a:ext cx="8138160" cy="10972"/>
          </a:xfrm>
          <a:prstGeom prst="rect">
            <a:avLst/>
          </a:prstGeom>
          <a:solidFill>
            <a:srgbClr val="CDD6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2054352" y="6492241"/>
            <a:ext cx="4786888" cy="207749"/>
          </a:xfrm>
          <a:prstGeom prst="rect">
            <a:avLst/>
          </a:prstGeom>
          <a:noFill/>
        </p:spPr>
        <p:txBody>
          <a:bodyPr wrap="none">
            <a:spAutoFit/>
          </a:bodyPr>
          <a:lstStyle/>
          <a:p>
            <a:pPr>
              <a:defRPr sz="750">
                <a:solidFill>
                  <a:srgbClr val="687787"/>
                </a:solidFill>
                <a:latin typeface="Aptos"/>
              </a:defRPr>
            </a:pPr>
            <a:r>
              <a:rPr sz="750"/>
              <a:t>SA NDoH postnatal guidance includes infant feeding, nutrition, contraception, HIV and postnatal mental health.</a:t>
            </a:r>
          </a:p>
        </p:txBody>
      </p:sp>
      <p:sp>
        <p:nvSpPr>
          <p:cNvPr id="24" name="Slide Number Placeholder 23">
            <a:extLst>
              <a:ext uri="{FF2B5EF4-FFF2-40B4-BE49-F238E27FC236}">
                <a16:creationId xmlns:a16="http://schemas.microsoft.com/office/drawing/2014/main" id="{0C48CA60-427F-2062-F8F4-E8248DEB312C}"/>
              </a:ext>
            </a:extLst>
          </p:cNvPr>
          <p:cNvSpPr>
            <a:spLocks noGrp="1"/>
          </p:cNvSpPr>
          <p:nvPr>
            <p:ph type="sldNum" sz="quarter" idx="12"/>
          </p:nvPr>
        </p:nvSpPr>
        <p:spPr/>
        <p:txBody>
          <a:bodyPr/>
          <a:lstStyle/>
          <a:p>
            <a:fld id="{89E3856D-4D0C-534E-BE3E-4294E6C4BA33}" type="slidenum">
              <a:rPr lang="en-US" smtClean="0"/>
              <a:pPr/>
              <a:t>63</a:t>
            </a:fld>
            <a:endParaRPr lang="en-US" dirty="0"/>
          </a:p>
        </p:txBody>
      </p:sp>
      <p:pic>
        <p:nvPicPr>
          <p:cNvPr id="25" name="Picture 24">
            <a:extLst>
              <a:ext uri="{FF2B5EF4-FFF2-40B4-BE49-F238E27FC236}">
                <a16:creationId xmlns:a16="http://schemas.microsoft.com/office/drawing/2014/main" id="{AD8D0165-C018-3944-2F9A-26791E5536A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873740" y="5085080"/>
            <a:ext cx="807720" cy="904240"/>
          </a:xfrm>
          <a:prstGeom prst="rect">
            <a:avLst/>
          </a:prstGeom>
          <a:noFill/>
          <a:ln>
            <a:noFill/>
          </a:ln>
        </p:spPr>
      </p:pic>
      <p:pic>
        <p:nvPicPr>
          <p:cNvPr id="26" name="Picture 25" descr="A stethoscope and a heart&#10;&#10;AI-generated content may be incorrect.">
            <a:extLst>
              <a:ext uri="{FF2B5EF4-FFF2-40B4-BE49-F238E27FC236}">
                <a16:creationId xmlns:a16="http://schemas.microsoft.com/office/drawing/2014/main" id="{F1C86CB7-DF04-0005-F921-13436515C349}"/>
              </a:ext>
            </a:extLst>
          </p:cNvPr>
          <p:cNvPicPr>
            <a:picLocks noChangeAspect="1"/>
          </p:cNvPicPr>
          <p:nvPr/>
        </p:nvPicPr>
        <p:blipFill>
          <a:blip r:embed="rId3"/>
          <a:stretch>
            <a:fillRect/>
          </a:stretch>
        </p:blipFill>
        <p:spPr>
          <a:xfrm>
            <a:off x="-76200" y="4944900"/>
            <a:ext cx="1752600" cy="1712162"/>
          </a:xfrm>
          <a:prstGeom prst="rect">
            <a:avLst/>
          </a:prstGeom>
        </p:spPr>
      </p:pic>
      <p:pic>
        <p:nvPicPr>
          <p:cNvPr id="27" name="Picture 26" descr="A baby in a womb&#10;&#10;AI-generated content may be incorrect.">
            <a:extLst>
              <a:ext uri="{FF2B5EF4-FFF2-40B4-BE49-F238E27FC236}">
                <a16:creationId xmlns:a16="http://schemas.microsoft.com/office/drawing/2014/main" id="{B9BD7BFF-D0A8-D59A-8789-F3703B5EC4A5}"/>
              </a:ext>
            </a:extLst>
          </p:cNvPr>
          <p:cNvPicPr>
            <a:picLocks noChangeAspect="1"/>
          </p:cNvPicPr>
          <p:nvPr/>
        </p:nvPicPr>
        <p:blipFill>
          <a:blip r:embed="rId4"/>
          <a:stretch>
            <a:fillRect/>
          </a:stretch>
        </p:blipFill>
        <p:spPr>
          <a:xfrm>
            <a:off x="10287000" y="516764"/>
            <a:ext cx="2378836" cy="2378836"/>
          </a:xfrm>
          <a:prstGeom prst="rect">
            <a:avLst/>
          </a:prstGeom>
        </p:spPr>
      </p:pic>
      <p:pic>
        <p:nvPicPr>
          <p:cNvPr id="28" name="Picture 27">
            <a:extLst>
              <a:ext uri="{FF2B5EF4-FFF2-40B4-BE49-F238E27FC236}">
                <a16:creationId xmlns:a16="http://schemas.microsoft.com/office/drawing/2014/main" id="{13C7D253-3995-775E-8F19-1B520F675AF6}"/>
              </a:ext>
            </a:extLst>
          </p:cNvPr>
          <p:cNvPicPr>
            <a:picLocks noChangeAspect="1"/>
          </p:cNvPicPr>
          <p:nvPr/>
        </p:nvPicPr>
        <p:blipFill>
          <a:blip r:embed="rId5"/>
          <a:stretch>
            <a:fillRect/>
          </a:stretch>
        </p:blipFill>
        <p:spPr>
          <a:xfrm rot="597959">
            <a:off x="-481710" y="185914"/>
            <a:ext cx="2246532" cy="222384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0"/>
            <a:ext cx="9144000" cy="146304"/>
          </a:xfrm>
          <a:prstGeom prst="rect">
            <a:avLst/>
          </a:prstGeom>
          <a:solidFill>
            <a:srgbClr val="12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026921" y="320041"/>
            <a:ext cx="7681655" cy="492443"/>
          </a:xfrm>
          <a:prstGeom prst="rect">
            <a:avLst/>
          </a:prstGeom>
          <a:noFill/>
        </p:spPr>
        <p:txBody>
          <a:bodyPr wrap="none">
            <a:spAutoFit/>
          </a:bodyPr>
          <a:lstStyle/>
          <a:p>
            <a:pPr>
              <a:defRPr sz="2600" b="1">
                <a:solidFill>
                  <a:srgbClr val="122E52"/>
                </a:solidFill>
                <a:latin typeface="Aptos Display"/>
              </a:defRPr>
            </a:pPr>
            <a:r>
              <a:rPr sz="2600"/>
              <a:t>A PRACTICAL GP ‘POST-PREGNANCY HEALTH PLAN’</a:t>
            </a:r>
          </a:p>
        </p:txBody>
      </p:sp>
      <p:sp>
        <p:nvSpPr>
          <p:cNvPr id="4" name="Rounded Rectangle 3"/>
          <p:cNvSpPr/>
          <p:nvPr/>
        </p:nvSpPr>
        <p:spPr>
          <a:xfrm>
            <a:off x="1676400" y="1828800"/>
            <a:ext cx="1676400" cy="1828800"/>
          </a:xfrm>
          <a:prstGeom prst="roundRect">
            <a:avLst/>
          </a:prstGeom>
          <a:solidFill>
            <a:srgbClr val="12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defRPr>
            </a:pPr>
            <a:r>
              <a:rPr sz="2000" dirty="0"/>
              <a:t>RECORD</a:t>
            </a:r>
          </a:p>
          <a:p>
            <a:pPr algn="ctr">
              <a:defRPr sz="1300">
                <a:solidFill>
                  <a:srgbClr val="FFFFFF"/>
                </a:solidFill>
              </a:defRPr>
            </a:pPr>
            <a:r>
              <a:rPr sz="1600" b="1" dirty="0"/>
              <a:t>Obstetric phenotype</a:t>
            </a:r>
            <a:br>
              <a:rPr sz="1600" b="1" dirty="0"/>
            </a:br>
            <a:r>
              <a:rPr sz="1600" b="1" dirty="0"/>
              <a:t>in problem list</a:t>
            </a:r>
          </a:p>
        </p:txBody>
      </p:sp>
      <p:sp>
        <p:nvSpPr>
          <p:cNvPr id="5" name="Rounded Rectangle 4"/>
          <p:cNvSpPr/>
          <p:nvPr/>
        </p:nvSpPr>
        <p:spPr>
          <a:xfrm>
            <a:off x="3444240" y="1828800"/>
            <a:ext cx="1645920" cy="1828800"/>
          </a:xfrm>
          <a:prstGeom prst="roundRect">
            <a:avLst/>
          </a:prstGeom>
          <a:solidFill>
            <a:srgbClr val="2259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defRPr>
            </a:pPr>
            <a:r>
              <a:rPr dirty="0"/>
              <a:t>REVIEW</a:t>
            </a:r>
          </a:p>
          <a:p>
            <a:pPr algn="ctr">
              <a:defRPr sz="1300">
                <a:solidFill>
                  <a:srgbClr val="FFFFFF"/>
                </a:solidFill>
              </a:defRPr>
            </a:pPr>
            <a:r>
              <a:rPr sz="1600" b="1" dirty="0"/>
              <a:t>Mother + baby</a:t>
            </a:r>
            <a:br>
              <a:rPr sz="1600" b="1" dirty="0"/>
            </a:br>
            <a:r>
              <a:rPr sz="1600" b="1" dirty="0"/>
              <a:t>within risk window</a:t>
            </a:r>
          </a:p>
        </p:txBody>
      </p:sp>
      <p:sp>
        <p:nvSpPr>
          <p:cNvPr id="6" name="Rounded Rectangle 5"/>
          <p:cNvSpPr/>
          <p:nvPr/>
        </p:nvSpPr>
        <p:spPr>
          <a:xfrm>
            <a:off x="5181600" y="1828800"/>
            <a:ext cx="1584960" cy="1828800"/>
          </a:xfrm>
          <a:prstGeom prst="roundRect">
            <a:avLst/>
          </a:prstGeom>
          <a:solidFill>
            <a:srgbClr val="2484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defRPr>
            </a:pPr>
            <a:r>
              <a:rPr dirty="0"/>
              <a:t>RECLASSIFY</a:t>
            </a:r>
          </a:p>
          <a:p>
            <a:pPr algn="ctr">
              <a:defRPr sz="1300">
                <a:solidFill>
                  <a:srgbClr val="FFFFFF"/>
                </a:solidFill>
              </a:defRPr>
            </a:pPr>
            <a:r>
              <a:rPr sz="1600" b="1" dirty="0"/>
              <a:t>Convert GDM/PET/</a:t>
            </a:r>
            <a:br>
              <a:rPr sz="1600" b="1" dirty="0"/>
            </a:br>
            <a:r>
              <a:rPr sz="1600" b="1" dirty="0"/>
              <a:t>preterm/FGR into risk</a:t>
            </a:r>
          </a:p>
        </p:txBody>
      </p:sp>
      <p:sp>
        <p:nvSpPr>
          <p:cNvPr id="7" name="Rounded Rectangle 6"/>
          <p:cNvSpPr/>
          <p:nvPr/>
        </p:nvSpPr>
        <p:spPr>
          <a:xfrm>
            <a:off x="6858000" y="1828800"/>
            <a:ext cx="1691640" cy="1828800"/>
          </a:xfrm>
          <a:prstGeom prst="roundRect">
            <a:avLst/>
          </a:prstGeom>
          <a:solidFill>
            <a:srgbClr val="B887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defRPr>
            </a:pPr>
            <a:r>
              <a:rPr dirty="0"/>
              <a:t>REDUCE RISK</a:t>
            </a:r>
          </a:p>
          <a:p>
            <a:pPr algn="ctr">
              <a:defRPr sz="1300">
                <a:solidFill>
                  <a:srgbClr val="FFFFFF"/>
                </a:solidFill>
              </a:defRPr>
            </a:pPr>
            <a:r>
              <a:rPr sz="1600" b="1" dirty="0"/>
              <a:t>BP • glucose • lipids</a:t>
            </a:r>
            <a:br>
              <a:rPr sz="1600" b="1" dirty="0"/>
            </a:br>
            <a:r>
              <a:rPr sz="1600" b="1" dirty="0"/>
              <a:t>weight • smoking • activity</a:t>
            </a:r>
          </a:p>
        </p:txBody>
      </p:sp>
      <p:sp>
        <p:nvSpPr>
          <p:cNvPr id="8" name="Rounded Rectangle 7"/>
          <p:cNvSpPr/>
          <p:nvPr/>
        </p:nvSpPr>
        <p:spPr>
          <a:xfrm>
            <a:off x="8610600" y="1828800"/>
            <a:ext cx="1752600" cy="1828800"/>
          </a:xfrm>
          <a:prstGeom prst="roundRect">
            <a:avLst/>
          </a:prstGeom>
          <a:solidFill>
            <a:srgbClr val="12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defRPr>
            </a:pPr>
            <a:r>
              <a:rPr dirty="0"/>
              <a:t>RECALL</a:t>
            </a:r>
          </a:p>
          <a:p>
            <a:pPr algn="ctr">
              <a:defRPr sz="1300">
                <a:solidFill>
                  <a:srgbClr val="FFFFFF"/>
                </a:solidFill>
              </a:defRPr>
            </a:pPr>
            <a:r>
              <a:rPr sz="1600" b="1" dirty="0"/>
              <a:t>Create long-term</a:t>
            </a:r>
            <a:br>
              <a:rPr sz="1600" b="1" dirty="0"/>
            </a:br>
            <a:r>
              <a:rPr sz="1600" b="1" dirty="0"/>
              <a:t>screening reminders</a:t>
            </a:r>
          </a:p>
        </p:txBody>
      </p:sp>
      <p:sp>
        <p:nvSpPr>
          <p:cNvPr id="9" name="TextBox 8"/>
          <p:cNvSpPr txBox="1"/>
          <p:nvPr/>
        </p:nvSpPr>
        <p:spPr>
          <a:xfrm>
            <a:off x="2255520" y="4160521"/>
            <a:ext cx="7882128" cy="2028761"/>
          </a:xfrm>
          <a:prstGeom prst="rect">
            <a:avLst/>
          </a:prstGeom>
          <a:noFill/>
        </p:spPr>
        <p:txBody>
          <a:bodyPr wrap="square">
            <a:spAutoFit/>
          </a:bodyPr>
          <a:lstStyle/>
          <a:p>
            <a:pPr>
              <a:spcAft>
                <a:spcPts val="700"/>
              </a:spcAft>
              <a:defRPr sz="1700">
                <a:solidFill>
                  <a:srgbClr val="1C252E"/>
                </a:solidFill>
                <a:latin typeface="Aptos"/>
              </a:defRPr>
            </a:pPr>
            <a:r>
              <a:rPr sz="2400" dirty="0"/>
              <a:t>• Make the pregnancy history visible in the GP record — not buried in an old obstetric discharge letter.</a:t>
            </a:r>
            <a:endParaRPr lang="en-ZA" sz="2400" dirty="0"/>
          </a:p>
          <a:p>
            <a:pPr>
              <a:spcAft>
                <a:spcPts val="700"/>
              </a:spcAft>
              <a:defRPr sz="1700">
                <a:solidFill>
                  <a:srgbClr val="1C252E"/>
                </a:solidFill>
                <a:latin typeface="Aptos"/>
              </a:defRPr>
            </a:pPr>
            <a:r>
              <a:rPr lang="en-ZA" sz="2400" dirty="0"/>
              <a:t>• At each future preventive visit ask: What did pregnancy reveal about this woman's cardiovascular, metabolic and reproductive risk?</a:t>
            </a:r>
          </a:p>
        </p:txBody>
      </p:sp>
      <p:sp>
        <p:nvSpPr>
          <p:cNvPr id="10" name="Rectangle 9"/>
          <p:cNvSpPr/>
          <p:nvPr/>
        </p:nvSpPr>
        <p:spPr>
          <a:xfrm>
            <a:off x="2026920" y="6437376"/>
            <a:ext cx="8138160" cy="10972"/>
          </a:xfrm>
          <a:prstGeom prst="rect">
            <a:avLst/>
          </a:prstGeom>
          <a:solidFill>
            <a:srgbClr val="CDD6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054353" y="6492241"/>
            <a:ext cx="6263253" cy="207749"/>
          </a:xfrm>
          <a:prstGeom prst="rect">
            <a:avLst/>
          </a:prstGeom>
          <a:noFill/>
        </p:spPr>
        <p:txBody>
          <a:bodyPr wrap="none">
            <a:spAutoFit/>
          </a:bodyPr>
          <a:lstStyle/>
          <a:p>
            <a:pPr>
              <a:defRPr sz="750">
                <a:solidFill>
                  <a:srgbClr val="687787"/>
                </a:solidFill>
                <a:latin typeface="Aptos"/>
              </a:defRPr>
            </a:pPr>
            <a:r>
              <a:rPr sz="750"/>
              <a:t>Primary-care implementation framework based on ACOG postpartum/ASCVD guidance, ADA diabetes standards and SA NDoH postnatal guidance.</a:t>
            </a:r>
          </a:p>
        </p:txBody>
      </p:sp>
      <p:sp>
        <p:nvSpPr>
          <p:cNvPr id="12" name="Slide Number Placeholder 11">
            <a:extLst>
              <a:ext uri="{FF2B5EF4-FFF2-40B4-BE49-F238E27FC236}">
                <a16:creationId xmlns:a16="http://schemas.microsoft.com/office/drawing/2014/main" id="{19385688-2CFC-A6F8-71A7-E021AF23C3A2}"/>
              </a:ext>
            </a:extLst>
          </p:cNvPr>
          <p:cNvSpPr>
            <a:spLocks noGrp="1"/>
          </p:cNvSpPr>
          <p:nvPr>
            <p:ph type="sldNum" sz="quarter" idx="12"/>
          </p:nvPr>
        </p:nvSpPr>
        <p:spPr/>
        <p:txBody>
          <a:bodyPr/>
          <a:lstStyle/>
          <a:p>
            <a:fld id="{89E3856D-4D0C-534E-BE3E-4294E6C4BA33}" type="slidenum">
              <a:rPr lang="en-US" smtClean="0"/>
              <a:pPr/>
              <a:t>64</a:t>
            </a:fld>
            <a:endParaRPr lang="en-US" dirty="0"/>
          </a:p>
        </p:txBody>
      </p:sp>
      <p:pic>
        <p:nvPicPr>
          <p:cNvPr id="13" name="Picture 12">
            <a:extLst>
              <a:ext uri="{FF2B5EF4-FFF2-40B4-BE49-F238E27FC236}">
                <a16:creationId xmlns:a16="http://schemas.microsoft.com/office/drawing/2014/main" id="{B1EBCB39-0AD1-112C-2E90-06851A15A35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873740" y="5085080"/>
            <a:ext cx="807720" cy="904240"/>
          </a:xfrm>
          <a:prstGeom prst="rect">
            <a:avLst/>
          </a:prstGeom>
          <a:noFill/>
          <a:ln>
            <a:noFill/>
          </a:ln>
        </p:spPr>
      </p:pic>
      <p:pic>
        <p:nvPicPr>
          <p:cNvPr id="14" name="Picture 13" descr="A stethoscope and a heart&#10;&#10;AI-generated content may be incorrect.">
            <a:extLst>
              <a:ext uri="{FF2B5EF4-FFF2-40B4-BE49-F238E27FC236}">
                <a16:creationId xmlns:a16="http://schemas.microsoft.com/office/drawing/2014/main" id="{9A7C44C3-7BF1-2381-27A7-9490257ED5FE}"/>
              </a:ext>
            </a:extLst>
          </p:cNvPr>
          <p:cNvPicPr>
            <a:picLocks noChangeAspect="1"/>
          </p:cNvPicPr>
          <p:nvPr/>
        </p:nvPicPr>
        <p:blipFill>
          <a:blip r:embed="rId3"/>
          <a:stretch>
            <a:fillRect/>
          </a:stretch>
        </p:blipFill>
        <p:spPr>
          <a:xfrm>
            <a:off x="-76200" y="4944900"/>
            <a:ext cx="1752600" cy="1712162"/>
          </a:xfrm>
          <a:prstGeom prst="rect">
            <a:avLst/>
          </a:prstGeom>
        </p:spPr>
      </p:pic>
      <p:pic>
        <p:nvPicPr>
          <p:cNvPr id="15" name="Picture 14" descr="A baby in a womb&#10;&#10;AI-generated content may be incorrect.">
            <a:extLst>
              <a:ext uri="{FF2B5EF4-FFF2-40B4-BE49-F238E27FC236}">
                <a16:creationId xmlns:a16="http://schemas.microsoft.com/office/drawing/2014/main" id="{42C14081-42AB-F3F2-EEDB-12184CEFCD5F}"/>
              </a:ext>
            </a:extLst>
          </p:cNvPr>
          <p:cNvPicPr>
            <a:picLocks noChangeAspect="1"/>
          </p:cNvPicPr>
          <p:nvPr/>
        </p:nvPicPr>
        <p:blipFill>
          <a:blip r:embed="rId4"/>
          <a:stretch>
            <a:fillRect/>
          </a:stretch>
        </p:blipFill>
        <p:spPr>
          <a:xfrm>
            <a:off x="10287000" y="476250"/>
            <a:ext cx="2378836" cy="2378836"/>
          </a:xfrm>
          <a:prstGeom prst="rect">
            <a:avLst/>
          </a:prstGeom>
        </p:spPr>
      </p:pic>
      <p:pic>
        <p:nvPicPr>
          <p:cNvPr id="16" name="Picture 15">
            <a:extLst>
              <a:ext uri="{FF2B5EF4-FFF2-40B4-BE49-F238E27FC236}">
                <a16:creationId xmlns:a16="http://schemas.microsoft.com/office/drawing/2014/main" id="{91569770-DD63-C9F6-83DC-8EE5E97EC86E}"/>
              </a:ext>
            </a:extLst>
          </p:cNvPr>
          <p:cNvPicPr>
            <a:picLocks noChangeAspect="1"/>
          </p:cNvPicPr>
          <p:nvPr/>
        </p:nvPicPr>
        <p:blipFill>
          <a:blip r:embed="rId5"/>
          <a:stretch>
            <a:fillRect/>
          </a:stretch>
        </p:blipFill>
        <p:spPr>
          <a:xfrm rot="597959">
            <a:off x="-481710" y="185914"/>
            <a:ext cx="2246532" cy="222384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0"/>
            <a:ext cx="9144000" cy="146304"/>
          </a:xfrm>
          <a:prstGeom prst="rect">
            <a:avLst/>
          </a:prstGeom>
          <a:solidFill>
            <a:srgbClr val="122E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524000" y="498157"/>
            <a:ext cx="10058399" cy="492443"/>
          </a:xfrm>
          <a:prstGeom prst="rect">
            <a:avLst/>
          </a:prstGeom>
          <a:noFill/>
        </p:spPr>
        <p:txBody>
          <a:bodyPr wrap="square">
            <a:spAutoFit/>
          </a:bodyPr>
          <a:lstStyle/>
          <a:p>
            <a:pPr>
              <a:defRPr sz="2600" b="1">
                <a:solidFill>
                  <a:srgbClr val="122E52"/>
                </a:solidFill>
                <a:latin typeface="Aptos Display"/>
              </a:defRPr>
            </a:pPr>
            <a:r>
              <a:rPr sz="2600" dirty="0"/>
              <a:t>TAKE-HOME</a:t>
            </a:r>
            <a:r>
              <a:rPr lang="en-ZA" sz="2600" dirty="0"/>
              <a:t> MSG</a:t>
            </a:r>
            <a:r>
              <a:rPr sz="2600" dirty="0"/>
              <a:t>:</a:t>
            </a:r>
            <a:r>
              <a:rPr lang="en-ZA" sz="2600" dirty="0"/>
              <a:t>-</a:t>
            </a:r>
            <a:r>
              <a:rPr sz="2600" dirty="0"/>
              <a:t> PREGNANCY IS A TWO-PATIENT STRESS TEST</a:t>
            </a:r>
          </a:p>
        </p:txBody>
      </p:sp>
      <p:sp>
        <p:nvSpPr>
          <p:cNvPr id="4" name="Rounded Rectangle 3"/>
          <p:cNvSpPr/>
          <p:nvPr/>
        </p:nvSpPr>
        <p:spPr>
          <a:xfrm>
            <a:off x="1676400" y="1417320"/>
            <a:ext cx="4114800" cy="3992880"/>
          </a:xfrm>
          <a:prstGeom prst="roundRect">
            <a:avLst/>
          </a:prstGeom>
          <a:solidFill>
            <a:srgbClr val="F2F7FB"/>
          </a:solidFill>
          <a:ln>
            <a:solidFill>
              <a:srgbClr val="D7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2282952" y="1527048"/>
            <a:ext cx="3279648" cy="338554"/>
          </a:xfrm>
          <a:prstGeom prst="rect">
            <a:avLst/>
          </a:prstGeom>
          <a:noFill/>
        </p:spPr>
        <p:txBody>
          <a:bodyPr wrap="square">
            <a:spAutoFit/>
          </a:bodyPr>
          <a:lstStyle/>
          <a:p>
            <a:pPr algn="ctr">
              <a:defRPr sz="1600" b="1">
                <a:solidFill>
                  <a:srgbClr val="22598C"/>
                </a:solidFill>
                <a:latin typeface="Aptos"/>
              </a:defRPr>
            </a:pPr>
            <a:r>
              <a:rPr sz="1600" dirty="0"/>
              <a:t>THE MOTHER</a:t>
            </a:r>
          </a:p>
        </p:txBody>
      </p:sp>
      <p:sp>
        <p:nvSpPr>
          <p:cNvPr id="6" name="TextBox 5"/>
          <p:cNvSpPr txBox="1"/>
          <p:nvPr/>
        </p:nvSpPr>
        <p:spPr>
          <a:xfrm>
            <a:off x="2026920" y="1892808"/>
            <a:ext cx="3688080" cy="3416320"/>
          </a:xfrm>
          <a:prstGeom prst="rect">
            <a:avLst/>
          </a:prstGeom>
          <a:noFill/>
        </p:spPr>
        <p:txBody>
          <a:bodyPr wrap="square">
            <a:spAutoFit/>
          </a:bodyPr>
          <a:lstStyle/>
          <a:p>
            <a:pPr>
              <a:defRPr sz="1700">
                <a:solidFill>
                  <a:srgbClr val="1C252E"/>
                </a:solidFill>
                <a:latin typeface="Aptos"/>
              </a:defRPr>
            </a:pPr>
            <a:r>
              <a:rPr sz="1800" b="1" dirty="0"/>
              <a:t>GDM → lifelong diabetes risk surveillance</a:t>
            </a:r>
            <a:br>
              <a:rPr sz="1800" b="1" dirty="0"/>
            </a:br>
            <a:br>
              <a:rPr sz="1800" b="1" dirty="0"/>
            </a:br>
            <a:r>
              <a:rPr sz="1800" b="1" dirty="0"/>
              <a:t>PET/eclampsia → lifelong cardiovascular-risk awareness</a:t>
            </a:r>
            <a:br>
              <a:rPr sz="1800" b="1" dirty="0"/>
            </a:br>
            <a:br>
              <a:rPr sz="1800" b="1" dirty="0"/>
            </a:br>
            <a:r>
              <a:rPr sz="1800" b="1" dirty="0"/>
              <a:t>Preterm/placental disease → cardiometabolic signal</a:t>
            </a:r>
            <a:br>
              <a:rPr sz="1800" b="1" dirty="0"/>
            </a:br>
            <a:br>
              <a:rPr sz="1800" b="1" dirty="0"/>
            </a:br>
            <a:r>
              <a:rPr sz="1800" b="1" dirty="0"/>
              <a:t>Postpartum mental, reproductive and chronic-disease care must continue.</a:t>
            </a:r>
          </a:p>
        </p:txBody>
      </p:sp>
      <p:sp>
        <p:nvSpPr>
          <p:cNvPr id="7" name="Rounded Rectangle 6"/>
          <p:cNvSpPr/>
          <p:nvPr/>
        </p:nvSpPr>
        <p:spPr>
          <a:xfrm>
            <a:off x="6169152" y="1417320"/>
            <a:ext cx="4346448" cy="3913632"/>
          </a:xfrm>
          <a:prstGeom prst="roundRect">
            <a:avLst/>
          </a:prstGeom>
          <a:solidFill>
            <a:srgbClr val="F2F7FB"/>
          </a:solidFill>
          <a:ln>
            <a:solidFill>
              <a:srgbClr val="D7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854952" y="1527048"/>
            <a:ext cx="3310128" cy="338554"/>
          </a:xfrm>
          <a:prstGeom prst="rect">
            <a:avLst/>
          </a:prstGeom>
          <a:noFill/>
        </p:spPr>
        <p:txBody>
          <a:bodyPr wrap="square">
            <a:spAutoFit/>
          </a:bodyPr>
          <a:lstStyle/>
          <a:p>
            <a:pPr algn="ctr">
              <a:defRPr sz="1600" b="1">
                <a:solidFill>
                  <a:srgbClr val="248484"/>
                </a:solidFill>
                <a:latin typeface="Aptos"/>
              </a:defRPr>
            </a:pPr>
            <a:r>
              <a:rPr sz="1600" dirty="0"/>
              <a:t>THE CHILD</a:t>
            </a:r>
          </a:p>
        </p:txBody>
      </p:sp>
      <p:sp>
        <p:nvSpPr>
          <p:cNvPr id="9" name="TextBox 8"/>
          <p:cNvSpPr txBox="1"/>
          <p:nvPr/>
        </p:nvSpPr>
        <p:spPr>
          <a:xfrm>
            <a:off x="6598920" y="1892808"/>
            <a:ext cx="3764280" cy="2862322"/>
          </a:xfrm>
          <a:prstGeom prst="rect">
            <a:avLst/>
          </a:prstGeom>
          <a:noFill/>
        </p:spPr>
        <p:txBody>
          <a:bodyPr wrap="square">
            <a:spAutoFit/>
          </a:bodyPr>
          <a:lstStyle/>
          <a:p>
            <a:pPr>
              <a:defRPr sz="1700">
                <a:solidFill>
                  <a:srgbClr val="1C252E"/>
                </a:solidFill>
                <a:latin typeface="Aptos"/>
              </a:defRPr>
            </a:pPr>
            <a:r>
              <a:rPr sz="1800" b="1" dirty="0"/>
              <a:t>Prematurity/FGR/LGA and maternal metabolic disease </a:t>
            </a:r>
            <a:r>
              <a:rPr lang="en-ZA" sz="1800" b="1" dirty="0"/>
              <a:t>-</a:t>
            </a:r>
          </a:p>
          <a:p>
            <a:pPr>
              <a:defRPr sz="1700">
                <a:solidFill>
                  <a:srgbClr val="1C252E"/>
                </a:solidFill>
                <a:latin typeface="Aptos"/>
              </a:defRPr>
            </a:pPr>
            <a:r>
              <a:rPr sz="1800" b="1" dirty="0"/>
              <a:t>identify</a:t>
            </a:r>
            <a:r>
              <a:rPr lang="en-ZA" sz="1800" b="1" dirty="0" err="1"/>
              <a:t>ies</a:t>
            </a:r>
            <a:r>
              <a:rPr sz="1800" b="1" dirty="0"/>
              <a:t> children who may need closer growth and developmental surveillance.</a:t>
            </a:r>
            <a:br>
              <a:rPr sz="1800" b="1" dirty="0"/>
            </a:br>
            <a:br>
              <a:rPr sz="1800" b="1" dirty="0"/>
            </a:br>
            <a:r>
              <a:rPr sz="1800" b="1" dirty="0"/>
              <a:t>Promote breastfeeding, healthy nutrition, activity, </a:t>
            </a:r>
            <a:r>
              <a:rPr sz="1800" b="1" dirty="0" err="1"/>
              <a:t>immunisation</a:t>
            </a:r>
            <a:r>
              <a:rPr sz="1800" b="1" dirty="0"/>
              <a:t>, safety and a supportive family environment from the start.</a:t>
            </a:r>
          </a:p>
        </p:txBody>
      </p:sp>
      <p:sp>
        <p:nvSpPr>
          <p:cNvPr id="10" name="TextBox 9"/>
          <p:cNvSpPr txBox="1"/>
          <p:nvPr/>
        </p:nvSpPr>
        <p:spPr>
          <a:xfrm>
            <a:off x="1905000" y="5166361"/>
            <a:ext cx="8458200" cy="1015663"/>
          </a:xfrm>
          <a:prstGeom prst="rect">
            <a:avLst/>
          </a:prstGeom>
          <a:noFill/>
        </p:spPr>
        <p:txBody>
          <a:bodyPr wrap="square">
            <a:spAutoFit/>
          </a:bodyPr>
          <a:lstStyle/>
          <a:p>
            <a:pPr algn="ctr">
              <a:defRPr sz="2000" b="1">
                <a:solidFill>
                  <a:srgbClr val="122E52"/>
                </a:solidFill>
                <a:latin typeface="Aptos Display"/>
              </a:defRPr>
            </a:pPr>
            <a:endParaRPr lang="en-ZA" sz="2000" dirty="0"/>
          </a:p>
          <a:p>
            <a:pPr algn="ctr">
              <a:defRPr sz="2000" b="1">
                <a:solidFill>
                  <a:srgbClr val="122E52"/>
                </a:solidFill>
                <a:latin typeface="Aptos Display"/>
              </a:defRPr>
            </a:pPr>
            <a:r>
              <a:rPr sz="2000" dirty="0">
                <a:solidFill>
                  <a:srgbClr val="FF0000"/>
                </a:solidFill>
              </a:rPr>
              <a:t>The GP closes the loop: </a:t>
            </a:r>
            <a:endParaRPr lang="en-ZA" sz="2000" dirty="0">
              <a:solidFill>
                <a:srgbClr val="FF0000"/>
              </a:solidFill>
            </a:endParaRPr>
          </a:p>
          <a:p>
            <a:pPr algn="ctr">
              <a:defRPr sz="2000" b="1">
                <a:solidFill>
                  <a:srgbClr val="122E52"/>
                </a:solidFill>
                <a:latin typeface="Aptos Display"/>
              </a:defRPr>
            </a:pPr>
            <a:r>
              <a:rPr sz="2000" dirty="0">
                <a:solidFill>
                  <a:srgbClr val="FF0000"/>
                </a:solidFill>
              </a:rPr>
              <a:t> PRECONCEPTION → PREGNANCY → POSTPARTUM → LIFELONG HEALTH</a:t>
            </a:r>
          </a:p>
        </p:txBody>
      </p:sp>
      <p:sp>
        <p:nvSpPr>
          <p:cNvPr id="11" name="Rectangle 10"/>
          <p:cNvSpPr/>
          <p:nvPr/>
        </p:nvSpPr>
        <p:spPr>
          <a:xfrm>
            <a:off x="2026920" y="6437376"/>
            <a:ext cx="8138160" cy="10972"/>
          </a:xfrm>
          <a:prstGeom prst="rect">
            <a:avLst/>
          </a:prstGeom>
          <a:solidFill>
            <a:srgbClr val="CDD6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2054353" y="6492241"/>
            <a:ext cx="5048177" cy="207749"/>
          </a:xfrm>
          <a:prstGeom prst="rect">
            <a:avLst/>
          </a:prstGeom>
          <a:noFill/>
        </p:spPr>
        <p:txBody>
          <a:bodyPr wrap="none">
            <a:spAutoFit/>
          </a:bodyPr>
          <a:lstStyle/>
          <a:p>
            <a:pPr>
              <a:defRPr sz="750">
                <a:solidFill>
                  <a:srgbClr val="687787"/>
                </a:solidFill>
                <a:latin typeface="Aptos"/>
              </a:defRPr>
            </a:pPr>
            <a:r>
              <a:rPr sz="750"/>
              <a:t>Core message: adverse pregnancy outcomes are opportunities for prevention, not diagnoses that expire after delivery.</a:t>
            </a:r>
          </a:p>
        </p:txBody>
      </p:sp>
      <p:sp>
        <p:nvSpPr>
          <p:cNvPr id="13" name="Slide Number Placeholder 12">
            <a:extLst>
              <a:ext uri="{FF2B5EF4-FFF2-40B4-BE49-F238E27FC236}">
                <a16:creationId xmlns:a16="http://schemas.microsoft.com/office/drawing/2014/main" id="{5A67D295-4C47-E0EA-DC38-BDB6DF07899A}"/>
              </a:ext>
            </a:extLst>
          </p:cNvPr>
          <p:cNvSpPr>
            <a:spLocks noGrp="1"/>
          </p:cNvSpPr>
          <p:nvPr>
            <p:ph type="sldNum" sz="quarter" idx="12"/>
          </p:nvPr>
        </p:nvSpPr>
        <p:spPr/>
        <p:txBody>
          <a:bodyPr/>
          <a:lstStyle/>
          <a:p>
            <a:fld id="{89E3856D-4D0C-534E-BE3E-4294E6C4BA33}" type="slidenum">
              <a:rPr lang="en-US" smtClean="0"/>
              <a:pPr/>
              <a:t>65</a:t>
            </a:fld>
            <a:endParaRPr lang="en-US" dirty="0"/>
          </a:p>
        </p:txBody>
      </p:sp>
      <p:pic>
        <p:nvPicPr>
          <p:cNvPr id="14" name="Picture 13">
            <a:extLst>
              <a:ext uri="{FF2B5EF4-FFF2-40B4-BE49-F238E27FC236}">
                <a16:creationId xmlns:a16="http://schemas.microsoft.com/office/drawing/2014/main" id="{CE9146E0-E665-D954-8FDD-6867F6DEE0D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873740" y="5085080"/>
            <a:ext cx="807720" cy="904240"/>
          </a:xfrm>
          <a:prstGeom prst="rect">
            <a:avLst/>
          </a:prstGeom>
          <a:noFill/>
          <a:ln>
            <a:noFill/>
          </a:ln>
        </p:spPr>
      </p:pic>
      <p:pic>
        <p:nvPicPr>
          <p:cNvPr id="15" name="Picture 14" descr="A stethoscope and a heart&#10;&#10;AI-generated content may be incorrect.">
            <a:extLst>
              <a:ext uri="{FF2B5EF4-FFF2-40B4-BE49-F238E27FC236}">
                <a16:creationId xmlns:a16="http://schemas.microsoft.com/office/drawing/2014/main" id="{F81AE6B0-70E2-D7DC-C6B7-A24C2786A10E}"/>
              </a:ext>
            </a:extLst>
          </p:cNvPr>
          <p:cNvPicPr>
            <a:picLocks noChangeAspect="1"/>
          </p:cNvPicPr>
          <p:nvPr/>
        </p:nvPicPr>
        <p:blipFill>
          <a:blip r:embed="rId3"/>
          <a:stretch>
            <a:fillRect/>
          </a:stretch>
        </p:blipFill>
        <p:spPr>
          <a:xfrm>
            <a:off x="-76200" y="4944900"/>
            <a:ext cx="1752600" cy="1712162"/>
          </a:xfrm>
          <a:prstGeom prst="rect">
            <a:avLst/>
          </a:prstGeom>
        </p:spPr>
      </p:pic>
      <p:pic>
        <p:nvPicPr>
          <p:cNvPr id="16" name="Picture 15" descr="A baby in a womb&#10;&#10;AI-generated content may be incorrect.">
            <a:extLst>
              <a:ext uri="{FF2B5EF4-FFF2-40B4-BE49-F238E27FC236}">
                <a16:creationId xmlns:a16="http://schemas.microsoft.com/office/drawing/2014/main" id="{A08F213E-6754-E283-FEBC-819645144E63}"/>
              </a:ext>
            </a:extLst>
          </p:cNvPr>
          <p:cNvPicPr>
            <a:picLocks noChangeAspect="1"/>
          </p:cNvPicPr>
          <p:nvPr/>
        </p:nvPicPr>
        <p:blipFill>
          <a:blip r:embed="rId4"/>
          <a:stretch>
            <a:fillRect/>
          </a:stretch>
        </p:blipFill>
        <p:spPr>
          <a:xfrm>
            <a:off x="10287000" y="476250"/>
            <a:ext cx="2378836" cy="2378836"/>
          </a:xfrm>
          <a:prstGeom prst="rect">
            <a:avLst/>
          </a:prstGeom>
        </p:spPr>
      </p:pic>
      <p:pic>
        <p:nvPicPr>
          <p:cNvPr id="17" name="Picture 16">
            <a:extLst>
              <a:ext uri="{FF2B5EF4-FFF2-40B4-BE49-F238E27FC236}">
                <a16:creationId xmlns:a16="http://schemas.microsoft.com/office/drawing/2014/main" id="{38FC05DF-3424-9A69-0CC3-FD2A212F529D}"/>
              </a:ext>
            </a:extLst>
          </p:cNvPr>
          <p:cNvPicPr>
            <a:picLocks noChangeAspect="1"/>
          </p:cNvPicPr>
          <p:nvPr/>
        </p:nvPicPr>
        <p:blipFill>
          <a:blip r:embed="rId5"/>
          <a:stretch>
            <a:fillRect/>
          </a:stretch>
        </p:blipFill>
        <p:spPr>
          <a:xfrm rot="597959">
            <a:off x="-329310" y="417941"/>
            <a:ext cx="2246532" cy="22238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p:cTn id="7" dur="10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10">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10">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10">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 calcmode="lin" valueType="num">
                                      <p:cBhvr>
                                        <p:cTn id="13" dur="10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10">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10">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1676400" y="152401"/>
            <a:ext cx="8305800" cy="683343"/>
          </a:xfrm>
        </p:spPr>
        <p:txBody>
          <a:bodyPr>
            <a:normAutofit/>
          </a:bodyPr>
          <a:lstStyle/>
          <a:p>
            <a:pPr>
              <a:defRPr/>
            </a:pPr>
            <a:r>
              <a:rPr lang="en-US" sz="3600" b="1" dirty="0">
                <a:solidFill>
                  <a:srgbClr val="FF0000"/>
                </a:solidFill>
                <a:effectLst>
                  <a:outerShdw blurRad="38100" dist="38100" dir="2700000" algn="tl">
                    <a:srgbClr val="000000">
                      <a:alpha val="43137"/>
                    </a:srgbClr>
                  </a:outerShdw>
                </a:effectLst>
                <a:latin typeface="+mn-lt"/>
              </a:rPr>
              <a:t>Miscarriages: Prevention &amp; Management</a:t>
            </a:r>
          </a:p>
        </p:txBody>
      </p:sp>
      <p:sp>
        <p:nvSpPr>
          <p:cNvPr id="131075" name="Rectangle 3"/>
          <p:cNvSpPr>
            <a:spLocks noGrp="1" noChangeArrowheads="1"/>
          </p:cNvSpPr>
          <p:nvPr>
            <p:ph idx="1"/>
          </p:nvPr>
        </p:nvSpPr>
        <p:spPr>
          <a:xfrm>
            <a:off x="1865644" y="919480"/>
            <a:ext cx="8460712" cy="5677802"/>
          </a:xfrm>
        </p:spPr>
        <p:txBody>
          <a:bodyPr>
            <a:normAutofit/>
          </a:bodyPr>
          <a:lstStyle/>
          <a:p>
            <a:pPr lvl="0"/>
            <a:r>
              <a:rPr lang="en-ZA" sz="2200" u="sng" dirty="0"/>
              <a:t>Pre-pregnancy</a:t>
            </a:r>
            <a:r>
              <a:rPr lang="en-ZA" sz="2200" dirty="0"/>
              <a:t>: - Investigate all mothers with h/o miscarriages to try &amp; find cause</a:t>
            </a:r>
          </a:p>
          <a:p>
            <a:pPr lvl="1"/>
            <a:r>
              <a:rPr lang="en-ZA" sz="2000" dirty="0"/>
              <a:t>Request POC histopath &amp; karyo-typing</a:t>
            </a:r>
          </a:p>
          <a:p>
            <a:pPr lvl="1"/>
            <a:r>
              <a:rPr lang="en-ZA" sz="2000" dirty="0"/>
              <a:t>TORCH screen</a:t>
            </a:r>
          </a:p>
          <a:p>
            <a:pPr lvl="1"/>
            <a:r>
              <a:rPr lang="en-ZA" sz="2000" dirty="0"/>
              <a:t>Anti-phospholipid syndrome</a:t>
            </a:r>
          </a:p>
          <a:p>
            <a:pPr lvl="1"/>
            <a:r>
              <a:rPr lang="en-ZA" sz="2000" dirty="0"/>
              <a:t>Iso-immunisation</a:t>
            </a:r>
          </a:p>
          <a:p>
            <a:pPr lvl="1"/>
            <a:r>
              <a:rPr lang="en-ZA" sz="2000" dirty="0"/>
              <a:t>Infections – e.g. Toxoplasmosis and cats</a:t>
            </a:r>
          </a:p>
          <a:p>
            <a:pPr lvl="1"/>
            <a:endParaRPr lang="en-ZA" sz="600" dirty="0"/>
          </a:p>
          <a:p>
            <a:r>
              <a:rPr lang="en-ZA" sz="2200" dirty="0"/>
              <a:t>Educate all child-bearing age women on Risk  factors</a:t>
            </a:r>
          </a:p>
          <a:p>
            <a:pPr lvl="1"/>
            <a:endParaRPr lang="en-ZA" sz="600" dirty="0"/>
          </a:p>
          <a:p>
            <a:pPr lvl="0"/>
            <a:r>
              <a:rPr lang="en-ZA" sz="2200" dirty="0"/>
              <a:t>If mother has h/o miscarriage, spotting, break-through bleeding, precious baby  – consider early Progesterone </a:t>
            </a:r>
            <a:r>
              <a:rPr lang="en-ZA" sz="2200" u="sng" dirty="0"/>
              <a:t>(Cyclogest)</a:t>
            </a:r>
            <a:r>
              <a:rPr lang="en-ZA" sz="2200" dirty="0"/>
              <a:t> -- </a:t>
            </a:r>
            <a:r>
              <a:rPr lang="en-ZA" sz="2200" u="sng" dirty="0"/>
              <a:t>Refer early </a:t>
            </a:r>
            <a:r>
              <a:rPr lang="en-ZA" sz="2200" dirty="0"/>
              <a:t>(phone &amp; make a plan)</a:t>
            </a:r>
            <a:endParaRPr lang="en-ZA" sz="2200" u="sng" dirty="0"/>
          </a:p>
          <a:p>
            <a:pPr lvl="0"/>
            <a:endParaRPr lang="en-ZA" sz="500" u="sng" dirty="0"/>
          </a:p>
          <a:p>
            <a:pPr lvl="0"/>
            <a:r>
              <a:rPr lang="en-ZA" sz="2200" dirty="0"/>
              <a:t>If inevitable or incomplete abortion – do blood Rhesus grouping to prevent </a:t>
            </a:r>
            <a:r>
              <a:rPr lang="en-ZA" sz="2200" u="sng" dirty="0">
                <a:solidFill>
                  <a:srgbClr val="FF0000"/>
                </a:solidFill>
              </a:rPr>
              <a:t>Iso-immunisation</a:t>
            </a:r>
          </a:p>
          <a:p>
            <a:pPr lvl="0"/>
            <a:endParaRPr lang="en-ZA" sz="500" u="sng" dirty="0"/>
          </a:p>
          <a:p>
            <a:pPr lvl="0"/>
            <a:r>
              <a:rPr lang="en-ZA" sz="2200" dirty="0"/>
              <a:t>If h/o </a:t>
            </a:r>
            <a:r>
              <a:rPr lang="en-ZA" sz="2200" dirty="0">
                <a:solidFill>
                  <a:srgbClr val="FF0000"/>
                </a:solidFill>
              </a:rPr>
              <a:t>Cone Biopsy </a:t>
            </a:r>
            <a:r>
              <a:rPr lang="en-ZA" sz="2200" dirty="0"/>
              <a:t>–  early Cervical encirclage</a:t>
            </a:r>
          </a:p>
          <a:p>
            <a:pPr>
              <a:lnSpc>
                <a:spcPct val="80000"/>
              </a:lnSpc>
              <a:buNone/>
              <a:defRPr/>
            </a:pPr>
            <a:endParaRPr lang="en-US" dirty="0"/>
          </a:p>
        </p:txBody>
      </p:sp>
      <p:sp>
        <p:nvSpPr>
          <p:cNvPr id="2" name="Slide Number Placeholder 1">
            <a:extLst>
              <a:ext uri="{FF2B5EF4-FFF2-40B4-BE49-F238E27FC236}">
                <a16:creationId xmlns:a16="http://schemas.microsoft.com/office/drawing/2014/main" id="{4C574EB6-0E39-17E6-CBA7-014C249D4F29}"/>
              </a:ext>
            </a:extLst>
          </p:cNvPr>
          <p:cNvSpPr>
            <a:spLocks noGrp="1"/>
          </p:cNvSpPr>
          <p:nvPr>
            <p:ph type="sldNum" sz="quarter" idx="12"/>
          </p:nvPr>
        </p:nvSpPr>
        <p:spPr/>
        <p:txBody>
          <a:bodyPr/>
          <a:lstStyle/>
          <a:p>
            <a:fld id="{459F9546-D2A2-EF4C-A994-763A78C4CECC}" type="slidenum">
              <a:rPr lang="en-US" smtClean="0"/>
              <a:pPr/>
              <a:t>66</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972800" y="4942021"/>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784B2FBF-FC14-4B63-69A4-F77B74CAB216}"/>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04AD74B4-D9E3-439A-F7A3-15F1739902DB}"/>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7" name="Picture 6">
            <a:extLst>
              <a:ext uri="{FF2B5EF4-FFF2-40B4-BE49-F238E27FC236}">
                <a16:creationId xmlns:a16="http://schemas.microsoft.com/office/drawing/2014/main" id="{36E8E9F0-46F8-1079-90A0-36C997F7F111}"/>
              </a:ext>
            </a:extLst>
          </p:cNvPr>
          <p:cNvPicPr>
            <a:picLocks noChangeAspect="1"/>
          </p:cNvPicPr>
          <p:nvPr/>
        </p:nvPicPr>
        <p:blipFill>
          <a:blip r:embed="rId6"/>
          <a:stretch>
            <a:fillRect/>
          </a:stretch>
        </p:blipFill>
        <p:spPr>
          <a:xfrm rot="597959">
            <a:off x="-329310" y="417941"/>
            <a:ext cx="2246532" cy="2223840"/>
          </a:xfrm>
          <a:prstGeom prst="rect">
            <a:avLst/>
          </a:prstGeom>
        </p:spPr>
      </p:pic>
    </p:spTree>
    <p:extLst>
      <p:ext uri="{BB962C8B-B14F-4D97-AF65-F5344CB8AC3E}">
        <p14:creationId xmlns:p14="http://schemas.microsoft.com/office/powerpoint/2010/main" val="38325538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407317"/>
            <a:ext cx="7772400" cy="708031"/>
          </a:xfrm>
        </p:spPr>
        <p:txBody>
          <a:bodyPr/>
          <a:lstStyle/>
          <a:p>
            <a:pPr>
              <a:defRPr/>
            </a:pPr>
            <a:r>
              <a:rPr lang="en-US" sz="40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Reminder!</a:t>
            </a:r>
          </a:p>
        </p:txBody>
      </p:sp>
      <p:sp>
        <p:nvSpPr>
          <p:cNvPr id="131075" name="Rectangle 3"/>
          <p:cNvSpPr>
            <a:spLocks noGrp="1" noChangeArrowheads="1"/>
          </p:cNvSpPr>
          <p:nvPr>
            <p:ph idx="1"/>
          </p:nvPr>
        </p:nvSpPr>
        <p:spPr>
          <a:xfrm>
            <a:off x="1865644" y="1343948"/>
            <a:ext cx="8460712" cy="5133053"/>
          </a:xfrm>
        </p:spPr>
        <p:txBody>
          <a:bodyPr/>
          <a:lstStyle/>
          <a:p>
            <a:pPr marL="0" indent="0" algn="ctr">
              <a:buNone/>
            </a:pPr>
            <a:r>
              <a:rPr lang="en-ZA" b="1" dirty="0">
                <a:solidFill>
                  <a:srgbClr val="FF0000"/>
                </a:solidFill>
                <a:latin typeface="+mn-lt"/>
              </a:rPr>
              <a:t> </a:t>
            </a:r>
            <a:r>
              <a:rPr lang="en-ZA" b="1" dirty="0">
                <a:latin typeface="+mn-lt"/>
              </a:rPr>
              <a:t>PET Prophylaxis post Screening</a:t>
            </a:r>
          </a:p>
          <a:p>
            <a:pPr marL="0" indent="0" algn="ctr">
              <a:buNone/>
            </a:pPr>
            <a:r>
              <a:rPr lang="en-ZA" b="1" dirty="0">
                <a:latin typeface="+mn-lt"/>
              </a:rPr>
              <a:t>Aspirin 150mg/d (Ecotrin 2 nocte)</a:t>
            </a:r>
          </a:p>
          <a:p>
            <a:pPr marL="0" indent="0" algn="ctr">
              <a:buNone/>
            </a:pPr>
            <a:r>
              <a:rPr lang="en-ZA" sz="2800" dirty="0">
                <a:solidFill>
                  <a:srgbClr val="FF0000"/>
                </a:solidFill>
              </a:rPr>
              <a:t>91% effective to prevent and help with</a:t>
            </a:r>
          </a:p>
          <a:p>
            <a:pPr marL="0" indent="0" algn="ctr">
              <a:buNone/>
            </a:pPr>
            <a:r>
              <a:rPr lang="en-ZA" sz="2800" dirty="0">
                <a:solidFill>
                  <a:srgbClr val="FF0000"/>
                </a:solidFill>
              </a:rPr>
              <a:t>Early onset PET</a:t>
            </a:r>
          </a:p>
          <a:p>
            <a:pPr algn="ctr">
              <a:lnSpc>
                <a:spcPct val="80000"/>
              </a:lnSpc>
              <a:buNone/>
              <a:defRPr/>
            </a:pPr>
            <a:endParaRPr lang="en-US" sz="1600" b="1" dirty="0"/>
          </a:p>
          <a:p>
            <a:pPr algn="ctr">
              <a:lnSpc>
                <a:spcPct val="80000"/>
              </a:lnSpc>
              <a:buNone/>
              <a:defRPr/>
            </a:pPr>
            <a:r>
              <a:rPr lang="en-US" b="1" dirty="0"/>
              <a:t>And</a:t>
            </a:r>
          </a:p>
          <a:p>
            <a:pPr algn="ctr">
              <a:lnSpc>
                <a:spcPct val="80000"/>
              </a:lnSpc>
              <a:buNone/>
              <a:defRPr/>
            </a:pPr>
            <a:endParaRPr lang="en-US" sz="1600" b="1" dirty="0"/>
          </a:p>
          <a:p>
            <a:pPr algn="ctr">
              <a:lnSpc>
                <a:spcPct val="80000"/>
              </a:lnSpc>
              <a:buNone/>
              <a:defRPr/>
            </a:pPr>
            <a:r>
              <a:rPr lang="en-US" sz="3600" b="1" dirty="0">
                <a:solidFill>
                  <a:srgbClr val="FF0000"/>
                </a:solidFill>
              </a:rPr>
              <a:t>Preparing and arranging for a </a:t>
            </a:r>
          </a:p>
          <a:p>
            <a:pPr algn="ctr">
              <a:lnSpc>
                <a:spcPct val="80000"/>
              </a:lnSpc>
              <a:buNone/>
              <a:defRPr/>
            </a:pPr>
            <a:r>
              <a:rPr lang="en-US" sz="3600" b="1" dirty="0">
                <a:solidFill>
                  <a:srgbClr val="FF0000"/>
                </a:solidFill>
              </a:rPr>
              <a:t>1</a:t>
            </a:r>
            <a:r>
              <a:rPr lang="en-US" sz="3600" b="1" baseline="30000" dirty="0">
                <a:solidFill>
                  <a:srgbClr val="FF0000"/>
                </a:solidFill>
              </a:rPr>
              <a:t>st</a:t>
            </a:r>
            <a:r>
              <a:rPr lang="en-US" sz="3600" b="1" dirty="0">
                <a:solidFill>
                  <a:srgbClr val="FF0000"/>
                </a:solidFill>
              </a:rPr>
              <a:t> Trimester Screen</a:t>
            </a:r>
          </a:p>
        </p:txBody>
      </p:sp>
      <p:sp>
        <p:nvSpPr>
          <p:cNvPr id="2" name="Slide Number Placeholder 1">
            <a:extLst>
              <a:ext uri="{FF2B5EF4-FFF2-40B4-BE49-F238E27FC236}">
                <a16:creationId xmlns:a16="http://schemas.microsoft.com/office/drawing/2014/main" id="{C389F59F-5164-31D9-D38C-3CA4C7F97436}"/>
              </a:ext>
            </a:extLst>
          </p:cNvPr>
          <p:cNvSpPr>
            <a:spLocks noGrp="1"/>
          </p:cNvSpPr>
          <p:nvPr>
            <p:ph type="sldNum" sz="quarter" idx="12"/>
          </p:nvPr>
        </p:nvSpPr>
        <p:spPr/>
        <p:txBody>
          <a:bodyPr/>
          <a:lstStyle/>
          <a:p>
            <a:fld id="{459F9546-D2A2-EF4C-A994-763A78C4CECC}" type="slidenum">
              <a:rPr lang="en-US" smtClean="0"/>
              <a:pPr/>
              <a:t>67</a:t>
            </a:fld>
            <a:endParaRPr lang="en-US" dirty="0"/>
          </a:p>
        </p:txBody>
      </p:sp>
      <p:pic>
        <p:nvPicPr>
          <p:cNvPr id="4" name="Picture 3">
            <a:extLst>
              <a:ext uri="{FF2B5EF4-FFF2-40B4-BE49-F238E27FC236}">
                <a16:creationId xmlns:a16="http://schemas.microsoft.com/office/drawing/2014/main" id="{9C0C792D-2F81-49F4-BE38-D1415D9E942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125200" y="4953000"/>
            <a:ext cx="807720" cy="904240"/>
          </a:xfrm>
          <a:prstGeom prst="rect">
            <a:avLst/>
          </a:prstGeom>
          <a:noFill/>
          <a:ln>
            <a:noFill/>
          </a:ln>
        </p:spPr>
      </p:pic>
      <p:pic>
        <p:nvPicPr>
          <p:cNvPr id="3" name="Picture 2" descr="A stethoscope and a heart&#10;&#10;AI-generated content may be incorrect.">
            <a:extLst>
              <a:ext uri="{FF2B5EF4-FFF2-40B4-BE49-F238E27FC236}">
                <a16:creationId xmlns:a16="http://schemas.microsoft.com/office/drawing/2014/main" id="{B6C5DC3A-B208-902A-CAB3-999D24BC57FB}"/>
              </a:ext>
            </a:extLst>
          </p:cNvPr>
          <p:cNvPicPr>
            <a:picLocks noChangeAspect="1"/>
          </p:cNvPicPr>
          <p:nvPr/>
        </p:nvPicPr>
        <p:blipFill>
          <a:blip r:embed="rId4"/>
          <a:stretch>
            <a:fillRect/>
          </a:stretch>
        </p:blipFill>
        <p:spPr>
          <a:xfrm>
            <a:off x="-76200" y="4944900"/>
            <a:ext cx="1752600" cy="1712162"/>
          </a:xfrm>
          <a:prstGeom prst="rect">
            <a:avLst/>
          </a:prstGeom>
        </p:spPr>
      </p:pic>
      <p:pic>
        <p:nvPicPr>
          <p:cNvPr id="5" name="Picture 4" descr="A baby in a womb&#10;&#10;AI-generated content may be incorrect.">
            <a:extLst>
              <a:ext uri="{FF2B5EF4-FFF2-40B4-BE49-F238E27FC236}">
                <a16:creationId xmlns:a16="http://schemas.microsoft.com/office/drawing/2014/main" id="{F03B272C-5CBD-1D88-85D3-F3D07E0C310C}"/>
              </a:ext>
            </a:extLst>
          </p:cNvPr>
          <p:cNvPicPr>
            <a:picLocks noChangeAspect="1"/>
          </p:cNvPicPr>
          <p:nvPr/>
        </p:nvPicPr>
        <p:blipFill>
          <a:blip r:embed="rId5"/>
          <a:stretch>
            <a:fillRect/>
          </a:stretch>
        </p:blipFill>
        <p:spPr>
          <a:xfrm>
            <a:off x="10287000" y="476250"/>
            <a:ext cx="2378836" cy="2378836"/>
          </a:xfrm>
          <a:prstGeom prst="rect">
            <a:avLst/>
          </a:prstGeom>
        </p:spPr>
      </p:pic>
      <p:pic>
        <p:nvPicPr>
          <p:cNvPr id="6" name="Picture 5">
            <a:extLst>
              <a:ext uri="{FF2B5EF4-FFF2-40B4-BE49-F238E27FC236}">
                <a16:creationId xmlns:a16="http://schemas.microsoft.com/office/drawing/2014/main" id="{815AC6C1-3A73-6059-7665-CAFAD09D2F36}"/>
              </a:ext>
            </a:extLst>
          </p:cNvPr>
          <p:cNvPicPr>
            <a:picLocks noChangeAspect="1"/>
          </p:cNvPicPr>
          <p:nvPr/>
        </p:nvPicPr>
        <p:blipFill>
          <a:blip r:embed="rId6"/>
          <a:stretch>
            <a:fillRect/>
          </a:stretch>
        </p:blipFill>
        <p:spPr>
          <a:xfrm rot="597959">
            <a:off x="-329310" y="417941"/>
            <a:ext cx="2246532" cy="2223840"/>
          </a:xfrm>
          <a:prstGeom prst="rect">
            <a:avLst/>
          </a:prstGeom>
        </p:spPr>
      </p:pic>
    </p:spTree>
    <p:extLst>
      <p:ext uri="{BB962C8B-B14F-4D97-AF65-F5344CB8AC3E}">
        <p14:creationId xmlns:p14="http://schemas.microsoft.com/office/powerpoint/2010/main" val="130552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animEffect transition="in" filter="fade">
                                      <p:cBhvr>
                                        <p:cTn id="7" dur="3000"/>
                                        <p:tgtEl>
                                          <p:spTgt spid="131075">
                                            <p:txEl>
                                              <p:pRg st="0" end="0"/>
                                            </p:txEl>
                                          </p:spTgt>
                                        </p:tgtEl>
                                      </p:cBhvr>
                                    </p:animEffect>
                                    <p:anim calcmode="lin" valueType="num">
                                      <p:cBhvr>
                                        <p:cTn id="8" dur="3000" fill="hold"/>
                                        <p:tgtEl>
                                          <p:spTgt spid="131075">
                                            <p:txEl>
                                              <p:pRg st="0" end="0"/>
                                            </p:txEl>
                                          </p:spTgt>
                                        </p:tgtEl>
                                        <p:attrNameLst>
                                          <p:attrName>style.rotation</p:attrName>
                                        </p:attrNameLst>
                                      </p:cBhvr>
                                      <p:tavLst>
                                        <p:tav tm="0">
                                          <p:val>
                                            <p:fltVal val="720"/>
                                          </p:val>
                                        </p:tav>
                                        <p:tav tm="100000">
                                          <p:val>
                                            <p:fltVal val="0"/>
                                          </p:val>
                                        </p:tav>
                                      </p:tavLst>
                                    </p:anim>
                                    <p:anim calcmode="lin" valueType="num">
                                      <p:cBhvr>
                                        <p:cTn id="9" dur="3000" fill="hold"/>
                                        <p:tgtEl>
                                          <p:spTgt spid="131075">
                                            <p:txEl>
                                              <p:pRg st="0" end="0"/>
                                            </p:txEl>
                                          </p:spTgt>
                                        </p:tgtEl>
                                        <p:attrNameLst>
                                          <p:attrName>ppt_h</p:attrName>
                                        </p:attrNameLst>
                                      </p:cBhvr>
                                      <p:tavLst>
                                        <p:tav tm="0">
                                          <p:val>
                                            <p:fltVal val="0"/>
                                          </p:val>
                                        </p:tav>
                                        <p:tav tm="100000">
                                          <p:val>
                                            <p:strVal val="#ppt_h"/>
                                          </p:val>
                                        </p:tav>
                                      </p:tavLst>
                                    </p:anim>
                                    <p:anim calcmode="lin" valueType="num">
                                      <p:cBhvr>
                                        <p:cTn id="10" dur="3000" fill="hold"/>
                                        <p:tgtEl>
                                          <p:spTgt spid="131075">
                                            <p:txEl>
                                              <p:pRg st="0" end="0"/>
                                            </p:txEl>
                                          </p:spTgt>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131075">
                                            <p:txEl>
                                              <p:pRg st="1" end="1"/>
                                            </p:txEl>
                                          </p:spTgt>
                                        </p:tgtEl>
                                        <p:attrNameLst>
                                          <p:attrName>style.visibility</p:attrName>
                                        </p:attrNameLst>
                                      </p:cBhvr>
                                      <p:to>
                                        <p:strVal val="visible"/>
                                      </p:to>
                                    </p:set>
                                    <p:animEffect transition="in" filter="fade">
                                      <p:cBhvr>
                                        <p:cTn id="13" dur="3000"/>
                                        <p:tgtEl>
                                          <p:spTgt spid="131075">
                                            <p:txEl>
                                              <p:pRg st="1" end="1"/>
                                            </p:txEl>
                                          </p:spTgt>
                                        </p:tgtEl>
                                      </p:cBhvr>
                                    </p:animEffect>
                                    <p:anim calcmode="lin" valueType="num">
                                      <p:cBhvr>
                                        <p:cTn id="14" dur="3000" fill="hold"/>
                                        <p:tgtEl>
                                          <p:spTgt spid="131075">
                                            <p:txEl>
                                              <p:pRg st="1" end="1"/>
                                            </p:txEl>
                                          </p:spTgt>
                                        </p:tgtEl>
                                        <p:attrNameLst>
                                          <p:attrName>style.rotation</p:attrName>
                                        </p:attrNameLst>
                                      </p:cBhvr>
                                      <p:tavLst>
                                        <p:tav tm="0">
                                          <p:val>
                                            <p:fltVal val="720"/>
                                          </p:val>
                                        </p:tav>
                                        <p:tav tm="100000">
                                          <p:val>
                                            <p:fltVal val="0"/>
                                          </p:val>
                                        </p:tav>
                                      </p:tavLst>
                                    </p:anim>
                                    <p:anim calcmode="lin" valueType="num">
                                      <p:cBhvr>
                                        <p:cTn id="15" dur="3000" fill="hold"/>
                                        <p:tgtEl>
                                          <p:spTgt spid="131075">
                                            <p:txEl>
                                              <p:pRg st="1" end="1"/>
                                            </p:txEl>
                                          </p:spTgt>
                                        </p:tgtEl>
                                        <p:attrNameLst>
                                          <p:attrName>ppt_h</p:attrName>
                                        </p:attrNameLst>
                                      </p:cBhvr>
                                      <p:tavLst>
                                        <p:tav tm="0">
                                          <p:val>
                                            <p:fltVal val="0"/>
                                          </p:val>
                                        </p:tav>
                                        <p:tav tm="100000">
                                          <p:val>
                                            <p:strVal val="#ppt_h"/>
                                          </p:val>
                                        </p:tav>
                                      </p:tavLst>
                                    </p:anim>
                                    <p:anim calcmode="lin" valueType="num">
                                      <p:cBhvr>
                                        <p:cTn id="16" dur="3000" fill="hold"/>
                                        <p:tgtEl>
                                          <p:spTgt spid="131075">
                                            <p:txEl>
                                              <p:pRg st="1" end="1"/>
                                            </p:txEl>
                                          </p:spTgt>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131075">
                                            <p:txEl>
                                              <p:pRg st="2" end="2"/>
                                            </p:txEl>
                                          </p:spTgt>
                                        </p:tgtEl>
                                        <p:attrNameLst>
                                          <p:attrName>style.visibility</p:attrName>
                                        </p:attrNameLst>
                                      </p:cBhvr>
                                      <p:to>
                                        <p:strVal val="visible"/>
                                      </p:to>
                                    </p:set>
                                    <p:animEffect transition="in" filter="fade">
                                      <p:cBhvr>
                                        <p:cTn id="19" dur="3000"/>
                                        <p:tgtEl>
                                          <p:spTgt spid="131075">
                                            <p:txEl>
                                              <p:pRg st="2" end="2"/>
                                            </p:txEl>
                                          </p:spTgt>
                                        </p:tgtEl>
                                      </p:cBhvr>
                                    </p:animEffect>
                                    <p:anim calcmode="lin" valueType="num">
                                      <p:cBhvr>
                                        <p:cTn id="20" dur="3000" fill="hold"/>
                                        <p:tgtEl>
                                          <p:spTgt spid="131075">
                                            <p:txEl>
                                              <p:pRg st="2" end="2"/>
                                            </p:txEl>
                                          </p:spTgt>
                                        </p:tgtEl>
                                        <p:attrNameLst>
                                          <p:attrName>style.rotation</p:attrName>
                                        </p:attrNameLst>
                                      </p:cBhvr>
                                      <p:tavLst>
                                        <p:tav tm="0">
                                          <p:val>
                                            <p:fltVal val="720"/>
                                          </p:val>
                                        </p:tav>
                                        <p:tav tm="100000">
                                          <p:val>
                                            <p:fltVal val="0"/>
                                          </p:val>
                                        </p:tav>
                                      </p:tavLst>
                                    </p:anim>
                                    <p:anim calcmode="lin" valueType="num">
                                      <p:cBhvr>
                                        <p:cTn id="21" dur="3000" fill="hold"/>
                                        <p:tgtEl>
                                          <p:spTgt spid="131075">
                                            <p:txEl>
                                              <p:pRg st="2" end="2"/>
                                            </p:txEl>
                                          </p:spTgt>
                                        </p:tgtEl>
                                        <p:attrNameLst>
                                          <p:attrName>ppt_h</p:attrName>
                                        </p:attrNameLst>
                                      </p:cBhvr>
                                      <p:tavLst>
                                        <p:tav tm="0">
                                          <p:val>
                                            <p:fltVal val="0"/>
                                          </p:val>
                                        </p:tav>
                                        <p:tav tm="100000">
                                          <p:val>
                                            <p:strVal val="#ppt_h"/>
                                          </p:val>
                                        </p:tav>
                                      </p:tavLst>
                                    </p:anim>
                                    <p:anim calcmode="lin" valueType="num">
                                      <p:cBhvr>
                                        <p:cTn id="22" dur="3000" fill="hold"/>
                                        <p:tgtEl>
                                          <p:spTgt spid="131075">
                                            <p:txEl>
                                              <p:pRg st="2" end="2"/>
                                            </p:txEl>
                                          </p:spTgt>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131075">
                                            <p:txEl>
                                              <p:pRg st="3" end="3"/>
                                            </p:txEl>
                                          </p:spTgt>
                                        </p:tgtEl>
                                        <p:attrNameLst>
                                          <p:attrName>style.visibility</p:attrName>
                                        </p:attrNameLst>
                                      </p:cBhvr>
                                      <p:to>
                                        <p:strVal val="visible"/>
                                      </p:to>
                                    </p:set>
                                    <p:animEffect transition="in" filter="fade">
                                      <p:cBhvr>
                                        <p:cTn id="25" dur="3000"/>
                                        <p:tgtEl>
                                          <p:spTgt spid="131075">
                                            <p:txEl>
                                              <p:pRg st="3" end="3"/>
                                            </p:txEl>
                                          </p:spTgt>
                                        </p:tgtEl>
                                      </p:cBhvr>
                                    </p:animEffect>
                                    <p:anim calcmode="lin" valueType="num">
                                      <p:cBhvr>
                                        <p:cTn id="26" dur="3000" fill="hold"/>
                                        <p:tgtEl>
                                          <p:spTgt spid="131075">
                                            <p:txEl>
                                              <p:pRg st="3" end="3"/>
                                            </p:txEl>
                                          </p:spTgt>
                                        </p:tgtEl>
                                        <p:attrNameLst>
                                          <p:attrName>style.rotation</p:attrName>
                                        </p:attrNameLst>
                                      </p:cBhvr>
                                      <p:tavLst>
                                        <p:tav tm="0">
                                          <p:val>
                                            <p:fltVal val="720"/>
                                          </p:val>
                                        </p:tav>
                                        <p:tav tm="100000">
                                          <p:val>
                                            <p:fltVal val="0"/>
                                          </p:val>
                                        </p:tav>
                                      </p:tavLst>
                                    </p:anim>
                                    <p:anim calcmode="lin" valueType="num">
                                      <p:cBhvr>
                                        <p:cTn id="27" dur="3000" fill="hold"/>
                                        <p:tgtEl>
                                          <p:spTgt spid="131075">
                                            <p:txEl>
                                              <p:pRg st="3" end="3"/>
                                            </p:txEl>
                                          </p:spTgt>
                                        </p:tgtEl>
                                        <p:attrNameLst>
                                          <p:attrName>ppt_h</p:attrName>
                                        </p:attrNameLst>
                                      </p:cBhvr>
                                      <p:tavLst>
                                        <p:tav tm="0">
                                          <p:val>
                                            <p:fltVal val="0"/>
                                          </p:val>
                                        </p:tav>
                                        <p:tav tm="100000">
                                          <p:val>
                                            <p:strVal val="#ppt_h"/>
                                          </p:val>
                                        </p:tav>
                                      </p:tavLst>
                                    </p:anim>
                                    <p:anim calcmode="lin" valueType="num">
                                      <p:cBhvr>
                                        <p:cTn id="28" dur="3000" fill="hold"/>
                                        <p:tgtEl>
                                          <p:spTgt spid="131075">
                                            <p:txEl>
                                              <p:pRg st="3" end="3"/>
                                            </p:txEl>
                                          </p:spTgt>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131075">
                                            <p:txEl>
                                              <p:pRg st="5" end="5"/>
                                            </p:txEl>
                                          </p:spTgt>
                                        </p:tgtEl>
                                        <p:attrNameLst>
                                          <p:attrName>style.visibility</p:attrName>
                                        </p:attrNameLst>
                                      </p:cBhvr>
                                      <p:to>
                                        <p:strVal val="visible"/>
                                      </p:to>
                                    </p:set>
                                    <p:animEffect transition="in" filter="fade">
                                      <p:cBhvr>
                                        <p:cTn id="31" dur="3000"/>
                                        <p:tgtEl>
                                          <p:spTgt spid="131075">
                                            <p:txEl>
                                              <p:pRg st="5" end="5"/>
                                            </p:txEl>
                                          </p:spTgt>
                                        </p:tgtEl>
                                      </p:cBhvr>
                                    </p:animEffect>
                                    <p:anim calcmode="lin" valueType="num">
                                      <p:cBhvr>
                                        <p:cTn id="32" dur="3000" fill="hold"/>
                                        <p:tgtEl>
                                          <p:spTgt spid="131075">
                                            <p:txEl>
                                              <p:pRg st="5" end="5"/>
                                            </p:txEl>
                                          </p:spTgt>
                                        </p:tgtEl>
                                        <p:attrNameLst>
                                          <p:attrName>style.rotation</p:attrName>
                                        </p:attrNameLst>
                                      </p:cBhvr>
                                      <p:tavLst>
                                        <p:tav tm="0">
                                          <p:val>
                                            <p:fltVal val="720"/>
                                          </p:val>
                                        </p:tav>
                                        <p:tav tm="100000">
                                          <p:val>
                                            <p:fltVal val="0"/>
                                          </p:val>
                                        </p:tav>
                                      </p:tavLst>
                                    </p:anim>
                                    <p:anim calcmode="lin" valueType="num">
                                      <p:cBhvr>
                                        <p:cTn id="33" dur="3000" fill="hold"/>
                                        <p:tgtEl>
                                          <p:spTgt spid="131075">
                                            <p:txEl>
                                              <p:pRg st="5" end="5"/>
                                            </p:txEl>
                                          </p:spTgt>
                                        </p:tgtEl>
                                        <p:attrNameLst>
                                          <p:attrName>ppt_h</p:attrName>
                                        </p:attrNameLst>
                                      </p:cBhvr>
                                      <p:tavLst>
                                        <p:tav tm="0">
                                          <p:val>
                                            <p:fltVal val="0"/>
                                          </p:val>
                                        </p:tav>
                                        <p:tav tm="100000">
                                          <p:val>
                                            <p:strVal val="#ppt_h"/>
                                          </p:val>
                                        </p:tav>
                                      </p:tavLst>
                                    </p:anim>
                                    <p:anim calcmode="lin" valueType="num">
                                      <p:cBhvr>
                                        <p:cTn id="34" dur="3000" fill="hold"/>
                                        <p:tgtEl>
                                          <p:spTgt spid="131075">
                                            <p:txEl>
                                              <p:pRg st="5" end="5"/>
                                            </p:txEl>
                                          </p:spTgt>
                                        </p:tgtEl>
                                        <p:attrNameLst>
                                          <p:attrName>ppt_w</p:attrName>
                                        </p:attrNameLst>
                                      </p:cBhvr>
                                      <p:tavLst>
                                        <p:tav tm="0">
                                          <p:val>
                                            <p:fltVal val="0"/>
                                          </p:val>
                                        </p:tav>
                                        <p:tav tm="100000">
                                          <p:val>
                                            <p:strVal val="#ppt_w"/>
                                          </p:val>
                                        </p:tav>
                                      </p:tavLst>
                                    </p:anim>
                                  </p:childTnLst>
                                </p:cTn>
                              </p:par>
                              <p:par>
                                <p:cTn id="35" presetID="35" presetClass="entr" presetSubtype="0" fill="hold" nodeType="withEffect">
                                  <p:stCondLst>
                                    <p:cond delay="0"/>
                                  </p:stCondLst>
                                  <p:childTnLst>
                                    <p:set>
                                      <p:cBhvr>
                                        <p:cTn id="36" dur="1" fill="hold">
                                          <p:stCondLst>
                                            <p:cond delay="0"/>
                                          </p:stCondLst>
                                        </p:cTn>
                                        <p:tgtEl>
                                          <p:spTgt spid="131075">
                                            <p:txEl>
                                              <p:pRg st="7" end="7"/>
                                            </p:txEl>
                                          </p:spTgt>
                                        </p:tgtEl>
                                        <p:attrNameLst>
                                          <p:attrName>style.visibility</p:attrName>
                                        </p:attrNameLst>
                                      </p:cBhvr>
                                      <p:to>
                                        <p:strVal val="visible"/>
                                      </p:to>
                                    </p:set>
                                    <p:animEffect transition="in" filter="fade">
                                      <p:cBhvr>
                                        <p:cTn id="37" dur="3000"/>
                                        <p:tgtEl>
                                          <p:spTgt spid="131075">
                                            <p:txEl>
                                              <p:pRg st="7" end="7"/>
                                            </p:txEl>
                                          </p:spTgt>
                                        </p:tgtEl>
                                      </p:cBhvr>
                                    </p:animEffect>
                                    <p:anim calcmode="lin" valueType="num">
                                      <p:cBhvr>
                                        <p:cTn id="38" dur="3000" fill="hold"/>
                                        <p:tgtEl>
                                          <p:spTgt spid="131075">
                                            <p:txEl>
                                              <p:pRg st="7" end="7"/>
                                            </p:txEl>
                                          </p:spTgt>
                                        </p:tgtEl>
                                        <p:attrNameLst>
                                          <p:attrName>style.rotation</p:attrName>
                                        </p:attrNameLst>
                                      </p:cBhvr>
                                      <p:tavLst>
                                        <p:tav tm="0">
                                          <p:val>
                                            <p:fltVal val="720"/>
                                          </p:val>
                                        </p:tav>
                                        <p:tav tm="100000">
                                          <p:val>
                                            <p:fltVal val="0"/>
                                          </p:val>
                                        </p:tav>
                                      </p:tavLst>
                                    </p:anim>
                                    <p:anim calcmode="lin" valueType="num">
                                      <p:cBhvr>
                                        <p:cTn id="39" dur="3000" fill="hold"/>
                                        <p:tgtEl>
                                          <p:spTgt spid="131075">
                                            <p:txEl>
                                              <p:pRg st="7" end="7"/>
                                            </p:txEl>
                                          </p:spTgt>
                                        </p:tgtEl>
                                        <p:attrNameLst>
                                          <p:attrName>ppt_h</p:attrName>
                                        </p:attrNameLst>
                                      </p:cBhvr>
                                      <p:tavLst>
                                        <p:tav tm="0">
                                          <p:val>
                                            <p:fltVal val="0"/>
                                          </p:val>
                                        </p:tav>
                                        <p:tav tm="100000">
                                          <p:val>
                                            <p:strVal val="#ppt_h"/>
                                          </p:val>
                                        </p:tav>
                                      </p:tavLst>
                                    </p:anim>
                                    <p:anim calcmode="lin" valueType="num">
                                      <p:cBhvr>
                                        <p:cTn id="40" dur="3000" fill="hold"/>
                                        <p:tgtEl>
                                          <p:spTgt spid="131075">
                                            <p:txEl>
                                              <p:pRg st="7" end="7"/>
                                            </p:txEl>
                                          </p:spTgt>
                                        </p:tgtEl>
                                        <p:attrNameLst>
                                          <p:attrName>ppt_w</p:attrName>
                                        </p:attrNameLst>
                                      </p:cBhvr>
                                      <p:tavLst>
                                        <p:tav tm="0">
                                          <p:val>
                                            <p:fltVal val="0"/>
                                          </p:val>
                                        </p:tav>
                                        <p:tav tm="100000">
                                          <p:val>
                                            <p:strVal val="#ppt_w"/>
                                          </p:val>
                                        </p:tav>
                                      </p:tavLst>
                                    </p:anim>
                                  </p:childTnLst>
                                </p:cTn>
                              </p:par>
                              <p:par>
                                <p:cTn id="41" presetID="35" presetClass="entr" presetSubtype="0" fill="hold" nodeType="withEffect">
                                  <p:stCondLst>
                                    <p:cond delay="0"/>
                                  </p:stCondLst>
                                  <p:childTnLst>
                                    <p:set>
                                      <p:cBhvr>
                                        <p:cTn id="42" dur="1" fill="hold">
                                          <p:stCondLst>
                                            <p:cond delay="0"/>
                                          </p:stCondLst>
                                        </p:cTn>
                                        <p:tgtEl>
                                          <p:spTgt spid="131075">
                                            <p:txEl>
                                              <p:pRg st="8" end="8"/>
                                            </p:txEl>
                                          </p:spTgt>
                                        </p:tgtEl>
                                        <p:attrNameLst>
                                          <p:attrName>style.visibility</p:attrName>
                                        </p:attrNameLst>
                                      </p:cBhvr>
                                      <p:to>
                                        <p:strVal val="visible"/>
                                      </p:to>
                                    </p:set>
                                    <p:animEffect transition="in" filter="fade">
                                      <p:cBhvr>
                                        <p:cTn id="43" dur="3000"/>
                                        <p:tgtEl>
                                          <p:spTgt spid="131075">
                                            <p:txEl>
                                              <p:pRg st="8" end="8"/>
                                            </p:txEl>
                                          </p:spTgt>
                                        </p:tgtEl>
                                      </p:cBhvr>
                                    </p:animEffect>
                                    <p:anim calcmode="lin" valueType="num">
                                      <p:cBhvr>
                                        <p:cTn id="44" dur="3000" fill="hold"/>
                                        <p:tgtEl>
                                          <p:spTgt spid="131075">
                                            <p:txEl>
                                              <p:pRg st="8" end="8"/>
                                            </p:txEl>
                                          </p:spTgt>
                                        </p:tgtEl>
                                        <p:attrNameLst>
                                          <p:attrName>style.rotation</p:attrName>
                                        </p:attrNameLst>
                                      </p:cBhvr>
                                      <p:tavLst>
                                        <p:tav tm="0">
                                          <p:val>
                                            <p:fltVal val="720"/>
                                          </p:val>
                                        </p:tav>
                                        <p:tav tm="100000">
                                          <p:val>
                                            <p:fltVal val="0"/>
                                          </p:val>
                                        </p:tav>
                                      </p:tavLst>
                                    </p:anim>
                                    <p:anim calcmode="lin" valueType="num">
                                      <p:cBhvr>
                                        <p:cTn id="45" dur="3000" fill="hold"/>
                                        <p:tgtEl>
                                          <p:spTgt spid="131075">
                                            <p:txEl>
                                              <p:pRg st="8" end="8"/>
                                            </p:txEl>
                                          </p:spTgt>
                                        </p:tgtEl>
                                        <p:attrNameLst>
                                          <p:attrName>ppt_h</p:attrName>
                                        </p:attrNameLst>
                                      </p:cBhvr>
                                      <p:tavLst>
                                        <p:tav tm="0">
                                          <p:val>
                                            <p:fltVal val="0"/>
                                          </p:val>
                                        </p:tav>
                                        <p:tav tm="100000">
                                          <p:val>
                                            <p:strVal val="#ppt_h"/>
                                          </p:val>
                                        </p:tav>
                                      </p:tavLst>
                                    </p:anim>
                                    <p:anim calcmode="lin" valueType="num">
                                      <p:cBhvr>
                                        <p:cTn id="46" dur="3000" fill="hold"/>
                                        <p:tgtEl>
                                          <p:spTgt spid="131075">
                                            <p:txEl>
                                              <p:pRg st="8" end="8"/>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b="1" u="sng" dirty="0">
                <a:solidFill>
                  <a:srgbClr val="FF0000"/>
                </a:solidFill>
                <a:effectLst>
                  <a:outerShdw blurRad="38100" dist="38100" dir="2700000" algn="tl">
                    <a:srgbClr val="000000">
                      <a:alpha val="43137"/>
                    </a:srgbClr>
                  </a:outerShdw>
                </a:effectLst>
                <a:latin typeface="+mn-lt"/>
              </a:rPr>
              <a:t>Summary &amp; Discussion</a:t>
            </a:r>
          </a:p>
        </p:txBody>
      </p:sp>
      <p:sp>
        <p:nvSpPr>
          <p:cNvPr id="3" name="Content Placeholder 2"/>
          <p:cNvSpPr>
            <a:spLocks noGrp="1"/>
          </p:cNvSpPr>
          <p:nvPr>
            <p:ph idx="1"/>
          </p:nvPr>
        </p:nvSpPr>
        <p:spPr>
          <a:xfrm>
            <a:off x="2098848" y="1981200"/>
            <a:ext cx="9178751" cy="4114800"/>
          </a:xfrm>
        </p:spPr>
        <p:txBody>
          <a:bodyPr>
            <a:normAutofit/>
          </a:bodyPr>
          <a:lstStyle/>
          <a:p>
            <a:r>
              <a:rPr lang="en-ZA" sz="2800" dirty="0"/>
              <a:t>Pre &amp; Post-natal care </a:t>
            </a:r>
            <a:r>
              <a:rPr sz="2800" dirty="0"/>
              <a:t>= foundation of </a:t>
            </a:r>
            <a:r>
              <a:rPr lang="en-ZA" sz="2800" dirty="0"/>
              <a:t>continuum </a:t>
            </a:r>
            <a:endParaRPr sz="2800" dirty="0"/>
          </a:p>
          <a:p>
            <a:r>
              <a:rPr sz="2800" dirty="0"/>
              <a:t>GPs are gatekeepers of maternal health</a:t>
            </a:r>
          </a:p>
          <a:p>
            <a:r>
              <a:rPr sz="2800" dirty="0"/>
              <a:t>Recognize normal vs abnormal early symptoms</a:t>
            </a:r>
          </a:p>
          <a:p>
            <a:r>
              <a:rPr sz="2800" dirty="0"/>
              <a:t>Act fast on red flags</a:t>
            </a:r>
          </a:p>
          <a:p>
            <a:r>
              <a:rPr sz="2800" dirty="0"/>
              <a:t>“Early detection saves two lives.”</a:t>
            </a:r>
          </a:p>
        </p:txBody>
      </p:sp>
      <p:sp>
        <p:nvSpPr>
          <p:cNvPr id="5" name="Slide Number Placeholder 4">
            <a:extLst>
              <a:ext uri="{FF2B5EF4-FFF2-40B4-BE49-F238E27FC236}">
                <a16:creationId xmlns:a16="http://schemas.microsoft.com/office/drawing/2014/main" id="{48CB4DA5-3DE3-AA0D-6381-F9AE34485F9A}"/>
              </a:ext>
            </a:extLst>
          </p:cNvPr>
          <p:cNvSpPr>
            <a:spLocks noGrp="1"/>
          </p:cNvSpPr>
          <p:nvPr>
            <p:ph type="sldNum" sz="quarter" idx="12"/>
          </p:nvPr>
        </p:nvSpPr>
        <p:spPr/>
        <p:txBody>
          <a:bodyPr/>
          <a:lstStyle/>
          <a:p>
            <a:fld id="{459F9546-D2A2-EF4C-A994-763A78C4CECC}" type="slidenum">
              <a:rPr lang="en-US" smtClean="0"/>
              <a:pPr/>
              <a:t>68</a:t>
            </a:fld>
            <a:endParaRPr lang="en-US" dirty="0"/>
          </a:p>
        </p:txBody>
      </p:sp>
      <p:pic>
        <p:nvPicPr>
          <p:cNvPr id="4" name="Picture 3">
            <a:extLst>
              <a:ext uri="{FF2B5EF4-FFF2-40B4-BE49-F238E27FC236}">
                <a16:creationId xmlns:a16="http://schemas.microsoft.com/office/drawing/2014/main" id="{6887FAF0-A385-71F9-B870-85B670FC3B9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873740" y="4953000"/>
            <a:ext cx="807720" cy="904240"/>
          </a:xfrm>
          <a:prstGeom prst="rect">
            <a:avLst/>
          </a:prstGeom>
          <a:noFill/>
          <a:ln>
            <a:noFill/>
          </a:ln>
        </p:spPr>
      </p:pic>
      <p:pic>
        <p:nvPicPr>
          <p:cNvPr id="6" name="Picture 5" descr="A stethoscope and a heart&#10;&#10;AI-generated content may be incorrect.">
            <a:extLst>
              <a:ext uri="{FF2B5EF4-FFF2-40B4-BE49-F238E27FC236}">
                <a16:creationId xmlns:a16="http://schemas.microsoft.com/office/drawing/2014/main" id="{51EA9FC5-290D-0887-8994-5D72CC68C0FA}"/>
              </a:ext>
            </a:extLst>
          </p:cNvPr>
          <p:cNvPicPr>
            <a:picLocks noChangeAspect="1"/>
          </p:cNvPicPr>
          <p:nvPr/>
        </p:nvPicPr>
        <p:blipFill>
          <a:blip r:embed="rId3"/>
          <a:stretch>
            <a:fillRect/>
          </a:stretch>
        </p:blipFill>
        <p:spPr>
          <a:xfrm>
            <a:off x="-76200" y="4944900"/>
            <a:ext cx="1752600" cy="1712162"/>
          </a:xfrm>
          <a:prstGeom prst="rect">
            <a:avLst/>
          </a:prstGeom>
        </p:spPr>
      </p:pic>
      <p:pic>
        <p:nvPicPr>
          <p:cNvPr id="7" name="Picture 6" descr="A baby in a womb&#10;&#10;AI-generated content may be incorrect.">
            <a:extLst>
              <a:ext uri="{FF2B5EF4-FFF2-40B4-BE49-F238E27FC236}">
                <a16:creationId xmlns:a16="http://schemas.microsoft.com/office/drawing/2014/main" id="{17C24FA2-211B-8BCD-EBF3-621D8760E044}"/>
              </a:ext>
            </a:extLst>
          </p:cNvPr>
          <p:cNvPicPr>
            <a:picLocks noChangeAspect="1"/>
          </p:cNvPicPr>
          <p:nvPr/>
        </p:nvPicPr>
        <p:blipFill>
          <a:blip r:embed="rId4"/>
          <a:stretch>
            <a:fillRect/>
          </a:stretch>
        </p:blipFill>
        <p:spPr>
          <a:xfrm>
            <a:off x="10287000" y="476250"/>
            <a:ext cx="2378836" cy="2378836"/>
          </a:xfrm>
          <a:prstGeom prst="rect">
            <a:avLst/>
          </a:prstGeom>
        </p:spPr>
      </p:pic>
      <p:pic>
        <p:nvPicPr>
          <p:cNvPr id="8" name="Picture 7">
            <a:extLst>
              <a:ext uri="{FF2B5EF4-FFF2-40B4-BE49-F238E27FC236}">
                <a16:creationId xmlns:a16="http://schemas.microsoft.com/office/drawing/2014/main" id="{0FD38F5E-8F2A-DB01-37EA-700545D51C3F}"/>
              </a:ext>
            </a:extLst>
          </p:cNvPr>
          <p:cNvPicPr>
            <a:picLocks noChangeAspect="1"/>
          </p:cNvPicPr>
          <p:nvPr/>
        </p:nvPicPr>
        <p:blipFill>
          <a:blip r:embed="rId5"/>
          <a:stretch>
            <a:fillRect/>
          </a:stretch>
        </p:blipFill>
        <p:spPr>
          <a:xfrm rot="597959">
            <a:off x="-323167" y="620198"/>
            <a:ext cx="2246532" cy="222384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209800" y="452176"/>
            <a:ext cx="7772400" cy="1467059"/>
          </a:xfrm>
        </p:spPr>
        <p:txBody>
          <a:bodyPr/>
          <a:lstStyle/>
          <a:p>
            <a:pPr>
              <a:defRPr/>
            </a:pPr>
            <a:br>
              <a:rPr lang="en-US" sz="4000" b="1" dirty="0">
                <a:solidFill>
                  <a:srgbClr val="FF0000"/>
                </a:solidFill>
              </a:rPr>
            </a:br>
            <a:endParaRPr lang="en-US" sz="4000" b="1" dirty="0">
              <a:solidFill>
                <a:srgbClr val="FF0000"/>
              </a:solidFill>
            </a:endParaRPr>
          </a:p>
        </p:txBody>
      </p:sp>
      <p:sp>
        <p:nvSpPr>
          <p:cNvPr id="131075" name="Rectangle 3"/>
          <p:cNvSpPr>
            <a:spLocks noGrp="1" noChangeArrowheads="1"/>
          </p:cNvSpPr>
          <p:nvPr>
            <p:ph idx="1"/>
          </p:nvPr>
        </p:nvSpPr>
        <p:spPr>
          <a:xfrm>
            <a:off x="1855596" y="2331218"/>
            <a:ext cx="8460712" cy="4050532"/>
          </a:xfrm>
        </p:spPr>
        <p:txBody>
          <a:bodyPr/>
          <a:lstStyle/>
          <a:p>
            <a:pPr lvl="0"/>
            <a:endParaRPr lang="en-ZA" sz="2800" dirty="0"/>
          </a:p>
          <a:p>
            <a:pPr>
              <a:lnSpc>
                <a:spcPct val="80000"/>
              </a:lnSpc>
              <a:buNone/>
              <a:defRPr/>
            </a:pPr>
            <a:endParaRPr lang="en-US" dirty="0"/>
          </a:p>
        </p:txBody>
      </p:sp>
      <p:sp>
        <p:nvSpPr>
          <p:cNvPr id="2" name="Slide Number Placeholder 1">
            <a:extLst>
              <a:ext uri="{FF2B5EF4-FFF2-40B4-BE49-F238E27FC236}">
                <a16:creationId xmlns:a16="http://schemas.microsoft.com/office/drawing/2014/main" id="{2C2BD8E4-2055-91AF-81E2-5C459D71EFE8}"/>
              </a:ext>
            </a:extLst>
          </p:cNvPr>
          <p:cNvSpPr>
            <a:spLocks noGrp="1"/>
          </p:cNvSpPr>
          <p:nvPr>
            <p:ph type="sldNum" sz="quarter" idx="12"/>
          </p:nvPr>
        </p:nvSpPr>
        <p:spPr/>
        <p:txBody>
          <a:bodyPr/>
          <a:lstStyle/>
          <a:p>
            <a:fld id="{459F9546-D2A2-EF4C-A994-763A78C4CECC}" type="slidenum">
              <a:rPr lang="en-US" smtClean="0"/>
              <a:pPr/>
              <a:t>69</a:t>
            </a:fld>
            <a:endParaRPr lang="en-US" dirty="0"/>
          </a:p>
        </p:txBody>
      </p:sp>
      <p:pic>
        <p:nvPicPr>
          <p:cNvPr id="3" name="Picture 2" descr="Text&#10;&#10;Description automatically generated">
            <a:extLst>
              <a:ext uri="{FF2B5EF4-FFF2-40B4-BE49-F238E27FC236}">
                <a16:creationId xmlns:a16="http://schemas.microsoft.com/office/drawing/2014/main" id="{E25D3340-A94C-4FE7-8F7B-5D8442307EBA}"/>
              </a:ext>
            </a:extLst>
          </p:cNvPr>
          <p:cNvPicPr>
            <a:picLocks noChangeAspect="1"/>
          </p:cNvPicPr>
          <p:nvPr/>
        </p:nvPicPr>
        <p:blipFill>
          <a:blip r:embed="rId3"/>
          <a:stretch>
            <a:fillRect/>
          </a:stretch>
        </p:blipFill>
        <p:spPr>
          <a:xfrm>
            <a:off x="1905000" y="1005841"/>
            <a:ext cx="7772400" cy="4789227"/>
          </a:xfrm>
          <a:prstGeom prst="rect">
            <a:avLst/>
          </a:prstGeom>
        </p:spPr>
      </p:pic>
      <p:pic>
        <p:nvPicPr>
          <p:cNvPr id="4" name="Picture 3">
            <a:extLst>
              <a:ext uri="{FF2B5EF4-FFF2-40B4-BE49-F238E27FC236}">
                <a16:creationId xmlns:a16="http://schemas.microsoft.com/office/drawing/2014/main" id="{9C0C792D-2F81-49F4-BE38-D1415D9E942F}"/>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1049000" y="4890828"/>
            <a:ext cx="807720" cy="904240"/>
          </a:xfrm>
          <a:prstGeom prst="rect">
            <a:avLst/>
          </a:prstGeom>
          <a:noFill/>
          <a:ln>
            <a:noFill/>
          </a:ln>
        </p:spPr>
      </p:pic>
      <p:pic>
        <p:nvPicPr>
          <p:cNvPr id="5" name="Picture 4" descr="A stethoscope and a heart&#10;&#10;AI-generated content may be incorrect.">
            <a:extLst>
              <a:ext uri="{FF2B5EF4-FFF2-40B4-BE49-F238E27FC236}">
                <a16:creationId xmlns:a16="http://schemas.microsoft.com/office/drawing/2014/main" id="{2E79A8C8-2651-FCB9-EFB2-2794D84BF7BD}"/>
              </a:ext>
            </a:extLst>
          </p:cNvPr>
          <p:cNvPicPr>
            <a:picLocks noChangeAspect="1"/>
          </p:cNvPicPr>
          <p:nvPr/>
        </p:nvPicPr>
        <p:blipFill>
          <a:blip r:embed="rId5"/>
          <a:stretch>
            <a:fillRect/>
          </a:stretch>
        </p:blipFill>
        <p:spPr>
          <a:xfrm>
            <a:off x="-76200" y="4944900"/>
            <a:ext cx="1752600" cy="1712162"/>
          </a:xfrm>
          <a:prstGeom prst="rect">
            <a:avLst/>
          </a:prstGeom>
        </p:spPr>
      </p:pic>
      <p:pic>
        <p:nvPicPr>
          <p:cNvPr id="7" name="Picture 6" descr="A baby in a womb&#10;&#10;AI-generated content may be incorrect.">
            <a:extLst>
              <a:ext uri="{FF2B5EF4-FFF2-40B4-BE49-F238E27FC236}">
                <a16:creationId xmlns:a16="http://schemas.microsoft.com/office/drawing/2014/main" id="{DCCAA03E-D3BB-E180-00C4-9080C99299C8}"/>
              </a:ext>
            </a:extLst>
          </p:cNvPr>
          <p:cNvPicPr>
            <a:picLocks noChangeAspect="1"/>
          </p:cNvPicPr>
          <p:nvPr/>
        </p:nvPicPr>
        <p:blipFill>
          <a:blip r:embed="rId6"/>
          <a:stretch>
            <a:fillRect/>
          </a:stretch>
        </p:blipFill>
        <p:spPr>
          <a:xfrm>
            <a:off x="10287000" y="476250"/>
            <a:ext cx="2378836" cy="2378836"/>
          </a:xfrm>
          <a:prstGeom prst="rect">
            <a:avLst/>
          </a:prstGeom>
        </p:spPr>
      </p:pic>
      <p:pic>
        <p:nvPicPr>
          <p:cNvPr id="9" name="Picture 8">
            <a:extLst>
              <a:ext uri="{FF2B5EF4-FFF2-40B4-BE49-F238E27FC236}">
                <a16:creationId xmlns:a16="http://schemas.microsoft.com/office/drawing/2014/main" id="{14EC300A-09D5-C7D8-5ACA-61DC8C3A8A63}"/>
              </a:ext>
            </a:extLst>
          </p:cNvPr>
          <p:cNvPicPr>
            <a:picLocks noChangeAspect="1"/>
          </p:cNvPicPr>
          <p:nvPr/>
        </p:nvPicPr>
        <p:blipFill>
          <a:blip r:embed="rId7"/>
          <a:stretch>
            <a:fillRect/>
          </a:stretch>
        </p:blipFill>
        <p:spPr>
          <a:xfrm rot="597959">
            <a:off x="-566419" y="-276232"/>
            <a:ext cx="2246532" cy="2223840"/>
          </a:xfrm>
          <a:prstGeom prst="rect">
            <a:avLst/>
          </a:prstGeom>
        </p:spPr>
      </p:pic>
    </p:spTree>
    <p:extLst>
      <p:ext uri="{BB962C8B-B14F-4D97-AF65-F5344CB8AC3E}">
        <p14:creationId xmlns:p14="http://schemas.microsoft.com/office/powerpoint/2010/main" val="2989159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8DB2B-9B0D-9E1C-8BAC-78F7027D7D1E}"/>
              </a:ext>
            </a:extLst>
          </p:cNvPr>
          <p:cNvSpPr>
            <a:spLocks noGrp="1"/>
          </p:cNvSpPr>
          <p:nvPr>
            <p:ph type="title"/>
          </p:nvPr>
        </p:nvSpPr>
        <p:spPr>
          <a:xfrm>
            <a:off x="2209800" y="152400"/>
            <a:ext cx="7772400" cy="533400"/>
          </a:xfrm>
        </p:spPr>
        <p:txBody>
          <a:bodyPr>
            <a:normAutofit fontScale="90000"/>
          </a:bodyPr>
          <a:lstStyle/>
          <a:p>
            <a:r>
              <a:rPr lang="en-US" sz="3200" b="1" dirty="0">
                <a:solidFill>
                  <a:srgbClr val="FF0000"/>
                </a:solidFill>
              </a:rPr>
              <a:t>ICD10 Codes</a:t>
            </a:r>
          </a:p>
        </p:txBody>
      </p:sp>
      <p:graphicFrame>
        <p:nvGraphicFramePr>
          <p:cNvPr id="5" name="Content Placeholder 4">
            <a:extLst>
              <a:ext uri="{FF2B5EF4-FFF2-40B4-BE49-F238E27FC236}">
                <a16:creationId xmlns:a16="http://schemas.microsoft.com/office/drawing/2014/main" id="{79C1C71C-87BD-5761-C6FF-24ED2E61D20E}"/>
              </a:ext>
            </a:extLst>
          </p:cNvPr>
          <p:cNvGraphicFramePr>
            <a:graphicFrameLocks noGrp="1"/>
          </p:cNvGraphicFramePr>
          <p:nvPr>
            <p:ph idx="1"/>
            <p:extLst>
              <p:ext uri="{D42A27DB-BD31-4B8C-83A1-F6EECF244321}">
                <p14:modId xmlns:p14="http://schemas.microsoft.com/office/powerpoint/2010/main" val="2836283302"/>
              </p:ext>
            </p:extLst>
          </p:nvPr>
        </p:nvGraphicFramePr>
        <p:xfrm>
          <a:off x="838200" y="838200"/>
          <a:ext cx="9829799" cy="5412104"/>
        </p:xfrm>
        <a:graphic>
          <a:graphicData uri="http://schemas.openxmlformats.org/drawingml/2006/table">
            <a:tbl>
              <a:tblPr>
                <a:tableStyleId>{5C22544A-7EE6-4342-B048-85BDC9FD1C3A}</a:tableStyleId>
              </a:tblPr>
              <a:tblGrid>
                <a:gridCol w="4004733">
                  <a:extLst>
                    <a:ext uri="{9D8B030D-6E8A-4147-A177-3AD203B41FA5}">
                      <a16:colId xmlns:a16="http://schemas.microsoft.com/office/drawing/2014/main" val="541949537"/>
                    </a:ext>
                  </a:extLst>
                </a:gridCol>
                <a:gridCol w="1612295">
                  <a:extLst>
                    <a:ext uri="{9D8B030D-6E8A-4147-A177-3AD203B41FA5}">
                      <a16:colId xmlns:a16="http://schemas.microsoft.com/office/drawing/2014/main" val="1181172257"/>
                    </a:ext>
                  </a:extLst>
                </a:gridCol>
                <a:gridCol w="4212771">
                  <a:extLst>
                    <a:ext uri="{9D8B030D-6E8A-4147-A177-3AD203B41FA5}">
                      <a16:colId xmlns:a16="http://schemas.microsoft.com/office/drawing/2014/main" val="3044837293"/>
                    </a:ext>
                  </a:extLst>
                </a:gridCol>
              </a:tblGrid>
              <a:tr h="383382">
                <a:tc>
                  <a:txBody>
                    <a:bodyPr/>
                    <a:lstStyle/>
                    <a:p>
                      <a:pPr>
                        <a:buNone/>
                      </a:pPr>
                      <a:r>
                        <a:rPr lang="en-US" sz="1600" b="1"/>
                        <a:t>Overall wellness/health-risk assessment</a:t>
                      </a:r>
                    </a:p>
                  </a:txBody>
                  <a:tcPr marL="50006" marR="50006" marT="25003" marB="25003" anchor="ctr"/>
                </a:tc>
                <a:tc>
                  <a:txBody>
                    <a:bodyPr/>
                    <a:lstStyle/>
                    <a:p>
                      <a:pPr>
                        <a:buNone/>
                      </a:pPr>
                      <a:r>
                        <a:rPr lang="en-US" sz="1600" b="1"/>
                        <a:t>Z00.0</a:t>
                      </a:r>
                    </a:p>
                  </a:txBody>
                  <a:tcPr marL="50006" marR="50006" marT="25003" marB="25003" anchor="ctr"/>
                </a:tc>
                <a:tc>
                  <a:txBody>
                    <a:bodyPr/>
                    <a:lstStyle/>
                    <a:p>
                      <a:pPr>
                        <a:buNone/>
                      </a:pPr>
                      <a:r>
                        <a:rPr lang="en-US" sz="1600" b="1"/>
                        <a:t>General medical examination</a:t>
                      </a:r>
                    </a:p>
                  </a:txBody>
                  <a:tcPr marL="50006" marR="50006" marT="25003" marB="25003" anchor="ctr"/>
                </a:tc>
                <a:extLst>
                  <a:ext uri="{0D108BD9-81ED-4DB2-BD59-A6C34878D82A}">
                    <a16:rowId xmlns:a16="http://schemas.microsoft.com/office/drawing/2014/main" val="883740513"/>
                  </a:ext>
                </a:extLst>
              </a:tr>
              <a:tr h="547687">
                <a:tc>
                  <a:txBody>
                    <a:bodyPr/>
                    <a:lstStyle/>
                    <a:p>
                      <a:pPr>
                        <a:buNone/>
                      </a:pPr>
                      <a:r>
                        <a:rPr lang="en-US" sz="1600" b="1"/>
                        <a:t>Diabetes screening</a:t>
                      </a:r>
                    </a:p>
                  </a:txBody>
                  <a:tcPr marL="50006" marR="50006" marT="25003" marB="25003" anchor="ctr"/>
                </a:tc>
                <a:tc>
                  <a:txBody>
                    <a:bodyPr/>
                    <a:lstStyle/>
                    <a:p>
                      <a:pPr>
                        <a:buNone/>
                      </a:pPr>
                      <a:r>
                        <a:rPr lang="en-US" sz="1600" b="1" dirty="0"/>
                        <a:t>Z13.1</a:t>
                      </a:r>
                    </a:p>
                  </a:txBody>
                  <a:tcPr marL="50006" marR="50006" marT="25003" marB="25003" anchor="ctr"/>
                </a:tc>
                <a:tc>
                  <a:txBody>
                    <a:bodyPr/>
                    <a:lstStyle/>
                    <a:p>
                      <a:pPr>
                        <a:buNone/>
                      </a:pPr>
                      <a:r>
                        <a:rPr lang="en-US" sz="1600" b="1"/>
                        <a:t>Screening for diabetes in someone without established diabetes</a:t>
                      </a:r>
                    </a:p>
                  </a:txBody>
                  <a:tcPr marL="50006" marR="50006" marT="25003" marB="25003" anchor="ctr"/>
                </a:tc>
                <a:extLst>
                  <a:ext uri="{0D108BD9-81ED-4DB2-BD59-A6C34878D82A}">
                    <a16:rowId xmlns:a16="http://schemas.microsoft.com/office/drawing/2014/main" val="4015271828"/>
                  </a:ext>
                </a:extLst>
              </a:tr>
              <a:tr h="383382">
                <a:tc>
                  <a:txBody>
                    <a:bodyPr/>
                    <a:lstStyle/>
                    <a:p>
                      <a:pPr>
                        <a:buNone/>
                      </a:pPr>
                      <a:r>
                        <a:rPr lang="en-US" sz="1600" b="1"/>
                        <a:t>Metabolic assessment, including lipid disorders</a:t>
                      </a:r>
                    </a:p>
                  </a:txBody>
                  <a:tcPr marL="50006" marR="50006" marT="25003" marB="25003" anchor="ctr"/>
                </a:tc>
                <a:tc>
                  <a:txBody>
                    <a:bodyPr/>
                    <a:lstStyle/>
                    <a:p>
                      <a:pPr>
                        <a:buNone/>
                      </a:pPr>
                      <a:r>
                        <a:rPr lang="en-US" sz="1600" b="1" dirty="0"/>
                        <a:t>Z13.8</a:t>
                      </a:r>
                    </a:p>
                  </a:txBody>
                  <a:tcPr marL="50006" marR="50006" marT="25003" marB="25003" anchor="ctr"/>
                </a:tc>
                <a:tc>
                  <a:txBody>
                    <a:bodyPr/>
                    <a:lstStyle/>
                    <a:p>
                      <a:pPr>
                        <a:buNone/>
                      </a:pPr>
                      <a:r>
                        <a:rPr lang="en-US" sz="1600" b="1"/>
                        <a:t>Screening for specified metabolic disorders</a:t>
                      </a:r>
                    </a:p>
                  </a:txBody>
                  <a:tcPr marL="50006" marR="50006" marT="25003" marB="25003" anchor="ctr"/>
                </a:tc>
                <a:extLst>
                  <a:ext uri="{0D108BD9-81ED-4DB2-BD59-A6C34878D82A}">
                    <a16:rowId xmlns:a16="http://schemas.microsoft.com/office/drawing/2014/main" val="3998478332"/>
                  </a:ext>
                </a:extLst>
              </a:tr>
              <a:tr h="547687">
                <a:tc>
                  <a:txBody>
                    <a:bodyPr/>
                    <a:lstStyle/>
                    <a:p>
                      <a:pPr>
                        <a:buNone/>
                      </a:pPr>
                      <a:r>
                        <a:rPr lang="en-US" sz="1600" b="1"/>
                        <a:t>Endocrine assessment, including thyroid disorders</a:t>
                      </a:r>
                    </a:p>
                  </a:txBody>
                  <a:tcPr marL="50006" marR="50006" marT="25003" marB="25003" anchor="ctr"/>
                </a:tc>
                <a:tc>
                  <a:txBody>
                    <a:bodyPr/>
                    <a:lstStyle/>
                    <a:p>
                      <a:pPr>
                        <a:buNone/>
                      </a:pPr>
                      <a:r>
                        <a:rPr lang="en-US" sz="1600" b="1"/>
                        <a:t>Z13.8</a:t>
                      </a:r>
                    </a:p>
                  </a:txBody>
                  <a:tcPr marL="50006" marR="50006" marT="25003" marB="25003" anchor="ctr"/>
                </a:tc>
                <a:tc>
                  <a:txBody>
                    <a:bodyPr/>
                    <a:lstStyle/>
                    <a:p>
                      <a:pPr>
                        <a:buNone/>
                      </a:pPr>
                      <a:r>
                        <a:rPr lang="en-US" sz="1600" b="1"/>
                        <a:t>Screening for specified endocrine disorders; excludes diabetes</a:t>
                      </a:r>
                    </a:p>
                  </a:txBody>
                  <a:tcPr marL="50006" marR="50006" marT="25003" marB="25003" anchor="ctr"/>
                </a:tc>
                <a:extLst>
                  <a:ext uri="{0D108BD9-81ED-4DB2-BD59-A6C34878D82A}">
                    <a16:rowId xmlns:a16="http://schemas.microsoft.com/office/drawing/2014/main" val="621398193"/>
                  </a:ext>
                </a:extLst>
              </a:tr>
              <a:tr h="383382">
                <a:tc>
                  <a:txBody>
                    <a:bodyPr/>
                    <a:lstStyle/>
                    <a:p>
                      <a:pPr>
                        <a:buNone/>
                      </a:pPr>
                      <a:r>
                        <a:rPr lang="en-US" sz="1600" b="1"/>
                        <a:t>Nutrition and deficiency screening</a:t>
                      </a:r>
                    </a:p>
                  </a:txBody>
                  <a:tcPr marL="50006" marR="50006" marT="25003" marB="25003" anchor="ctr"/>
                </a:tc>
                <a:tc>
                  <a:txBody>
                    <a:bodyPr/>
                    <a:lstStyle/>
                    <a:p>
                      <a:pPr>
                        <a:buNone/>
                      </a:pPr>
                      <a:r>
                        <a:rPr lang="en-US" sz="1600" b="1"/>
                        <a:t>Z13.2</a:t>
                      </a:r>
                    </a:p>
                  </a:txBody>
                  <a:tcPr marL="50006" marR="50006" marT="25003" marB="25003" anchor="ctr"/>
                </a:tc>
                <a:tc>
                  <a:txBody>
                    <a:bodyPr/>
                    <a:lstStyle/>
                    <a:p>
                      <a:pPr>
                        <a:buNone/>
                      </a:pPr>
                      <a:r>
                        <a:rPr lang="en-US" sz="1600" b="1"/>
                        <a:t>Screening for nutritional disorders</a:t>
                      </a:r>
                    </a:p>
                  </a:txBody>
                  <a:tcPr marL="50006" marR="50006" marT="25003" marB="25003" anchor="ctr"/>
                </a:tc>
                <a:extLst>
                  <a:ext uri="{0D108BD9-81ED-4DB2-BD59-A6C34878D82A}">
                    <a16:rowId xmlns:a16="http://schemas.microsoft.com/office/drawing/2014/main" val="2176333372"/>
                  </a:ext>
                </a:extLst>
              </a:tr>
              <a:tr h="383382">
                <a:tc>
                  <a:txBody>
                    <a:bodyPr/>
                    <a:lstStyle/>
                    <a:p>
                      <a:pPr>
                        <a:buNone/>
                      </a:pPr>
                      <a:r>
                        <a:rPr lang="en-US" sz="1600" b="1" dirty="0"/>
                        <a:t>Cardiovascular risk assessment</a:t>
                      </a:r>
                    </a:p>
                  </a:txBody>
                  <a:tcPr marL="50006" marR="50006" marT="25003" marB="25003" anchor="ctr"/>
                </a:tc>
                <a:tc>
                  <a:txBody>
                    <a:bodyPr/>
                    <a:lstStyle/>
                    <a:p>
                      <a:pPr>
                        <a:buNone/>
                      </a:pPr>
                      <a:r>
                        <a:rPr lang="en-US" sz="1600" b="1"/>
                        <a:t>Z13.6</a:t>
                      </a:r>
                    </a:p>
                  </a:txBody>
                  <a:tcPr marL="50006" marR="50006" marT="25003" marB="25003" anchor="ctr"/>
                </a:tc>
                <a:tc>
                  <a:txBody>
                    <a:bodyPr/>
                    <a:lstStyle/>
                    <a:p>
                      <a:pPr>
                        <a:buNone/>
                      </a:pPr>
                      <a:r>
                        <a:rPr lang="en-US" sz="1600" b="1"/>
                        <a:t>Screening for cardiovascular disorders</a:t>
                      </a:r>
                    </a:p>
                  </a:txBody>
                  <a:tcPr marL="50006" marR="50006" marT="25003" marB="25003" anchor="ctr"/>
                </a:tc>
                <a:extLst>
                  <a:ext uri="{0D108BD9-81ED-4DB2-BD59-A6C34878D82A}">
                    <a16:rowId xmlns:a16="http://schemas.microsoft.com/office/drawing/2014/main" val="3562060326"/>
                  </a:ext>
                </a:extLst>
              </a:tr>
              <a:tr h="547687">
                <a:tc>
                  <a:txBody>
                    <a:bodyPr/>
                    <a:lstStyle/>
                    <a:p>
                      <a:pPr>
                        <a:buNone/>
                      </a:pPr>
                      <a:r>
                        <a:rPr lang="en-US" sz="1600" b="1"/>
                        <a:t>Blood disorders/anaemia and certain immune disorders</a:t>
                      </a:r>
                    </a:p>
                  </a:txBody>
                  <a:tcPr marL="50006" marR="50006" marT="25003" marB="25003" anchor="ctr"/>
                </a:tc>
                <a:tc>
                  <a:txBody>
                    <a:bodyPr/>
                    <a:lstStyle/>
                    <a:p>
                      <a:pPr>
                        <a:buNone/>
                      </a:pPr>
                      <a:r>
                        <a:rPr lang="en-US" sz="1600" b="1"/>
                        <a:t>Z13.0</a:t>
                      </a:r>
                    </a:p>
                  </a:txBody>
                  <a:tcPr marL="50006" marR="50006" marT="25003" marB="25003" anchor="ctr"/>
                </a:tc>
                <a:tc>
                  <a:txBody>
                    <a:bodyPr/>
                    <a:lstStyle/>
                    <a:p>
                      <a:pPr>
                        <a:buNone/>
                      </a:pPr>
                      <a:r>
                        <a:rPr lang="en-US" sz="1600" b="1"/>
                        <a:t>Screening for blood and specified immune disorders</a:t>
                      </a:r>
                    </a:p>
                  </a:txBody>
                  <a:tcPr marL="50006" marR="50006" marT="25003" marB="25003" anchor="ctr"/>
                </a:tc>
                <a:extLst>
                  <a:ext uri="{0D108BD9-81ED-4DB2-BD59-A6C34878D82A}">
                    <a16:rowId xmlns:a16="http://schemas.microsoft.com/office/drawing/2014/main" val="3741644698"/>
                  </a:ext>
                </a:extLst>
              </a:tr>
              <a:tr h="383382">
                <a:tc>
                  <a:txBody>
                    <a:bodyPr/>
                    <a:lstStyle/>
                    <a:p>
                      <a:pPr>
                        <a:buNone/>
                      </a:pPr>
                      <a:r>
                        <a:rPr lang="en-US" sz="1600" b="1"/>
                        <a:t>Mental health assessment</a:t>
                      </a:r>
                    </a:p>
                  </a:txBody>
                  <a:tcPr marL="50006" marR="50006" marT="25003" marB="25003" anchor="ctr"/>
                </a:tc>
                <a:tc>
                  <a:txBody>
                    <a:bodyPr/>
                    <a:lstStyle/>
                    <a:p>
                      <a:pPr>
                        <a:buNone/>
                      </a:pPr>
                      <a:r>
                        <a:rPr lang="en-US" sz="1600" b="1"/>
                        <a:t>Z13.3</a:t>
                      </a:r>
                    </a:p>
                  </a:txBody>
                  <a:tcPr marL="50006" marR="50006" marT="25003" marB="25003" anchor="ctr"/>
                </a:tc>
                <a:tc>
                  <a:txBody>
                    <a:bodyPr/>
                    <a:lstStyle/>
                    <a:p>
                      <a:pPr>
                        <a:buNone/>
                      </a:pPr>
                      <a:r>
                        <a:rPr lang="en-US" sz="1600" b="1"/>
                        <a:t>Screening for mental and behavioural disorders</a:t>
                      </a:r>
                    </a:p>
                  </a:txBody>
                  <a:tcPr marL="50006" marR="50006" marT="25003" marB="25003" anchor="ctr"/>
                </a:tc>
                <a:extLst>
                  <a:ext uri="{0D108BD9-81ED-4DB2-BD59-A6C34878D82A}">
                    <a16:rowId xmlns:a16="http://schemas.microsoft.com/office/drawing/2014/main" val="2917777746"/>
                  </a:ext>
                </a:extLst>
              </a:tr>
              <a:tr h="383382">
                <a:tc>
                  <a:txBody>
                    <a:bodyPr/>
                    <a:lstStyle/>
                    <a:p>
                      <a:pPr>
                        <a:buNone/>
                      </a:pPr>
                      <a:r>
                        <a:rPr lang="en-US" sz="1600" b="1"/>
                        <a:t>Vision and hearing screening</a:t>
                      </a:r>
                    </a:p>
                  </a:txBody>
                  <a:tcPr marL="50006" marR="50006" marT="25003" marB="25003" anchor="ctr"/>
                </a:tc>
                <a:tc>
                  <a:txBody>
                    <a:bodyPr/>
                    <a:lstStyle/>
                    <a:p>
                      <a:pPr>
                        <a:buNone/>
                      </a:pPr>
                      <a:r>
                        <a:rPr lang="en-US" sz="1600" b="1"/>
                        <a:t>Z13.5</a:t>
                      </a:r>
                    </a:p>
                  </a:txBody>
                  <a:tcPr marL="50006" marR="50006" marT="25003" marB="25003" anchor="ctr"/>
                </a:tc>
                <a:tc>
                  <a:txBody>
                    <a:bodyPr/>
                    <a:lstStyle/>
                    <a:p>
                      <a:pPr>
                        <a:buNone/>
                      </a:pPr>
                      <a:r>
                        <a:rPr lang="en-US" sz="1600" b="1"/>
                        <a:t>Screening for eye and ear disorders</a:t>
                      </a:r>
                    </a:p>
                  </a:txBody>
                  <a:tcPr marL="50006" marR="50006" marT="25003" marB="25003" anchor="ctr"/>
                </a:tc>
                <a:extLst>
                  <a:ext uri="{0D108BD9-81ED-4DB2-BD59-A6C34878D82A}">
                    <a16:rowId xmlns:a16="http://schemas.microsoft.com/office/drawing/2014/main" val="1472620876"/>
                  </a:ext>
                </a:extLst>
              </a:tr>
              <a:tr h="383382">
                <a:tc>
                  <a:txBody>
                    <a:bodyPr/>
                    <a:lstStyle/>
                    <a:p>
                      <a:pPr>
                        <a:buNone/>
                      </a:pPr>
                      <a:r>
                        <a:rPr lang="en-US" sz="1600" b="1"/>
                        <a:t>Sleep-disorder screening</a:t>
                      </a:r>
                    </a:p>
                  </a:txBody>
                  <a:tcPr marL="50006" marR="50006" marT="25003" marB="25003" anchor="ctr"/>
                </a:tc>
                <a:tc>
                  <a:txBody>
                    <a:bodyPr/>
                    <a:lstStyle/>
                    <a:p>
                      <a:pPr>
                        <a:buNone/>
                      </a:pPr>
                      <a:r>
                        <a:rPr lang="en-US" sz="1600" b="1"/>
                        <a:t>Z13.8</a:t>
                      </a:r>
                    </a:p>
                  </a:txBody>
                  <a:tcPr marL="50006" marR="50006" marT="25003" marB="25003" anchor="ctr"/>
                </a:tc>
                <a:tc>
                  <a:txBody>
                    <a:bodyPr/>
                    <a:lstStyle/>
                    <a:p>
                      <a:pPr>
                        <a:buNone/>
                      </a:pPr>
                      <a:r>
                        <a:rPr lang="en-US" sz="1600" b="1"/>
                        <a:t>Screening for a specified sleep disorder</a:t>
                      </a:r>
                    </a:p>
                  </a:txBody>
                  <a:tcPr marL="50006" marR="50006" marT="25003" marB="25003" anchor="ctr"/>
                </a:tc>
                <a:extLst>
                  <a:ext uri="{0D108BD9-81ED-4DB2-BD59-A6C34878D82A}">
                    <a16:rowId xmlns:a16="http://schemas.microsoft.com/office/drawing/2014/main" val="1947555393"/>
                  </a:ext>
                </a:extLst>
              </a:tr>
              <a:tr h="547687">
                <a:tc>
                  <a:txBody>
                    <a:bodyPr/>
                    <a:lstStyle/>
                    <a:p>
                      <a:pPr>
                        <a:buNone/>
                      </a:pPr>
                      <a:r>
                        <a:rPr lang="en-US" sz="1600" b="1"/>
                        <a:t>Other specified disease screening</a:t>
                      </a:r>
                    </a:p>
                  </a:txBody>
                  <a:tcPr marL="50006" marR="50006" marT="25003" marB="25003" anchor="ctr"/>
                </a:tc>
                <a:tc>
                  <a:txBody>
                    <a:bodyPr/>
                    <a:lstStyle/>
                    <a:p>
                      <a:pPr>
                        <a:buNone/>
                      </a:pPr>
                      <a:r>
                        <a:rPr lang="en-US" sz="1600" b="1" dirty="0"/>
                        <a:t>Z13.8</a:t>
                      </a:r>
                    </a:p>
                  </a:txBody>
                  <a:tcPr marL="50006" marR="50006" marT="25003" marB="25003" anchor="ctr"/>
                </a:tc>
                <a:tc>
                  <a:txBody>
                    <a:bodyPr/>
                    <a:lstStyle/>
                    <a:p>
                      <a:pPr>
                        <a:buNone/>
                      </a:pPr>
                      <a:r>
                        <a:rPr lang="en-US" sz="1600" b="1"/>
                        <a:t>Where no more specific screening category applies</a:t>
                      </a:r>
                    </a:p>
                  </a:txBody>
                  <a:tcPr marL="50006" marR="50006" marT="25003" marB="25003" anchor="ctr"/>
                </a:tc>
                <a:extLst>
                  <a:ext uri="{0D108BD9-81ED-4DB2-BD59-A6C34878D82A}">
                    <a16:rowId xmlns:a16="http://schemas.microsoft.com/office/drawing/2014/main" val="3553576609"/>
                  </a:ext>
                </a:extLst>
              </a:tr>
              <a:tr h="383378">
                <a:tc>
                  <a:txBody>
                    <a:bodyPr/>
                    <a:lstStyle/>
                    <a:p>
                      <a:pPr>
                        <a:buNone/>
                      </a:pPr>
                      <a:r>
                        <a:rPr lang="en-US" sz="1600" b="1"/>
                        <a:t>Unspecified screening</a:t>
                      </a:r>
                    </a:p>
                  </a:txBody>
                  <a:tcPr marL="50006" marR="50006" marT="25003" marB="25003" anchor="ctr"/>
                </a:tc>
                <a:tc>
                  <a:txBody>
                    <a:bodyPr/>
                    <a:lstStyle/>
                    <a:p>
                      <a:pPr>
                        <a:buNone/>
                      </a:pPr>
                      <a:r>
                        <a:rPr lang="en-US" sz="1600" b="1"/>
                        <a:t>Z13.9</a:t>
                      </a:r>
                    </a:p>
                  </a:txBody>
                  <a:tcPr marL="50006" marR="50006" marT="25003" marB="25003" anchor="ctr"/>
                </a:tc>
                <a:tc>
                  <a:txBody>
                    <a:bodyPr/>
                    <a:lstStyle/>
                    <a:p>
                      <a:pPr>
                        <a:buNone/>
                      </a:pPr>
                      <a:r>
                        <a:rPr lang="en-US" sz="1600" b="1" dirty="0"/>
                        <a:t>Only when the screening target is unspecified</a:t>
                      </a:r>
                    </a:p>
                  </a:txBody>
                  <a:tcPr marL="50006" marR="50006" marT="25003" marB="25003" anchor="ctr"/>
                </a:tc>
                <a:extLst>
                  <a:ext uri="{0D108BD9-81ED-4DB2-BD59-A6C34878D82A}">
                    <a16:rowId xmlns:a16="http://schemas.microsoft.com/office/drawing/2014/main" val="3121960525"/>
                  </a:ext>
                </a:extLst>
              </a:tr>
            </a:tbl>
          </a:graphicData>
        </a:graphic>
      </p:graphicFrame>
      <p:sp>
        <p:nvSpPr>
          <p:cNvPr id="4" name="Slide Number Placeholder 3">
            <a:extLst>
              <a:ext uri="{FF2B5EF4-FFF2-40B4-BE49-F238E27FC236}">
                <a16:creationId xmlns:a16="http://schemas.microsoft.com/office/drawing/2014/main" id="{4E5AF14A-D229-608A-3A34-0F158F67CBE0}"/>
              </a:ext>
            </a:extLst>
          </p:cNvPr>
          <p:cNvSpPr>
            <a:spLocks noGrp="1"/>
          </p:cNvSpPr>
          <p:nvPr>
            <p:ph type="sldNum" sz="quarter" idx="12"/>
          </p:nvPr>
        </p:nvSpPr>
        <p:spPr/>
        <p:txBody>
          <a:bodyPr/>
          <a:lstStyle/>
          <a:p>
            <a:endParaRPr lang="en-US" dirty="0"/>
          </a:p>
        </p:txBody>
      </p:sp>
      <p:pic>
        <p:nvPicPr>
          <p:cNvPr id="3" name="Picture 2">
            <a:extLst>
              <a:ext uri="{FF2B5EF4-FFF2-40B4-BE49-F238E27FC236}">
                <a16:creationId xmlns:a16="http://schemas.microsoft.com/office/drawing/2014/main" id="{4A04B7E7-E20D-929B-BDDD-9EB8D3D68A9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873740" y="5085080"/>
            <a:ext cx="807720" cy="904240"/>
          </a:xfrm>
          <a:prstGeom prst="rect">
            <a:avLst/>
          </a:prstGeom>
          <a:noFill/>
          <a:ln>
            <a:noFill/>
          </a:ln>
        </p:spPr>
      </p:pic>
    </p:spTree>
    <p:extLst>
      <p:ext uri="{BB962C8B-B14F-4D97-AF65-F5344CB8AC3E}">
        <p14:creationId xmlns:p14="http://schemas.microsoft.com/office/powerpoint/2010/main" val="826800830"/>
      </p:ext>
    </p:extLst>
  </p:cSld>
  <p:clrMapOvr>
    <a:masterClrMapping/>
  </p:clrMapOvr>
</p:sld>
</file>

<file path=ppt/theme/theme1.xml><?xml version="1.0" encoding="utf-8"?>
<a:theme xmlns:a="http://schemas.openxmlformats.org/drawingml/2006/main" name="Pilla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illay" id="{9BB9CA9F-2175-4CFA-964C-4548CBF42A76}" vid="{3B1D255D-6E55-4682-A881-9A79A952A82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Pillay</Template>
  <TotalTime>13422</TotalTime>
  <Words>4691</Words>
  <Application>Microsoft Office PowerPoint</Application>
  <PresentationFormat>Widescreen</PresentationFormat>
  <Paragraphs>837</Paragraphs>
  <Slides>70</Slides>
  <Notes>54</Notes>
  <HiddenSlides>9</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70</vt:i4>
      </vt:variant>
    </vt:vector>
  </HeadingPairs>
  <TitlesOfParts>
    <vt:vector size="80" baseType="lpstr">
      <vt:lpstr>adelle-sans</vt:lpstr>
      <vt:lpstr>Arial</vt:lpstr>
      <vt:lpstr>Arial</vt:lpstr>
      <vt:lpstr>Calibri</vt:lpstr>
      <vt:lpstr>Comic Sans MS</vt:lpstr>
      <vt:lpstr>Geneva</vt:lpstr>
      <vt:lpstr>Helvetica Neue</vt:lpstr>
      <vt:lpstr>Lato</vt:lpstr>
      <vt:lpstr>Times New Roman</vt:lpstr>
      <vt:lpstr>Pillay</vt:lpstr>
      <vt:lpstr>Pre &amp; Postnatal Care  </vt:lpstr>
      <vt:lpstr>Disclaimer</vt:lpstr>
      <vt:lpstr>Purpose of Talk</vt:lpstr>
      <vt:lpstr>Consequence of poor Pre-natal &amp; Post-natal care</vt:lpstr>
      <vt:lpstr>   </vt:lpstr>
      <vt:lpstr>Time for a Paradigm Shift</vt:lpstr>
      <vt:lpstr>PowerPoint Presentation</vt:lpstr>
      <vt:lpstr>Objective of PCC &amp; BANC</vt:lpstr>
      <vt:lpstr>Why Pre-conceptual care is Vital</vt:lpstr>
      <vt:lpstr>Early ANC is too late!!!</vt:lpstr>
      <vt:lpstr>PowerPoint Presentation</vt:lpstr>
      <vt:lpstr>Contents:</vt:lpstr>
      <vt:lpstr>As a Family Doctor - History is known to you!!</vt:lpstr>
      <vt:lpstr>Cervical Cancer Screening  and  HPV Management</vt:lpstr>
      <vt:lpstr>Screening Guidelines – General Population</vt:lpstr>
      <vt:lpstr>HPV Vaccination</vt:lpstr>
      <vt:lpstr>Resources – 7 Webinars</vt:lpstr>
      <vt:lpstr>Tobacco use:</vt:lpstr>
      <vt:lpstr>Family Planning  &amp; C/I for Preg</vt:lpstr>
      <vt:lpstr>Vaccination status</vt:lpstr>
      <vt:lpstr>Harmful Environment</vt:lpstr>
      <vt:lpstr>Diet &amp; Nutrition      ICD 10 -- Z71.3 </vt:lpstr>
      <vt:lpstr> Educate about excessive weight gain in Pregnancy</vt:lpstr>
      <vt:lpstr>Encourage Breastfeeding General Information </vt:lpstr>
      <vt:lpstr>Pre-conceptual care for Men:</vt:lpstr>
      <vt:lpstr>Pre-conceptual care for Men: Opportunity</vt:lpstr>
      <vt:lpstr>Prevention of  Early-Onset Pre-eclampsia (PE) </vt:lpstr>
      <vt:lpstr>Screening for PET in the 1st Trimester</vt:lpstr>
      <vt:lpstr>Aspirin Prevents Early-Onset PET</vt:lpstr>
      <vt:lpstr>Primary PET Prophylaxis (Risk Score) </vt:lpstr>
      <vt:lpstr>FMF Recommendation / Conclusion:</vt:lpstr>
      <vt:lpstr> Pre-existing Disease Management</vt:lpstr>
      <vt:lpstr>Hypertension</vt:lpstr>
      <vt:lpstr>PowerPoint Presentation</vt:lpstr>
      <vt:lpstr>Hpt drugs safe in Pregnancy</vt:lpstr>
      <vt:lpstr>Drugs C/I in Pregnancy</vt:lpstr>
      <vt:lpstr>PET &amp; Eclampsia effects:</vt:lpstr>
      <vt:lpstr>Diabetes:</vt:lpstr>
      <vt:lpstr>Diabetes: </vt:lpstr>
      <vt:lpstr>Diabetes Complications :  Maternal </vt:lpstr>
      <vt:lpstr>Diabetes – Fetal Complications :</vt:lpstr>
      <vt:lpstr>Diabetes :</vt:lpstr>
      <vt:lpstr>Diabetes Screening :</vt:lpstr>
      <vt:lpstr>Diabetes : </vt:lpstr>
      <vt:lpstr>Diabetes : </vt:lpstr>
      <vt:lpstr>Diabetes: stop all other oral DM Drugs</vt:lpstr>
      <vt:lpstr>Anemia Screening &amp; Supplementation</vt:lpstr>
      <vt:lpstr>Thyroid screening</vt:lpstr>
      <vt:lpstr>Hypo-Thyroidism </vt:lpstr>
      <vt:lpstr>Hyper Thyroidism: </vt:lpstr>
      <vt:lpstr>Hyper Thyroidism:</vt:lpstr>
      <vt:lpstr>Asthma Therapeutic Mx </vt:lpstr>
      <vt:lpstr>Drug substitution in Pregnancy </vt:lpstr>
      <vt:lpstr>Mental Health Awareness: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Miscarriages: Prevention &amp; Management</vt:lpstr>
      <vt:lpstr>Reminder!</vt:lpstr>
      <vt:lpstr>Summary &amp; Discussion</vt:lpstr>
      <vt:lpstr> </vt:lpstr>
      <vt:lpstr>ICD10 Codes</vt:lpstr>
    </vt:vector>
  </TitlesOfParts>
  <Company>Second Opinion2</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Obstetrical Ultrasound</dc:title>
  <dc:creator>Office 2004 Test Drive User</dc:creator>
  <cp:lastModifiedBy>Dr Siva Pillay</cp:lastModifiedBy>
  <cp:revision>369</cp:revision>
  <dcterms:created xsi:type="dcterms:W3CDTF">2012-01-15T15:23:48Z</dcterms:created>
  <dcterms:modified xsi:type="dcterms:W3CDTF">2026-10-10T20:57:10Z</dcterms:modified>
</cp:coreProperties>
</file>